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61" r:id="rId3"/>
    <p:sldId id="384" r:id="rId4"/>
    <p:sldId id="1333" r:id="rId5"/>
    <p:sldId id="1334" r:id="rId6"/>
    <p:sldId id="1339" r:id="rId7"/>
    <p:sldId id="324" r:id="rId8"/>
    <p:sldId id="398" r:id="rId9"/>
    <p:sldId id="444" r:id="rId10"/>
    <p:sldId id="434" r:id="rId11"/>
    <p:sldId id="435" r:id="rId12"/>
    <p:sldId id="446" r:id="rId13"/>
    <p:sldId id="436" r:id="rId14"/>
    <p:sldId id="399" r:id="rId15"/>
    <p:sldId id="447" r:id="rId16"/>
    <p:sldId id="445" r:id="rId17"/>
    <p:sldId id="433" r:id="rId18"/>
    <p:sldId id="438" r:id="rId19"/>
    <p:sldId id="448" r:id="rId20"/>
    <p:sldId id="408" r:id="rId21"/>
    <p:sldId id="407" r:id="rId22"/>
    <p:sldId id="420" r:id="rId23"/>
    <p:sldId id="419" r:id="rId24"/>
    <p:sldId id="440" r:id="rId25"/>
    <p:sldId id="449" r:id="rId26"/>
    <p:sldId id="439" r:id="rId27"/>
    <p:sldId id="428" r:id="rId28"/>
    <p:sldId id="450"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0897"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 initials="C" lastIdx="6" clrIdx="0"/>
  <p:cmAuthor id="1" name="Alexandre Pinel" initials="A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1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1" autoAdjust="0"/>
    <p:restoredTop sz="87597" autoAdjust="0"/>
  </p:normalViewPr>
  <p:slideViewPr>
    <p:cSldViewPr>
      <p:cViewPr varScale="1">
        <p:scale>
          <a:sx n="58" d="100"/>
          <a:sy n="58" d="100"/>
        </p:scale>
        <p:origin x="1118"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0"/>
    </p:cViewPr>
  </p:sorterViewPr>
  <p:notesViewPr>
    <p:cSldViewPr>
      <p:cViewPr varScale="1">
        <p:scale>
          <a:sx n="55" d="100"/>
          <a:sy n="55" d="100"/>
        </p:scale>
        <p:origin x="-2844" y="-102"/>
      </p:cViewPr>
      <p:guideLst>
        <p:guide orient="horz" pos="20897"/>
        <p:guide pos="212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42" Type="http://schemas.openxmlformats.org/officeDocument/2006/relationships/customXml" Target="../customXml/item6.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18384" cy="3328887"/>
          </a:xfrm>
          <a:prstGeom prst="rect">
            <a:avLst/>
          </a:prstGeom>
        </p:spPr>
        <p:txBody>
          <a:bodyPr vert="horz" lIns="183273" tIns="91637" rIns="183273" bIns="91637" rtlCol="0"/>
          <a:lstStyle>
            <a:lvl1pPr algn="l">
              <a:defRPr sz="2400"/>
            </a:lvl1pPr>
          </a:lstStyle>
          <a:p>
            <a:endParaRPr lang="en-US"/>
          </a:p>
        </p:txBody>
      </p:sp>
      <p:sp>
        <p:nvSpPr>
          <p:cNvPr id="3" name="Date Placeholder 2"/>
          <p:cNvSpPr>
            <a:spLocks noGrp="1"/>
          </p:cNvSpPr>
          <p:nvPr>
            <p:ph type="dt" sz="quarter" idx="1"/>
          </p:nvPr>
        </p:nvSpPr>
        <p:spPr>
          <a:xfrm>
            <a:off x="3814791" y="4"/>
            <a:ext cx="2918384" cy="3328887"/>
          </a:xfrm>
          <a:prstGeom prst="rect">
            <a:avLst/>
          </a:prstGeom>
        </p:spPr>
        <p:txBody>
          <a:bodyPr vert="horz" lIns="183273" tIns="91637" rIns="183273" bIns="91637" rtlCol="0"/>
          <a:lstStyle>
            <a:lvl1pPr algn="r">
              <a:defRPr sz="2400"/>
            </a:lvl1pPr>
          </a:lstStyle>
          <a:p>
            <a:fld id="{37AFCC99-B908-495D-A231-6C827B728A67}" type="datetimeFigureOut">
              <a:rPr lang="en-US" smtClean="0"/>
              <a:pPr/>
              <a:t>7/10/2019</a:t>
            </a:fld>
            <a:endParaRPr lang="en-US"/>
          </a:p>
        </p:txBody>
      </p:sp>
      <p:sp>
        <p:nvSpPr>
          <p:cNvPr id="4" name="Footer Placeholder 3"/>
          <p:cNvSpPr>
            <a:spLocks noGrp="1"/>
          </p:cNvSpPr>
          <p:nvPr>
            <p:ph type="ftr" sz="quarter" idx="2"/>
          </p:nvPr>
        </p:nvSpPr>
        <p:spPr>
          <a:xfrm>
            <a:off x="0" y="63018399"/>
            <a:ext cx="2918384" cy="3328880"/>
          </a:xfrm>
          <a:prstGeom prst="rect">
            <a:avLst/>
          </a:prstGeom>
        </p:spPr>
        <p:txBody>
          <a:bodyPr vert="horz" lIns="183273" tIns="91637" rIns="183273" bIns="91637" rtlCol="0" anchor="b"/>
          <a:lstStyle>
            <a:lvl1pPr algn="l">
              <a:defRPr sz="2400"/>
            </a:lvl1pPr>
          </a:lstStyle>
          <a:p>
            <a:endParaRPr lang="en-US"/>
          </a:p>
        </p:txBody>
      </p:sp>
      <p:sp>
        <p:nvSpPr>
          <p:cNvPr id="5" name="Slide Number Placeholder 4"/>
          <p:cNvSpPr>
            <a:spLocks noGrp="1"/>
          </p:cNvSpPr>
          <p:nvPr>
            <p:ph type="sldNum" sz="quarter" idx="3"/>
          </p:nvPr>
        </p:nvSpPr>
        <p:spPr>
          <a:xfrm>
            <a:off x="3814791" y="63018399"/>
            <a:ext cx="2918384" cy="3328880"/>
          </a:xfrm>
          <a:prstGeom prst="rect">
            <a:avLst/>
          </a:prstGeom>
        </p:spPr>
        <p:txBody>
          <a:bodyPr vert="horz" lIns="183273" tIns="91637" rIns="183273" bIns="91637" rtlCol="0" anchor="b"/>
          <a:lstStyle>
            <a:lvl1pPr algn="r">
              <a:defRPr sz="2400"/>
            </a:lvl1pPr>
          </a:lstStyle>
          <a:p>
            <a:fld id="{276BD9D5-3726-4FAD-B40A-B6A57E378B6A}" type="slidenum">
              <a:rPr lang="en-US" smtClean="0"/>
              <a:pPr/>
              <a:t>‹#›</a:t>
            </a:fld>
            <a:endParaRPr lang="en-US"/>
          </a:p>
        </p:txBody>
      </p:sp>
    </p:spTree>
    <p:extLst>
      <p:ext uri="{BB962C8B-B14F-4D97-AF65-F5344CB8AC3E}">
        <p14:creationId xmlns:p14="http://schemas.microsoft.com/office/powerpoint/2010/main" val="188213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384" cy="3317364"/>
          </a:xfrm>
          <a:prstGeom prst="rect">
            <a:avLst/>
          </a:prstGeom>
        </p:spPr>
        <p:txBody>
          <a:bodyPr vert="horz" lIns="183273" tIns="91637" rIns="183273" bIns="91637" rtlCol="0"/>
          <a:lstStyle>
            <a:lvl1pPr algn="l">
              <a:defRPr sz="2400"/>
            </a:lvl1pPr>
          </a:lstStyle>
          <a:p>
            <a:endParaRPr lang="en-US"/>
          </a:p>
        </p:txBody>
      </p:sp>
      <p:sp>
        <p:nvSpPr>
          <p:cNvPr id="3" name="Date Placeholder 2"/>
          <p:cNvSpPr>
            <a:spLocks noGrp="1"/>
          </p:cNvSpPr>
          <p:nvPr>
            <p:ph type="dt" idx="1"/>
          </p:nvPr>
        </p:nvSpPr>
        <p:spPr>
          <a:xfrm>
            <a:off x="3814791" y="0"/>
            <a:ext cx="2918384" cy="3317364"/>
          </a:xfrm>
          <a:prstGeom prst="rect">
            <a:avLst/>
          </a:prstGeom>
        </p:spPr>
        <p:txBody>
          <a:bodyPr vert="horz" lIns="183273" tIns="91637" rIns="183273" bIns="91637" rtlCol="0"/>
          <a:lstStyle>
            <a:lvl1pPr algn="r">
              <a:defRPr sz="2400"/>
            </a:lvl1pPr>
          </a:lstStyle>
          <a:p>
            <a:fld id="{7351CA95-8F04-4D32-A3EC-F86AF8345EFF}" type="datetimeFigureOut">
              <a:rPr lang="en-US" smtClean="0"/>
              <a:pPr/>
              <a:t>7/10/2019</a:t>
            </a:fld>
            <a:endParaRPr lang="en-US"/>
          </a:p>
        </p:txBody>
      </p:sp>
      <p:sp>
        <p:nvSpPr>
          <p:cNvPr id="4" name="Slide Image Placeholder 3"/>
          <p:cNvSpPr>
            <a:spLocks noGrp="1" noRot="1" noChangeAspect="1"/>
          </p:cNvSpPr>
          <p:nvPr>
            <p:ph type="sldImg" idx="2"/>
          </p:nvPr>
        </p:nvSpPr>
        <p:spPr>
          <a:xfrm>
            <a:off x="-13214350" y="4975225"/>
            <a:ext cx="33169225" cy="24877713"/>
          </a:xfrm>
          <a:prstGeom prst="rect">
            <a:avLst/>
          </a:prstGeom>
          <a:noFill/>
          <a:ln w="12700">
            <a:solidFill>
              <a:prstClr val="black"/>
            </a:solidFill>
          </a:ln>
        </p:spPr>
        <p:txBody>
          <a:bodyPr vert="horz" lIns="183273" tIns="91637" rIns="183273" bIns="91637" rtlCol="0" anchor="ctr"/>
          <a:lstStyle/>
          <a:p>
            <a:endParaRPr lang="en-US"/>
          </a:p>
        </p:txBody>
      </p:sp>
      <p:sp>
        <p:nvSpPr>
          <p:cNvPr id="5" name="Notes Placeholder 4"/>
          <p:cNvSpPr>
            <a:spLocks noGrp="1"/>
          </p:cNvSpPr>
          <p:nvPr>
            <p:ph type="body" sz="quarter" idx="3"/>
          </p:nvPr>
        </p:nvSpPr>
        <p:spPr>
          <a:xfrm>
            <a:off x="673475" y="31514955"/>
            <a:ext cx="5387785" cy="29856273"/>
          </a:xfrm>
          <a:prstGeom prst="rect">
            <a:avLst/>
          </a:prstGeom>
        </p:spPr>
        <p:txBody>
          <a:bodyPr vert="horz" lIns="183273" tIns="91637" rIns="183273" bIns="916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018392"/>
            <a:ext cx="2918384" cy="3317364"/>
          </a:xfrm>
          <a:prstGeom prst="rect">
            <a:avLst/>
          </a:prstGeom>
        </p:spPr>
        <p:txBody>
          <a:bodyPr vert="horz" lIns="183273" tIns="91637" rIns="183273" bIns="91637" rtlCol="0" anchor="b"/>
          <a:lstStyle>
            <a:lvl1pPr algn="l">
              <a:defRPr sz="2400"/>
            </a:lvl1pPr>
          </a:lstStyle>
          <a:p>
            <a:endParaRPr lang="en-US"/>
          </a:p>
        </p:txBody>
      </p:sp>
      <p:sp>
        <p:nvSpPr>
          <p:cNvPr id="7" name="Slide Number Placeholder 6"/>
          <p:cNvSpPr>
            <a:spLocks noGrp="1"/>
          </p:cNvSpPr>
          <p:nvPr>
            <p:ph type="sldNum" sz="quarter" idx="5"/>
          </p:nvPr>
        </p:nvSpPr>
        <p:spPr>
          <a:xfrm>
            <a:off x="3814791" y="63018392"/>
            <a:ext cx="2918384" cy="3317364"/>
          </a:xfrm>
          <a:prstGeom prst="rect">
            <a:avLst/>
          </a:prstGeom>
        </p:spPr>
        <p:txBody>
          <a:bodyPr vert="horz" lIns="183273" tIns="91637" rIns="183273" bIns="91637" rtlCol="0" anchor="b"/>
          <a:lstStyle>
            <a:lvl1pPr algn="r">
              <a:defRPr sz="2400"/>
            </a:lvl1pPr>
          </a:lstStyle>
          <a:p>
            <a:fld id="{78743931-29FC-47B7-BD33-EFF84C4CBAEB}" type="slidenum">
              <a:rPr lang="en-US" smtClean="0"/>
              <a:pPr/>
              <a:t>‹#›</a:t>
            </a:fld>
            <a:endParaRPr lang="en-US"/>
          </a:p>
        </p:txBody>
      </p:sp>
    </p:spTree>
    <p:extLst>
      <p:ext uri="{BB962C8B-B14F-4D97-AF65-F5344CB8AC3E}">
        <p14:creationId xmlns:p14="http://schemas.microsoft.com/office/powerpoint/2010/main" val="250528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Présentez les objectifs d'apprentissage. </a:t>
            </a:r>
            <a:endParaRPr lang="en-US" b="1" dirty="0"/>
          </a:p>
        </p:txBody>
      </p:sp>
      <p:sp>
        <p:nvSpPr>
          <p:cNvPr id="4" name="Slide Number Placeholder 3"/>
          <p:cNvSpPr>
            <a:spLocks noGrp="1"/>
          </p:cNvSpPr>
          <p:nvPr>
            <p:ph type="sldNum" sz="quarter" idx="10"/>
          </p:nvPr>
        </p:nvSpPr>
        <p:spPr/>
        <p:txBody>
          <a:bodyPr/>
          <a:lstStyle/>
          <a:p>
            <a:fld id="{51A1ACB2-5D97-463E-A8A4-CE2BB76462FF}" type="slidenum">
              <a:rPr lang="fr-FR"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fr-FR" smtClean="0"/>
              <a:pPr/>
              <a:t>11</a:t>
            </a:fld>
            <a:endParaRPr lang="en-US"/>
          </a:p>
        </p:txBody>
      </p:sp>
    </p:spTree>
    <p:extLst>
      <p:ext uri="{BB962C8B-B14F-4D97-AF65-F5344CB8AC3E}">
        <p14:creationId xmlns:p14="http://schemas.microsoft.com/office/powerpoint/2010/main" val="28712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fr-FR" smtClean="0"/>
              <a:pPr/>
              <a:t>12</a:t>
            </a:fld>
            <a:endParaRPr lang="en-US"/>
          </a:p>
        </p:txBody>
      </p:sp>
    </p:spTree>
    <p:extLst>
      <p:ext uri="{BB962C8B-B14F-4D97-AF65-F5344CB8AC3E}">
        <p14:creationId xmlns:p14="http://schemas.microsoft.com/office/powerpoint/2010/main" val="362864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fr-FR" smtClean="0"/>
              <a:pPr/>
              <a:t>13</a:t>
            </a:fld>
            <a:endParaRPr lang="en-US"/>
          </a:p>
        </p:txBody>
      </p:sp>
    </p:spTree>
    <p:extLst>
      <p:ext uri="{BB962C8B-B14F-4D97-AF65-F5344CB8AC3E}">
        <p14:creationId xmlns:p14="http://schemas.microsoft.com/office/powerpoint/2010/main" val="3628641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u="sng" kern="1200" dirty="0">
                <a:solidFill>
                  <a:schemeClr val="tx1"/>
                </a:solidFill>
                <a:latin typeface="+mn-lt"/>
                <a:ea typeface="+mn-ea"/>
                <a:cs typeface="+mn-cs"/>
              </a:rPr>
              <a:t>Demandez si les participants ont une idée de ce qu’est la voie génératrice de revenus. </a:t>
            </a:r>
            <a:r>
              <a:rPr lang="fr-FR" sz="1200" u="none" kern="1200" dirty="0">
                <a:solidFill>
                  <a:schemeClr val="tx1"/>
                </a:solidFill>
                <a:latin typeface="+mn-lt"/>
                <a:ea typeface="+mn-ea"/>
                <a:cs typeface="+mn-cs"/>
              </a:rPr>
              <a:t>Utilisez PPT 14 (Voie génératrice de revenus) pour appuyer le cours, en vous assurant de couvrir :</a:t>
            </a:r>
          </a:p>
          <a:p>
            <a:pPr lvl="0"/>
            <a:r>
              <a:rPr lang="fr-FR" sz="1200" u="none" kern="1200" dirty="0">
                <a:solidFill>
                  <a:schemeClr val="tx1"/>
                </a:solidFill>
                <a:latin typeface="+mn-lt"/>
                <a:ea typeface="+mn-ea"/>
                <a:cs typeface="+mn-cs"/>
              </a:rPr>
              <a:t>La génération de revenus fournit un moyen durable d'effectuer les achats alimentaires et non alimentaires.</a:t>
            </a:r>
          </a:p>
          <a:p>
            <a:pPr lvl="0"/>
            <a:r>
              <a:rPr lang="fr-FR" sz="1200" u="sng" kern="1200" dirty="0">
                <a:solidFill>
                  <a:schemeClr val="tx1"/>
                </a:solidFill>
                <a:latin typeface="+mn-lt"/>
                <a:ea typeface="+mn-ea"/>
                <a:cs typeface="+mn-cs"/>
              </a:rPr>
              <a:t>Les activités génératrices de revenus peuvent améliorer l'accès à des aliments nutritifs.</a:t>
            </a:r>
          </a:p>
        </p:txBody>
      </p:sp>
      <p:sp>
        <p:nvSpPr>
          <p:cNvPr id="4" name="Slide Number Placeholder 3"/>
          <p:cNvSpPr>
            <a:spLocks noGrp="1"/>
          </p:cNvSpPr>
          <p:nvPr>
            <p:ph type="sldNum" sz="quarter" idx="10"/>
          </p:nvPr>
        </p:nvSpPr>
        <p:spPr/>
        <p:txBody>
          <a:bodyPr/>
          <a:lstStyle/>
          <a:p>
            <a:fld id="{CF423E45-0078-4A85-9EB0-83253262410D}" type="slidenum">
              <a:rPr lang="fr-FR" smtClean="0"/>
              <a:pPr/>
              <a:t>14</a:t>
            </a:fld>
            <a:endParaRPr lang="en-GB"/>
          </a:p>
        </p:txBody>
      </p:sp>
    </p:spTree>
    <p:extLst>
      <p:ext uri="{BB962C8B-B14F-4D97-AF65-F5344CB8AC3E}">
        <p14:creationId xmlns:p14="http://schemas.microsoft.com/office/powerpoint/2010/main" val="34160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Laissez les participants retourner dans leurs groupes et ajoutez des exemples d'activités génératrices de revenus pour </a:t>
            </a:r>
            <a:r>
              <a:rPr lang="fr-FR" sz="1200" u="sng" kern="1200" dirty="0">
                <a:solidFill>
                  <a:schemeClr val="tx1"/>
                </a:solidFill>
                <a:effectLst/>
                <a:latin typeface="+mn-lt"/>
                <a:ea typeface="+mn-ea"/>
                <a:cs typeface="+mn-cs"/>
              </a:rPr>
              <a:t>une nutrition améliorée </a:t>
            </a:r>
            <a:r>
              <a:rPr lang="fr-FR" sz="1200" kern="1200" dirty="0">
                <a:solidFill>
                  <a:schemeClr val="tx1"/>
                </a:solidFill>
                <a:effectLst/>
                <a:latin typeface="+mn-lt"/>
                <a:ea typeface="+mn-ea"/>
                <a:cs typeface="+mn-cs"/>
              </a:rPr>
              <a:t>dans leur pays </a:t>
            </a:r>
            <a:r>
              <a:rPr lang="fr-FR" sz="1200" u="sng" kern="1200" dirty="0">
                <a:solidFill>
                  <a:schemeClr val="tx1"/>
                </a:solidFill>
                <a:effectLst/>
                <a:latin typeface="+mn-lt"/>
                <a:ea typeface="+mn-ea"/>
                <a:cs typeface="+mn-cs"/>
              </a:rPr>
              <a:t>dans</a:t>
            </a:r>
            <a:r>
              <a:rPr lang="fr-FR" sz="1200" kern="1200" dirty="0">
                <a:solidFill>
                  <a:schemeClr val="tx1"/>
                </a:solidFill>
                <a:effectLst/>
                <a:latin typeface="+mn-lt"/>
                <a:ea typeface="+mn-ea"/>
                <a:cs typeface="+mn-cs"/>
              </a:rPr>
              <a:t> la deuxième partie de leur tableau à feuilles mobiles. Faites un compte-rendu et consolidez à l’aide des PPT 13 à 14 (Activités génératrices de revenus (AGR) </a:t>
            </a:r>
            <a:r>
              <a:rPr lang="fr-FR" sz="1200" u="sng" kern="1200" dirty="0">
                <a:solidFill>
                  <a:schemeClr val="tx1"/>
                </a:solidFill>
                <a:effectLst/>
                <a:latin typeface="+mn-lt"/>
                <a:ea typeface="+mn-ea"/>
                <a:cs typeface="+mn-cs"/>
              </a:rPr>
              <a:t>axées sur la nutrition</a:t>
            </a:r>
            <a:r>
              <a:rPr lang="fr-FR" sz="1200" kern="1200" dirty="0">
                <a:solidFill>
                  <a:schemeClr val="tx1"/>
                </a:solidFill>
                <a:effectLst/>
                <a:latin typeface="+mn-lt"/>
                <a:ea typeface="+mn-ea"/>
                <a:cs typeface="+mn-cs"/>
              </a:rPr>
              <a:t>).</a:t>
            </a:r>
          </a:p>
          <a:p>
            <a:endParaRPr lang="en-GB" dirty="0"/>
          </a:p>
          <a:p>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fr-FR" smtClean="0"/>
              <a:pPr/>
              <a:t>15</a:t>
            </a:fld>
            <a:endParaRPr lang="en-US"/>
          </a:p>
        </p:txBody>
      </p:sp>
    </p:spTree>
    <p:extLst>
      <p:ext uri="{BB962C8B-B14F-4D97-AF65-F5344CB8AC3E}">
        <p14:creationId xmlns:p14="http://schemas.microsoft.com/office/powerpoint/2010/main" val="378749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832732">
              <a:defRPr/>
            </a:pPr>
            <a:r>
              <a:rPr lang="fr-FR" sz="2400" dirty="0"/>
              <a:t>Avant de faire une liste, demandez aux participants des exemples </a:t>
            </a:r>
            <a:r>
              <a:rPr lang="fr-FR" sz="2400" u="sng" dirty="0"/>
              <a:t>d’AGR</a:t>
            </a:r>
            <a:r>
              <a:rPr lang="fr-FR" sz="2400" dirty="0"/>
              <a:t>. </a:t>
            </a:r>
            <a:endParaRPr lang="en-US" sz="2400" dirty="0"/>
          </a:p>
          <a:p>
            <a:endParaRPr lang="en-GB" dirty="0"/>
          </a:p>
          <a:p>
            <a:endParaRPr lang="en-US" dirty="0"/>
          </a:p>
          <a:p>
            <a:r>
              <a:rPr lang="fr-FR" dirty="0"/>
              <a:t>Les AGR (Income Generating Activities, activités génératrices de revenus) dans les ménages, tels que les poulets, les chèvres, les lapins, etc. peuvent rester aux alentours de la propriété et ne demandent pas beaucoup d’effort ni de temps de la part de ceux qui les gardent. Ces animaux ne doivent pas errer librement dans la propriété afin de ne pas déféquer là où de jeunes enfants jouent ou rampent afin de réduire la contamination fécale par voie orale et les maladies, notamment la diarrhée.</a:t>
            </a:r>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fr-FR" smtClean="0"/>
              <a:pPr/>
              <a:t>16</a:t>
            </a:fld>
            <a:endParaRPr lang="en-US"/>
          </a:p>
        </p:txBody>
      </p:sp>
    </p:spTree>
    <p:extLst>
      <p:ext uri="{BB962C8B-B14F-4D97-AF65-F5344CB8AC3E}">
        <p14:creationId xmlns:p14="http://schemas.microsoft.com/office/powerpoint/2010/main" val="378749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n-ea"/>
                <a:cs typeface="+mn-cs"/>
              </a:rPr>
              <a:t>Passez à présent à la voie de transfert : demandez ce que pourrait être la différence entre les deux voies précédentes et cette voie. Indiquez que la voie de transfert peut signifier des transferts de nourriture et d’espèces (argent), qui servent différents objectifs. Consolidez avec PPT 18 (Voie de transfert).</a:t>
            </a:r>
          </a:p>
        </p:txBody>
      </p:sp>
      <p:sp>
        <p:nvSpPr>
          <p:cNvPr id="4" name="Slide Number Placeholder 3"/>
          <p:cNvSpPr>
            <a:spLocks noGrp="1"/>
          </p:cNvSpPr>
          <p:nvPr>
            <p:ph type="sldNum" sz="quarter" idx="10"/>
          </p:nvPr>
        </p:nvSpPr>
        <p:spPr/>
        <p:txBody>
          <a:bodyPr/>
          <a:lstStyle/>
          <a:p>
            <a:fld id="{CF423E45-0078-4A85-9EB0-83253262410D}" type="slidenum">
              <a:rPr lang="fr-FR" smtClean="0"/>
              <a:pPr/>
              <a:t>18</a:t>
            </a:fld>
            <a:endParaRPr lang="en-GB"/>
          </a:p>
        </p:txBody>
      </p:sp>
    </p:spTree>
    <p:extLst>
      <p:ext uri="{BB962C8B-B14F-4D97-AF65-F5344CB8AC3E}">
        <p14:creationId xmlns:p14="http://schemas.microsoft.com/office/powerpoint/2010/main" val="148265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latin typeface="+mn-lt"/>
                <a:ea typeface="+mn-ea"/>
                <a:cs typeface="+mn-cs"/>
              </a:rPr>
              <a:t>Une fois que les participants ont bien compris la signification de la voie, invitez-les à remplir la troisième case de leur tableau à feuilles mobiles et à proposer des exemples de transferts pour une nutrition améliorée. Discutez des types de transferts avec le soutien des PPT 17 à 19 en faisant le lien avec les exemples identifiés par les participants et en leur demandant continuellement des exemples.</a:t>
            </a:r>
          </a:p>
          <a:p>
            <a:pPr lvl="0"/>
            <a:r>
              <a:rPr lang="fr-FR" sz="1200" kern="1200" dirty="0">
                <a:solidFill>
                  <a:schemeClr val="tx1"/>
                </a:solidFill>
                <a:latin typeface="+mn-lt"/>
                <a:ea typeface="+mn-ea"/>
                <a:cs typeface="+mn-cs"/>
              </a:rPr>
              <a:t>Distributions alimentaires générales</a:t>
            </a:r>
          </a:p>
          <a:p>
            <a:pPr lvl="0"/>
            <a:r>
              <a:rPr lang="fr-FR" sz="1200" kern="1200" dirty="0">
                <a:solidFill>
                  <a:schemeClr val="tx1"/>
                </a:solidFill>
                <a:latin typeface="+mn-lt"/>
                <a:ea typeface="+mn-ea"/>
                <a:cs typeface="+mn-cs"/>
              </a:rPr>
              <a:t>Assistance alimentaire pour la création d’actifs</a:t>
            </a:r>
          </a:p>
          <a:p>
            <a:pPr lvl="0"/>
            <a:r>
              <a:rPr lang="fr-FR" sz="1200" kern="1200" dirty="0">
                <a:solidFill>
                  <a:schemeClr val="tx1"/>
                </a:solidFill>
                <a:latin typeface="+mn-lt"/>
                <a:ea typeface="+mn-ea"/>
                <a:cs typeface="+mn-cs"/>
              </a:rPr>
              <a:t>Espèces et bons</a:t>
            </a:r>
          </a:p>
        </p:txBody>
      </p:sp>
      <p:sp>
        <p:nvSpPr>
          <p:cNvPr id="4" name="Slide Number Placeholder 3"/>
          <p:cNvSpPr>
            <a:spLocks noGrp="1"/>
          </p:cNvSpPr>
          <p:nvPr>
            <p:ph type="sldNum" sz="quarter" idx="10"/>
          </p:nvPr>
        </p:nvSpPr>
        <p:spPr/>
        <p:txBody>
          <a:bodyPr/>
          <a:lstStyle/>
          <a:p>
            <a:fld id="{9395D71B-53C9-4602-972C-1FC0B84D7756}" type="slidenum">
              <a:rPr lang="fr-FR" smtClean="0"/>
              <a:pPr/>
              <a:t>19</a:t>
            </a:fld>
            <a:endParaRPr lang="en-US"/>
          </a:p>
        </p:txBody>
      </p:sp>
    </p:spTree>
    <p:extLst>
      <p:ext uri="{BB962C8B-B14F-4D97-AF65-F5344CB8AC3E}">
        <p14:creationId xmlns:p14="http://schemas.microsoft.com/office/powerpoint/2010/main" val="3787491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fr-FR"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fr-FR"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1832732">
              <a:defRPr/>
            </a:pPr>
            <a:r>
              <a:rPr lang="fr-FR" sz="1200" kern="1200" dirty="0">
                <a:solidFill>
                  <a:schemeClr val="tx1"/>
                </a:solidFill>
                <a:effectLst/>
                <a:latin typeface="+mn-lt"/>
                <a:ea typeface="+mn-ea"/>
                <a:cs typeface="+mn-cs"/>
              </a:rPr>
              <a:t>Préparez quatre tableaux à feuilles mobiles dans la salle. Dessus il est écrit : Disponibilité de la nourriture, Accès à la nourriture, Utilisation de la nourriture et Stabilité de la nourriture. Demandez aux participants de se regrouper autour des tableaux à feuilles mobiles et de produire une définition de chacun. C'est une activité de brainstorming qui doit se dérouler rapidement, ne passez pas plus de deux minutes dessus. Une fois que c'est terminé, permettez à chaque groupe de donner ses retours. Consolidez avec PPT 3 Les quatre piliers de la sécurité alimentaire. </a:t>
            </a:r>
          </a:p>
          <a:p>
            <a:pPr defTabSz="1832732">
              <a:defRPr/>
            </a:pPr>
            <a:endParaRPr lang="en-GB" sz="1200" kern="1200" dirty="0">
              <a:solidFill>
                <a:schemeClr val="tx1"/>
              </a:solidFill>
              <a:effectLst/>
              <a:latin typeface="+mn-lt"/>
              <a:ea typeface="+mn-ea"/>
              <a:cs typeface="+mn-cs"/>
            </a:endParaRPr>
          </a:p>
          <a:p>
            <a:pPr defTabSz="1832732">
              <a:defRPr/>
            </a:pPr>
            <a:endParaRPr lang="es-ES_tradnl" sz="2400" dirty="0">
              <a:solidFill>
                <a:srgbClr val="FF0000"/>
              </a:solidFill>
            </a:endParaRPr>
          </a:p>
          <a:p>
            <a:pPr defTabSz="1832732">
              <a:defRPr/>
            </a:pPr>
            <a:endParaRPr lang="es-ES_tradnl" dirty="0"/>
          </a:p>
          <a:p>
            <a:endParaRPr lang="fr-FR" dirty="0"/>
          </a:p>
        </p:txBody>
      </p:sp>
      <p:sp>
        <p:nvSpPr>
          <p:cNvPr id="4" name="Espace réservé du numéro de diapositive 3"/>
          <p:cNvSpPr>
            <a:spLocks noGrp="1"/>
          </p:cNvSpPr>
          <p:nvPr>
            <p:ph type="sldNum" sz="quarter" idx="10"/>
          </p:nvPr>
        </p:nvSpPr>
        <p:spPr/>
        <p:txBody>
          <a:bodyPr/>
          <a:lstStyle/>
          <a:p>
            <a:fld id="{08C0CA6E-F141-486E-B346-02C7857A7E38}" type="slidenum">
              <a:rPr lang="fr-FR" smtClean="0"/>
              <a:pPr/>
              <a:t>3</a:t>
            </a:fld>
            <a:endParaRPr lang="fr-FR"/>
          </a:p>
        </p:txBody>
      </p:sp>
    </p:spTree>
    <p:extLst>
      <p:ext uri="{BB962C8B-B14F-4D97-AF65-F5344CB8AC3E}">
        <p14:creationId xmlns:p14="http://schemas.microsoft.com/office/powerpoint/2010/main" val="329738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fr-FR"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fr-FR"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Faites le lien avec la mention de l'autonomisation des femmes dans la section précédente sur les espèces et les bons d'achat pour améliorer la nutrition et demandez aux participants s'ils peuvent réfléchir au fonctionnement de cette voie. Assurez-vous de couvrir les points clés :</a:t>
            </a:r>
          </a:p>
          <a:p>
            <a:pPr lvl="0"/>
            <a:r>
              <a:rPr lang="fr-FR" sz="1200" kern="1200" dirty="0">
                <a:solidFill>
                  <a:schemeClr val="tx1"/>
                </a:solidFill>
                <a:effectLst/>
                <a:latin typeface="+mn-lt"/>
                <a:ea typeface="+mn-ea"/>
                <a:cs typeface="+mn-cs"/>
              </a:rPr>
              <a:t>L’autonomisation des femmes a une influence sur des aspects tels que l’utilisation des revenus, la capacité à prendre soin des autres, les dépenses énergétiques.</a:t>
            </a:r>
          </a:p>
          <a:p>
            <a:pPr lvl="0"/>
            <a:r>
              <a:rPr lang="fr-FR" sz="1200" kern="1200" dirty="0">
                <a:solidFill>
                  <a:schemeClr val="tx1"/>
                </a:solidFill>
                <a:effectLst/>
                <a:latin typeface="+mn-lt"/>
                <a:ea typeface="+mn-ea"/>
                <a:cs typeface="+mn-cs"/>
              </a:rPr>
              <a:t>L'autonomisation des femmes permet de renforcer le pouvoir décisionnel, un meilleur accès aux ressources et une meilleure gestion du temps.</a:t>
            </a:r>
          </a:p>
          <a:p>
            <a:pPr defTabSz="1832732">
              <a:defRPr/>
            </a:pPr>
            <a:endParaRPr lang="en-GB" noProof="0" dirty="0"/>
          </a:p>
        </p:txBody>
      </p:sp>
      <p:sp>
        <p:nvSpPr>
          <p:cNvPr id="4" name="Slide Number Placeholder 3"/>
          <p:cNvSpPr>
            <a:spLocks noGrp="1"/>
          </p:cNvSpPr>
          <p:nvPr>
            <p:ph type="sldNum" sz="quarter" idx="10"/>
          </p:nvPr>
        </p:nvSpPr>
        <p:spPr/>
        <p:txBody>
          <a:bodyPr/>
          <a:lstStyle/>
          <a:p>
            <a:fld id="{CF423E45-0078-4A85-9EB0-83253262410D}" type="slidenum">
              <a:rPr lang="fr-FR" smtClean="0"/>
              <a:pPr/>
              <a:t>24</a:t>
            </a:fld>
            <a:endParaRPr lang="en-GB"/>
          </a:p>
        </p:txBody>
      </p:sp>
    </p:spTree>
    <p:extLst>
      <p:ext uri="{BB962C8B-B14F-4D97-AF65-F5344CB8AC3E}">
        <p14:creationId xmlns:p14="http://schemas.microsoft.com/office/powerpoint/2010/main" val="547949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72729" marR="0" lvl="0" indent="-572729" algn="l" defTabSz="1832732"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Demandez aux participants de revenir à la dernière section de leur tableau à feuilles mobiles et d'identifier </a:t>
            </a:r>
            <a:r>
              <a:rPr lang="fr-FR" sz="1200" u="sng" kern="1200" dirty="0">
                <a:solidFill>
                  <a:schemeClr val="tx1"/>
                </a:solidFill>
                <a:effectLst/>
                <a:latin typeface="+mn-lt"/>
                <a:ea typeface="+mn-ea"/>
                <a:cs typeface="+mn-cs"/>
              </a:rPr>
              <a:t>dans leur situation </a:t>
            </a:r>
            <a:r>
              <a:rPr lang="fr-FR" sz="1200" kern="1200" dirty="0">
                <a:solidFill>
                  <a:schemeClr val="tx1"/>
                </a:solidFill>
                <a:effectLst/>
                <a:latin typeface="+mn-lt"/>
                <a:ea typeface="+mn-ea"/>
                <a:cs typeface="+mn-cs"/>
              </a:rPr>
              <a:t>des exemples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d'autonomisation des femmes pour </a:t>
            </a:r>
            <a:r>
              <a:rPr lang="fr-FR" sz="1200" u="sng" kern="1200" dirty="0">
                <a:solidFill>
                  <a:schemeClr val="tx1"/>
                </a:solidFill>
                <a:effectLst/>
                <a:latin typeface="+mn-lt"/>
                <a:ea typeface="+mn-ea"/>
                <a:cs typeface="+mn-cs"/>
              </a:rPr>
              <a:t>une nutrition améliorée</a:t>
            </a:r>
            <a:r>
              <a:rPr lang="fr-FR" sz="1200" kern="1200" dirty="0">
                <a:solidFill>
                  <a:schemeClr val="tx1"/>
                </a:solidFill>
                <a:effectLst/>
                <a:latin typeface="+mn-lt"/>
                <a:ea typeface="+mn-ea"/>
                <a:cs typeface="+mn-cs"/>
              </a:rPr>
              <a:t>. Débriefer et discuter.</a:t>
            </a:r>
          </a:p>
          <a:p>
            <a:pPr marL="572729" indent="-572729" defTabSz="1832732">
              <a:defRPr/>
            </a:pPr>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fr-FR" smtClean="0"/>
              <a:pPr/>
              <a:t>25</a:t>
            </a:fld>
            <a:endParaRPr lang="en-US"/>
          </a:p>
        </p:txBody>
      </p:sp>
    </p:spTree>
    <p:extLst>
      <p:ext uri="{BB962C8B-B14F-4D97-AF65-F5344CB8AC3E}">
        <p14:creationId xmlns:p14="http://schemas.microsoft.com/office/powerpoint/2010/main" val="155783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2400" dirty="0">
                <a:solidFill>
                  <a:schemeClr val="dk1"/>
                </a:solidFill>
              </a:rPr>
              <a:t>À confirmer</a:t>
            </a:r>
          </a:p>
          <a:p>
            <a:endParaRPr lang="en-GB" baseline="0" dirty="0"/>
          </a:p>
        </p:txBody>
      </p:sp>
      <p:sp>
        <p:nvSpPr>
          <p:cNvPr id="4" name="Slide Number Placeholder 3"/>
          <p:cNvSpPr>
            <a:spLocks noGrp="1"/>
          </p:cNvSpPr>
          <p:nvPr>
            <p:ph type="sldNum" sz="quarter" idx="10"/>
          </p:nvPr>
        </p:nvSpPr>
        <p:spPr/>
        <p:txBody>
          <a:bodyPr/>
          <a:lstStyle/>
          <a:p>
            <a:fld id="{9395D71B-53C9-4602-972C-1FC0B84D7756}" type="slidenum">
              <a:rPr lang="fr-FR" smtClean="0"/>
              <a:pPr/>
              <a:t>26</a:t>
            </a:fld>
            <a:endParaRPr lang="en-US"/>
          </a:p>
        </p:txBody>
      </p:sp>
    </p:spTree>
    <p:extLst>
      <p:ext uri="{BB962C8B-B14F-4D97-AF65-F5344CB8AC3E}">
        <p14:creationId xmlns:p14="http://schemas.microsoft.com/office/powerpoint/2010/main" val="2504498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fr-FR"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PPT 2.2</a:t>
            </a:r>
          </a:p>
        </p:txBody>
      </p:sp>
      <p:sp>
        <p:nvSpPr>
          <p:cNvPr id="4" name="Slide Number Placeholder 3"/>
          <p:cNvSpPr>
            <a:spLocks noGrp="1"/>
          </p:cNvSpPr>
          <p:nvPr>
            <p:ph type="sldNum" sz="quarter" idx="5"/>
          </p:nvPr>
        </p:nvSpPr>
        <p:spPr/>
        <p:txBody>
          <a:bodyPr/>
          <a:lstStyle/>
          <a:p>
            <a:fld id="{8F7A6FCE-D910-4776-9672-AB98200C3E80}" type="slidenum">
              <a:rPr lang="fr-FR" smtClean="0"/>
              <a:pPr/>
              <a:t>4</a:t>
            </a:fld>
            <a:endParaRPr lang="en-US"/>
          </a:p>
        </p:txBody>
      </p:sp>
    </p:spTree>
    <p:extLst>
      <p:ext uri="{BB962C8B-B14F-4D97-AF65-F5344CB8AC3E}">
        <p14:creationId xmlns:p14="http://schemas.microsoft.com/office/powerpoint/2010/main" val="399862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PPT 2.2</a:t>
            </a:r>
          </a:p>
        </p:txBody>
      </p:sp>
      <p:sp>
        <p:nvSpPr>
          <p:cNvPr id="4" name="Slide Number Placeholder 3"/>
          <p:cNvSpPr>
            <a:spLocks noGrp="1"/>
          </p:cNvSpPr>
          <p:nvPr>
            <p:ph type="sldNum" sz="quarter" idx="5"/>
          </p:nvPr>
        </p:nvSpPr>
        <p:spPr/>
        <p:txBody>
          <a:bodyPr/>
          <a:lstStyle/>
          <a:p>
            <a:fld id="{8F7A6FCE-D910-4776-9672-AB98200C3E80}" type="slidenum">
              <a:rPr lang="fr-FR" smtClean="0"/>
              <a:pPr/>
              <a:t>5</a:t>
            </a:fld>
            <a:endParaRPr lang="en-US"/>
          </a:p>
        </p:txBody>
      </p:sp>
    </p:spTree>
    <p:extLst>
      <p:ext uri="{BB962C8B-B14F-4D97-AF65-F5344CB8AC3E}">
        <p14:creationId xmlns:p14="http://schemas.microsoft.com/office/powerpoint/2010/main" val="281508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PPT 2.2</a:t>
            </a:r>
          </a:p>
        </p:txBody>
      </p:sp>
      <p:sp>
        <p:nvSpPr>
          <p:cNvPr id="4" name="Slide Number Placeholder 3"/>
          <p:cNvSpPr>
            <a:spLocks noGrp="1"/>
          </p:cNvSpPr>
          <p:nvPr>
            <p:ph type="sldNum" sz="quarter" idx="5"/>
          </p:nvPr>
        </p:nvSpPr>
        <p:spPr/>
        <p:txBody>
          <a:bodyPr/>
          <a:lstStyle/>
          <a:p>
            <a:fld id="{8F7A6FCE-D910-4776-9672-AB98200C3E80}" type="slidenum">
              <a:rPr lang="fr-FR" smtClean="0"/>
              <a:pPr/>
              <a:t>6</a:t>
            </a:fld>
            <a:endParaRPr lang="en-US"/>
          </a:p>
        </p:txBody>
      </p:sp>
    </p:spTree>
    <p:extLst>
      <p:ext uri="{BB962C8B-B14F-4D97-AF65-F5344CB8AC3E}">
        <p14:creationId xmlns:p14="http://schemas.microsoft.com/office/powerpoint/2010/main" val="232435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718186">
              <a:defRPr>
                <a:solidFill>
                  <a:schemeClr val="tx1"/>
                </a:solidFill>
                <a:latin typeface="Arial" panose="020B0604020202020204" pitchFamily="34" charset="0"/>
                <a:cs typeface="Arial" panose="020B0604020202020204" pitchFamily="34" charset="0"/>
              </a:defRPr>
            </a:lvl1pPr>
            <a:lvl2pPr marL="1489095" indent="-572729" defTabSz="1718186">
              <a:defRPr>
                <a:solidFill>
                  <a:schemeClr val="tx1"/>
                </a:solidFill>
                <a:latin typeface="Arial" panose="020B0604020202020204" pitchFamily="34" charset="0"/>
                <a:cs typeface="Arial" panose="020B0604020202020204" pitchFamily="34" charset="0"/>
              </a:defRPr>
            </a:lvl2pPr>
            <a:lvl3pPr marL="2290915" indent="-458183" defTabSz="1718186">
              <a:defRPr>
                <a:solidFill>
                  <a:schemeClr val="tx1"/>
                </a:solidFill>
                <a:latin typeface="Arial" panose="020B0604020202020204" pitchFamily="34" charset="0"/>
                <a:cs typeface="Arial" panose="020B0604020202020204" pitchFamily="34" charset="0"/>
              </a:defRPr>
            </a:lvl3pPr>
            <a:lvl4pPr marL="3207281" indent="-458183" defTabSz="1718186">
              <a:defRPr>
                <a:solidFill>
                  <a:schemeClr val="tx1"/>
                </a:solidFill>
                <a:latin typeface="Arial" panose="020B0604020202020204" pitchFamily="34" charset="0"/>
                <a:cs typeface="Arial" panose="020B0604020202020204" pitchFamily="34" charset="0"/>
              </a:defRPr>
            </a:lvl4pPr>
            <a:lvl5pPr marL="4123647" indent="-458183" defTabSz="1718186">
              <a:defRPr>
                <a:solidFill>
                  <a:schemeClr val="tx1"/>
                </a:solidFill>
                <a:latin typeface="Arial" panose="020B0604020202020204" pitchFamily="34" charset="0"/>
                <a:cs typeface="Arial" panose="020B0604020202020204" pitchFamily="34" charset="0"/>
              </a:defRPr>
            </a:lvl5pPr>
            <a:lvl6pPr marL="5040013" indent="-458183" defTabSz="17181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956379" indent="-458183" defTabSz="17181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872745" indent="-458183" defTabSz="17181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789111" indent="-458183" defTabSz="17181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E99D51-B5B1-407E-AAD3-E687B7DDDBF5}" type="slidenum">
              <a:rPr lang="fr-FR" altLang="en-US" smtClean="0">
                <a:solidFill>
                  <a:srgbClr val="000000"/>
                </a:solidFill>
                <a:latin typeface="Calibri" panose="020F0502020204030204" pitchFamily="34" charset="0"/>
              </a:rPr>
              <a:pPr/>
              <a:t>7</a:t>
            </a:fld>
            <a:endParaRPr lang="en-GB" altLang="en-US">
              <a:solidFill>
                <a:srgbClr val="000000"/>
              </a:solidFill>
              <a:latin typeface="Calibri" panose="020F050202020403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kern="1200" dirty="0">
                <a:solidFill>
                  <a:schemeClr val="tx1"/>
                </a:solidFill>
                <a:effectLst/>
                <a:latin typeface="+mn-lt"/>
                <a:ea typeface="+mn-ea"/>
                <a:cs typeface="+mn-cs"/>
              </a:rPr>
              <a:t>Key: </a:t>
            </a:r>
          </a:p>
          <a:p>
            <a:endParaRPr lang="fr-FR" sz="1200" kern="1200" dirty="0">
              <a:solidFill>
                <a:schemeClr val="tx1"/>
              </a:solidFill>
              <a:effectLst/>
              <a:latin typeface="+mn-lt"/>
              <a:ea typeface="+mn-ea"/>
              <a:cs typeface="+mn-cs"/>
            </a:endParaRPr>
          </a:p>
          <a:p>
            <a:r>
              <a:rPr lang="en-US" sz="1200" kern="1200" dirty="0" err="1">
                <a:solidFill>
                  <a:schemeClr val="tx1"/>
                </a:solidFill>
                <a:latin typeface="+mn-lt"/>
                <a:ea typeface="+mn-ea"/>
                <a:cs typeface="+mn-cs"/>
              </a:rPr>
              <a:t>Conséquences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intergénérationnelles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Conséquences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a:t>
            </a:r>
            <a:r>
              <a:rPr lang="en-US" sz="1200" kern="1200" dirty="0">
                <a:solidFill>
                  <a:schemeClr val="tx1"/>
                </a:solidFill>
                <a:latin typeface="+mn-lt"/>
                <a:ea typeface="+mn-ea"/>
                <a:cs typeface="+mn-cs"/>
              </a:rPr>
              <a:t> le court </a:t>
            </a:r>
            <a:r>
              <a:rPr lang="en-US" sz="1200" kern="1200" dirty="0" err="1">
                <a:solidFill>
                  <a:schemeClr val="tx1"/>
                </a:solidFill>
                <a:latin typeface="+mn-lt"/>
                <a:ea typeface="+mn-ea"/>
                <a:cs typeface="+mn-cs"/>
              </a:rPr>
              <a:t>terme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mortalité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morbidité</a:t>
            </a:r>
            <a:r>
              <a:rPr lang="en-US" sz="1200" kern="1200" dirty="0">
                <a:solidFill>
                  <a:schemeClr val="tx1"/>
                </a:solidFill>
                <a:latin typeface="+mn-lt"/>
                <a:ea typeface="+mn-ea"/>
                <a:cs typeface="+mn-cs"/>
              </a:rPr>
              <a:t>, handicap</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Conséquences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a:t>
            </a:r>
            <a:r>
              <a:rPr lang="en-US" sz="1200" kern="1200" dirty="0">
                <a:solidFill>
                  <a:schemeClr val="tx1"/>
                </a:solidFill>
                <a:latin typeface="+mn-lt"/>
                <a:ea typeface="+mn-ea"/>
                <a:cs typeface="+mn-cs"/>
              </a:rPr>
              <a:t> le long </a:t>
            </a:r>
            <a:r>
              <a:rPr lang="en-US" sz="1200" kern="1200" dirty="0" err="1">
                <a:solidFill>
                  <a:schemeClr val="tx1"/>
                </a:solidFill>
                <a:latin typeface="+mn-lt"/>
                <a:ea typeface="+mn-ea"/>
                <a:cs typeface="+mn-cs"/>
              </a:rPr>
              <a:t>terme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taille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adulte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capacités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cognitives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productivité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économique</a:t>
            </a:r>
            <a:r>
              <a:rPr lang="en-US" sz="1200" kern="1200" dirty="0">
                <a:solidFill>
                  <a:schemeClr val="tx1"/>
                </a:solidFill>
                <a:latin typeface="+mn-lt"/>
                <a:ea typeface="+mn-ea"/>
                <a:cs typeface="+mn-cs"/>
              </a:rPr>
              <a:t>, performance </a:t>
            </a:r>
            <a:r>
              <a:rPr lang="en-US" sz="1200" kern="1200" dirty="0" err="1">
                <a:solidFill>
                  <a:schemeClr val="tx1"/>
                </a:solidFill>
                <a:latin typeface="+mn-lt"/>
                <a:ea typeface="+mn-ea"/>
                <a:cs typeface="+mn-cs"/>
              </a:rPr>
              <a:t>reproductrice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surpoids</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obésité</a:t>
            </a:r>
            <a:r>
              <a:rPr lang="en-US" sz="1200" kern="1200" dirty="0">
                <a:solidFill>
                  <a:schemeClr val="tx1"/>
                </a:solidFill>
                <a:latin typeface="+mn-lt"/>
                <a:ea typeface="+mn-ea"/>
                <a:cs typeface="+mn-cs"/>
              </a:rPr>
              <a:t>, maladies </a:t>
            </a:r>
            <a:r>
              <a:rPr lang="en-US" sz="1200" kern="1200" dirty="0" err="1">
                <a:solidFill>
                  <a:schemeClr val="tx1"/>
                </a:solidFill>
                <a:latin typeface="+mn-lt"/>
                <a:ea typeface="+mn-ea"/>
                <a:cs typeface="+mn-cs"/>
              </a:rPr>
              <a:t>métaboliques</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cardiovasculaires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DÉNUTRITION DE LA MÈRE ET DE L’ENFANT</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Apport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alimentaire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inadéquat</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Maladies</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Sécurité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alimentaire</a:t>
            </a:r>
            <a:r>
              <a:rPr lang="en-US" sz="1200" kern="1200" dirty="0">
                <a:solidFill>
                  <a:schemeClr val="tx1"/>
                </a:solidFill>
                <a:latin typeface="+mn-lt"/>
                <a:ea typeface="+mn-ea"/>
                <a:cs typeface="+mn-cs"/>
              </a:rPr>
              <a:t> du ménage</a:t>
            </a:r>
          </a:p>
          <a:p>
            <a:r>
              <a:rPr lang="en-US" sz="1200" kern="1200" dirty="0" err="1">
                <a:solidFill>
                  <a:schemeClr val="tx1"/>
                </a:solidFill>
                <a:latin typeface="+mn-lt"/>
                <a:ea typeface="+mn-ea"/>
                <a:cs typeface="+mn-cs"/>
              </a:rPr>
              <a:t>Pratiques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soins</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d’alimentation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inadéquates</a:t>
            </a:r>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Environnement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domestique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insalubre</a:t>
            </a:r>
            <a:r>
              <a:rPr lang="en-US" sz="1200" kern="1200" dirty="0">
                <a:solidFill>
                  <a:schemeClr val="tx1"/>
                </a:solidFill>
                <a:latin typeface="+mn-lt"/>
                <a:ea typeface="+mn-ea"/>
                <a:cs typeface="+mn-cs"/>
              </a:rPr>
              <a:t> et services de santé </a:t>
            </a:r>
            <a:r>
              <a:rPr lang="en-US" sz="1200" kern="1200" dirty="0" err="1">
                <a:solidFill>
                  <a:schemeClr val="tx1"/>
                </a:solidFill>
                <a:latin typeface="+mn-lt"/>
                <a:ea typeface="+mn-ea"/>
                <a:cs typeface="+mn-cs"/>
              </a:rPr>
              <a:t>inadéquats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Le ménage a un </a:t>
            </a:r>
            <a:r>
              <a:rPr lang="en-US" sz="1200" kern="1200" dirty="0" err="1">
                <a:solidFill>
                  <a:schemeClr val="tx1"/>
                </a:solidFill>
                <a:latin typeface="+mn-lt"/>
                <a:ea typeface="+mn-ea"/>
                <a:cs typeface="+mn-cs"/>
              </a:rPr>
              <a:t>accès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quantité</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qualité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inadéquates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ressources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terres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éducations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emploi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revenus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technologie</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Capital financier, </a:t>
            </a:r>
            <a:r>
              <a:rPr lang="en-US" sz="1200" kern="1200" dirty="0" err="1">
                <a:solidFill>
                  <a:schemeClr val="tx1"/>
                </a:solidFill>
                <a:latin typeface="+mn-lt"/>
                <a:ea typeface="+mn-ea"/>
                <a:cs typeface="+mn-cs"/>
              </a:rPr>
              <a:t>humain</a:t>
            </a:r>
            <a:r>
              <a:rPr lang="en-US" sz="1200" kern="1200" dirty="0">
                <a:solidFill>
                  <a:schemeClr val="tx1"/>
                </a:solidFill>
                <a:latin typeface="+mn-lt"/>
                <a:ea typeface="+mn-ea"/>
                <a:cs typeface="+mn-cs"/>
              </a:rPr>
              <a:t>, physique et social </a:t>
            </a:r>
            <a:r>
              <a:rPr lang="en-US" sz="1200" kern="1200" dirty="0" err="1">
                <a:solidFill>
                  <a:schemeClr val="tx1"/>
                </a:solidFill>
                <a:latin typeface="+mn-lt"/>
                <a:ea typeface="+mn-ea"/>
                <a:cs typeface="+mn-cs"/>
              </a:rPr>
              <a:t>inadéquat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Contexte</a:t>
            </a:r>
            <a:r>
              <a:rPr lang="en-US" sz="1200" kern="1200" dirty="0">
                <a:solidFill>
                  <a:schemeClr val="tx1"/>
                </a:solidFill>
                <a:latin typeface="+mn-lt"/>
                <a:ea typeface="+mn-ea"/>
                <a:cs typeface="+mn-cs"/>
              </a:rPr>
              <a:t> socio-</a:t>
            </a:r>
            <a:r>
              <a:rPr lang="en-US" sz="1200" kern="1200" dirty="0" err="1">
                <a:solidFill>
                  <a:schemeClr val="tx1"/>
                </a:solidFill>
                <a:latin typeface="+mn-lt"/>
                <a:ea typeface="+mn-ea"/>
                <a:cs typeface="+mn-cs"/>
              </a:rPr>
              <a:t>culturel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économique</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politique</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Gardez les tableaux à feuilles mobiles accrochés et invitez les participants à revenir dans un grand groupe. Demandez la façon dont le soutien à la sécurité alimentaire et aux moyens de subsistance (Food Security and livelihoods, FSL) peut améliorer la nutrition. Reportez-vous à la discussion d'hier sur le cadre de l'UNICEF et les causes identifiées par les participants et ayant trait à la sécurité alimentaire et aux moyens de subsistance. À partir de la discussion, indiquez qu'il existe quatre voies principales entre le FLS et la nutrition :</a:t>
            </a:r>
          </a:p>
          <a:p>
            <a:pPr marL="228600" lvl="0" indent="-228600">
              <a:buFont typeface="+mj-lt"/>
              <a:buAutoNum type="arabicPeriod"/>
            </a:pPr>
            <a:r>
              <a:rPr lang="fr-FR" sz="1200" kern="1200" dirty="0">
                <a:solidFill>
                  <a:schemeClr val="tx1"/>
                </a:solidFill>
                <a:effectLst/>
                <a:latin typeface="+mn-lt"/>
                <a:ea typeface="+mn-ea"/>
                <a:cs typeface="+mn-cs"/>
              </a:rPr>
              <a:t>Voie de production alimentaire</a:t>
            </a:r>
          </a:p>
          <a:p>
            <a:pPr marL="228600" lvl="0" indent="-228600">
              <a:buFont typeface="+mj-lt"/>
              <a:buAutoNum type="arabicPeriod"/>
            </a:pPr>
            <a:r>
              <a:rPr lang="fr-FR" sz="1200" kern="1200" dirty="0">
                <a:solidFill>
                  <a:schemeClr val="tx1"/>
                </a:solidFill>
                <a:effectLst/>
                <a:latin typeface="+mn-lt"/>
                <a:ea typeface="+mn-ea"/>
                <a:cs typeface="+mn-cs"/>
              </a:rPr>
              <a:t>Voie génératrice de revenus</a:t>
            </a:r>
          </a:p>
          <a:p>
            <a:pPr marL="228600" lvl="0" indent="-228600">
              <a:buFont typeface="+mj-lt"/>
              <a:buAutoNum type="arabicPeriod"/>
            </a:pPr>
            <a:r>
              <a:rPr lang="fr-FR" sz="1200" kern="1200" dirty="0">
                <a:solidFill>
                  <a:schemeClr val="tx1"/>
                </a:solidFill>
                <a:effectLst/>
                <a:latin typeface="+mn-lt"/>
                <a:ea typeface="+mn-ea"/>
                <a:cs typeface="+mn-cs"/>
              </a:rPr>
              <a:t>Voie de transfert</a:t>
            </a:r>
          </a:p>
          <a:p>
            <a:pPr marL="228600" lvl="0" indent="-228600">
              <a:buFont typeface="+mj-lt"/>
              <a:buAutoNum type="arabicPeriod"/>
            </a:pPr>
            <a:r>
              <a:rPr lang="fr-FR" sz="1200" kern="1200" dirty="0">
                <a:solidFill>
                  <a:schemeClr val="tx1"/>
                </a:solidFill>
                <a:effectLst/>
                <a:latin typeface="+mn-lt"/>
                <a:ea typeface="+mn-ea"/>
                <a:cs typeface="+mn-cs"/>
              </a:rPr>
              <a:t>Voies d'autonomisation des femmes</a:t>
            </a:r>
          </a:p>
        </p:txBody>
      </p:sp>
    </p:spTree>
    <p:extLst>
      <p:ext uri="{BB962C8B-B14F-4D97-AF65-F5344CB8AC3E}">
        <p14:creationId xmlns:p14="http://schemas.microsoft.com/office/powerpoint/2010/main" val="312773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Partagez </a:t>
            </a:r>
            <a:r>
              <a:rPr lang="fr-FR" sz="1200" u="sng" kern="1200" dirty="0">
                <a:solidFill>
                  <a:schemeClr val="tx1"/>
                </a:solidFill>
                <a:effectLst/>
                <a:latin typeface="+mn-lt"/>
                <a:ea typeface="+mn-ea"/>
                <a:cs typeface="+mn-cs"/>
              </a:rPr>
              <a:t>de l’information </a:t>
            </a:r>
            <a:r>
              <a:rPr lang="fr-FR" sz="1200" kern="1200" dirty="0">
                <a:solidFill>
                  <a:schemeClr val="tx1"/>
                </a:solidFill>
                <a:effectLst/>
                <a:latin typeface="+mn-lt"/>
                <a:ea typeface="+mn-ea"/>
                <a:cs typeface="+mn-cs"/>
              </a:rPr>
              <a:t>sur la voie de production alimentaire. Assurez-vous de couvrir les points clés:</a:t>
            </a:r>
          </a:p>
          <a:p>
            <a:pPr lvl="0"/>
            <a:r>
              <a:rPr lang="fr-FR" sz="1200" kern="1200" dirty="0">
                <a:solidFill>
                  <a:schemeClr val="tx1"/>
                </a:solidFill>
                <a:effectLst/>
                <a:latin typeface="+mn-lt"/>
                <a:ea typeface="+mn-ea"/>
                <a:cs typeface="+mn-cs"/>
              </a:rPr>
              <a:t>Cette voie peut soutenir tous les piliers de la sécurité alimentaire que nous avons abordés au début</a:t>
            </a:r>
          </a:p>
          <a:p>
            <a:r>
              <a:rPr lang="fr-FR" u="sng" dirty="0">
                <a:solidFill>
                  <a:srgbClr val="FF0000"/>
                </a:solidFill>
              </a:rPr>
              <a:t>La</a:t>
            </a:r>
            <a:r>
              <a:rPr lang="fr-FR" u="sng" dirty="0"/>
              <a:t> diversité </a:t>
            </a:r>
            <a:r>
              <a:rPr lang="fr-FR" u="sng" dirty="0">
                <a:solidFill>
                  <a:srgbClr val="FF0000"/>
                </a:solidFill>
              </a:rPr>
              <a:t>de </a:t>
            </a:r>
            <a:r>
              <a:rPr lang="fr-FR" u="sng" dirty="0"/>
              <a:t>production peut </a:t>
            </a:r>
            <a:r>
              <a:rPr lang="fr-FR" u="sng" dirty="0">
                <a:solidFill>
                  <a:srgbClr val="FF0000"/>
                </a:solidFill>
              </a:rPr>
              <a:t>aider</a:t>
            </a:r>
            <a:r>
              <a:rPr lang="fr-FR" u="sng" dirty="0"/>
              <a:t> la diversité alimentaire</a:t>
            </a:r>
          </a:p>
          <a:p>
            <a:pPr lvl="0"/>
            <a:r>
              <a:rPr lang="fr-FR" sz="1200" kern="1200" dirty="0">
                <a:solidFill>
                  <a:schemeClr val="tx1"/>
                </a:solidFill>
                <a:effectLst/>
                <a:latin typeface="+mn-lt"/>
                <a:ea typeface="+mn-ea"/>
                <a:cs typeface="+mn-cs"/>
              </a:rPr>
              <a:t>La diversité </a:t>
            </a:r>
            <a:r>
              <a:rPr lang="fr-FR" sz="1200" u="sng" kern="1200" dirty="0">
                <a:solidFill>
                  <a:schemeClr val="tx1"/>
                </a:solidFill>
                <a:effectLst/>
                <a:latin typeface="+mn-lt"/>
                <a:ea typeface="+mn-ea"/>
                <a:cs typeface="+mn-cs"/>
              </a:rPr>
              <a:t>de </a:t>
            </a:r>
            <a:r>
              <a:rPr lang="fr-FR" sz="1200" kern="1200" dirty="0">
                <a:solidFill>
                  <a:schemeClr val="tx1"/>
                </a:solidFill>
                <a:effectLst/>
                <a:latin typeface="+mn-lt"/>
                <a:ea typeface="+mn-ea"/>
                <a:cs typeface="+mn-cs"/>
              </a:rPr>
              <a:t>production a des impacts positifs sur l'agriculture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Divisez les participants en groupes de 5 ou 6. Demandez-leur de diviser un tableau à feuilles </a:t>
            </a:r>
            <a:r>
              <a:rPr lang="fr-FR" sz="1200" u="sng" kern="1200" dirty="0">
                <a:solidFill>
                  <a:schemeClr val="tx1"/>
                </a:solidFill>
                <a:effectLst/>
                <a:latin typeface="+mn-lt"/>
                <a:ea typeface="+mn-ea"/>
                <a:cs typeface="+mn-cs"/>
              </a:rPr>
              <a:t>mobiles </a:t>
            </a:r>
            <a:r>
              <a:rPr lang="fr-FR" sz="1200" kern="1200" dirty="0">
                <a:solidFill>
                  <a:schemeClr val="tx1"/>
                </a:solidFill>
                <a:effectLst/>
                <a:latin typeface="+mn-lt"/>
                <a:ea typeface="+mn-ea"/>
                <a:cs typeface="+mn-cs"/>
              </a:rPr>
              <a:t>en quatre sections, une pour chaque voie. Maintenant, demandez-leur de discuter des exemples de la voie de production alimentaire pour obtenir des résultats nutritionnels dans le pays où vous vous trouvez. Faites le tour des groupes pour vous assurer qu'ils sont sur la bonne voie et discutez des exemples pertinents. Demandez aux groupes de partager une partie de leur discussion avec les autres.</a:t>
            </a:r>
          </a:p>
          <a:p>
            <a:r>
              <a:rPr lang="fr-FR" sz="1200" kern="1200" dirty="0">
                <a:solidFill>
                  <a:schemeClr val="tx1"/>
                </a:solidFill>
                <a:effectLst/>
                <a:latin typeface="+mn-lt"/>
                <a:ea typeface="+mn-ea"/>
                <a:cs typeface="+mn-cs"/>
              </a:rPr>
              <a:t> </a:t>
            </a:r>
          </a:p>
          <a:p>
            <a:endParaRPr lang="en-US" sz="2000" dirty="0"/>
          </a:p>
        </p:txBody>
      </p:sp>
      <p:sp>
        <p:nvSpPr>
          <p:cNvPr id="4" name="Slide Number Placeholder 3"/>
          <p:cNvSpPr>
            <a:spLocks noGrp="1"/>
          </p:cNvSpPr>
          <p:nvPr>
            <p:ph type="sldNum" sz="quarter" idx="10"/>
          </p:nvPr>
        </p:nvSpPr>
        <p:spPr/>
        <p:txBody>
          <a:bodyPr/>
          <a:lstStyle/>
          <a:p>
            <a:fld id="{CF423E45-0078-4A85-9EB0-83253262410D}" type="slidenum">
              <a:rPr lang="fr-FR" smtClean="0"/>
              <a:pPr/>
              <a:t>8</a:t>
            </a:fld>
            <a:endParaRPr lang="en-GB"/>
          </a:p>
        </p:txBody>
      </p:sp>
    </p:spTree>
    <p:extLst>
      <p:ext uri="{BB962C8B-B14F-4D97-AF65-F5344CB8AC3E}">
        <p14:creationId xmlns:p14="http://schemas.microsoft.com/office/powerpoint/2010/main" val="420885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9</a:t>
            </a:fld>
            <a:endParaRPr lang="en-US" altLang="en-US"/>
          </a:p>
        </p:txBody>
      </p:sp>
    </p:spTree>
    <p:extLst>
      <p:ext uri="{BB962C8B-B14F-4D97-AF65-F5344CB8AC3E}">
        <p14:creationId xmlns:p14="http://schemas.microsoft.com/office/powerpoint/2010/main" val="315206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2400" kern="1200" dirty="0">
                <a:solidFill>
                  <a:schemeClr val="tx1"/>
                </a:solidFill>
                <a:effectLst/>
                <a:latin typeface="+mn-lt"/>
                <a:ea typeface="+mn-ea"/>
                <a:cs typeface="+mn-cs"/>
              </a:rPr>
              <a:t>Continuez à discuter de la voie à suivre en présentant les points des diapositive</a:t>
            </a:r>
            <a:r>
              <a:rPr lang="fr-FR" sz="2400" u="sng" kern="1200" dirty="0">
                <a:solidFill>
                  <a:schemeClr val="tx1"/>
                </a:solidFill>
                <a:effectLst/>
                <a:latin typeface="+mn-lt"/>
                <a:ea typeface="+mn-ea"/>
                <a:cs typeface="+mn-cs"/>
              </a:rPr>
              <a:t>s</a:t>
            </a:r>
            <a:r>
              <a:rPr lang="fr-FR" sz="2400" kern="1200" dirty="0">
                <a:solidFill>
                  <a:schemeClr val="tx1"/>
                </a:solidFill>
                <a:effectLst/>
                <a:latin typeface="+mn-lt"/>
                <a:ea typeface="+mn-ea"/>
                <a:cs typeface="+mn-cs"/>
              </a:rPr>
              <a:t> 10 à 11 (</a:t>
            </a:r>
            <a:r>
              <a:rPr lang="fr-FR" sz="2400" u="sng" kern="1200" dirty="0">
                <a:solidFill>
                  <a:schemeClr val="tx1"/>
                </a:solidFill>
                <a:effectLst/>
                <a:latin typeface="+mn-lt"/>
                <a:ea typeface="+mn-ea"/>
                <a:cs typeface="+mn-cs"/>
              </a:rPr>
              <a:t>Exemples d’aide à l’agriculture pour une nutrition améliorée</a:t>
            </a:r>
            <a:r>
              <a:rPr lang="fr-FR" sz="2400" kern="1200" dirty="0">
                <a:solidFill>
                  <a:schemeClr val="tx1"/>
                </a:solidFill>
                <a:effectLst/>
                <a:latin typeface="+mn-lt"/>
                <a:ea typeface="+mn-ea"/>
                <a:cs typeface="+mn-cs"/>
              </a:rPr>
              <a:t>). Encouragez maintenant les participants à faire le lien avec et de mettre l'accent sur les activités de nutrition qui améliorent les pratiques d’agriculture. </a:t>
            </a:r>
          </a:p>
          <a:p>
            <a:r>
              <a:rPr lang="fr-FR" sz="2400" kern="1200" dirty="0">
                <a:solidFill>
                  <a:schemeClr val="tx1"/>
                </a:solidFill>
                <a:effectLst/>
                <a:latin typeface="+mn-lt"/>
                <a:ea typeface="+mn-ea"/>
                <a:cs typeface="+mn-cs"/>
              </a:rPr>
              <a:t>Demandez aux participants d'identifier à nouveau des exemples de leur pays, toujours dans la voie de production alimentaire. Faites un compte rendu et terminez en veillant à ce que les participants sachent que les activités de nutrition peuvent également promouvoir l’agriculture, et inversement.</a:t>
            </a:r>
          </a:p>
          <a:p>
            <a:endParaRPr lang="en-US" sz="2400" dirty="0"/>
          </a:p>
        </p:txBody>
      </p:sp>
      <p:sp>
        <p:nvSpPr>
          <p:cNvPr id="4" name="Slide Number Placeholder 3"/>
          <p:cNvSpPr>
            <a:spLocks noGrp="1"/>
          </p:cNvSpPr>
          <p:nvPr>
            <p:ph type="sldNum" sz="quarter" idx="10"/>
          </p:nvPr>
        </p:nvSpPr>
        <p:spPr/>
        <p:txBody>
          <a:bodyPr/>
          <a:lstStyle/>
          <a:p>
            <a:fld id="{78743931-29FC-47B7-BD33-EFF84C4CBAEB}" type="slidenum">
              <a:rPr lang="fr-FR" smtClean="0"/>
              <a:pPr/>
              <a:t>10</a:t>
            </a:fld>
            <a:endParaRPr lang="en-US"/>
          </a:p>
        </p:txBody>
      </p:sp>
    </p:spTree>
    <p:extLst>
      <p:ext uri="{BB962C8B-B14F-4D97-AF65-F5344CB8AC3E}">
        <p14:creationId xmlns:p14="http://schemas.microsoft.com/office/powerpoint/2010/main" val="341062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8C3547-49C6-4A0A-8342-7859A71AFC00}"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C3547-49C6-4A0A-8342-7859A71AFC00}"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C3547-49C6-4A0A-8342-7859A71AFC00}"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C3547-49C6-4A0A-8342-7859A71AFC00}"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C3547-49C6-4A0A-8342-7859A71AFC00}"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8C3547-49C6-4A0A-8342-7859A71AFC00}"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8C3547-49C6-4A0A-8342-7859A71AFC00}" type="datetimeFigureOut">
              <a:rPr lang="en-US" smtClean="0"/>
              <a:pPr/>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8C3547-49C6-4A0A-8342-7859A71AFC00}" type="datetimeFigureOut">
              <a:rPr lang="en-US" smtClean="0"/>
              <a:pPr/>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C3547-49C6-4A0A-8342-7859A71AFC00}" type="datetimeFigureOut">
              <a:rPr lang="en-US" smtClean="0"/>
              <a:pPr/>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8C3547-49C6-4A0A-8342-7859A71AFC00}"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8C3547-49C6-4A0A-8342-7859A71AFC00}"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C3547-49C6-4A0A-8342-7859A71AFC00}" type="datetimeFigureOut">
              <a:rPr lang="en-US" smtClean="0"/>
              <a:pPr/>
              <a:t>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E5095-7C63-42D5-9437-31C175F1BE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670175"/>
          </a:xfrm>
        </p:spPr>
        <p:txBody>
          <a:bodyPr/>
          <a:lstStyle/>
          <a:p>
            <a:r>
              <a:rPr lang="fr-FR" b="1" dirty="0"/>
              <a:t>Programmation intégrée</a:t>
            </a:r>
            <a:br>
              <a:rPr lang="fr-FR" b="1" dirty="0"/>
            </a:br>
            <a:endParaRPr lang="en-US" b="1" dirty="0"/>
          </a:p>
        </p:txBody>
      </p:sp>
      <p:pic>
        <p:nvPicPr>
          <p:cNvPr id="135170" name="Picture 2"/>
          <p:cNvPicPr>
            <a:picLocks noChangeAspect="1" noChangeArrowheads="1"/>
          </p:cNvPicPr>
          <p:nvPr/>
        </p:nvPicPr>
        <p:blipFill>
          <a:blip r:embed="rId2" cstate="print"/>
          <a:srcRect/>
          <a:stretch>
            <a:fillRect/>
          </a:stretch>
        </p:blipFill>
        <p:spPr bwMode="auto">
          <a:xfrm>
            <a:off x="0" y="0"/>
            <a:ext cx="4286250" cy="1733550"/>
          </a:xfrm>
          <a:prstGeom prst="rect">
            <a:avLst/>
          </a:prstGeom>
          <a:noFill/>
          <a:ln w="9525">
            <a:noFill/>
            <a:miter lim="800000"/>
            <a:headEnd/>
            <a:tailEnd/>
          </a:ln>
        </p:spPr>
      </p:pic>
      <p:pic>
        <p:nvPicPr>
          <p:cNvPr id="135171" name="Picture 3"/>
          <p:cNvPicPr>
            <a:picLocks noChangeAspect="1" noChangeArrowheads="1"/>
          </p:cNvPicPr>
          <p:nvPr/>
        </p:nvPicPr>
        <p:blipFill>
          <a:blip r:embed="rId3" cstate="print"/>
          <a:srcRect/>
          <a:stretch>
            <a:fillRect/>
          </a:stretch>
        </p:blipFill>
        <p:spPr bwMode="auto">
          <a:xfrm>
            <a:off x="4758813" y="0"/>
            <a:ext cx="4385187" cy="1676400"/>
          </a:xfrm>
          <a:prstGeom prst="rect">
            <a:avLst/>
          </a:prstGeom>
          <a:noFill/>
          <a:ln w="9525">
            <a:noFill/>
            <a:miter lim="800000"/>
            <a:headEnd/>
            <a:tailEnd/>
          </a:ln>
        </p:spPr>
      </p:pic>
      <p:sp>
        <p:nvSpPr>
          <p:cNvPr id="6" name="Subtitle 2"/>
          <p:cNvSpPr txBox="1">
            <a:spLocks/>
          </p:cNvSpPr>
          <p:nvPr/>
        </p:nvSpPr>
        <p:spPr>
          <a:xfrm>
            <a:off x="1447800" y="3962400"/>
            <a:ext cx="6400800" cy="914400"/>
          </a:xfrm>
          <a:prstGeom prst="rect">
            <a:avLst/>
          </a:prstGeom>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000" b="1" i="0" u="none" strike="noStrike" kern="1200" cap="none" spc="0" normalizeH="0" baseline="0" noProof="0" dirty="0">
                <a:ln>
                  <a:noFill/>
                </a:ln>
                <a:solidFill>
                  <a:schemeClr val="bg1"/>
                </a:solidFill>
                <a:effectLst/>
                <a:uLnTx/>
                <a:uFillTx/>
                <a:latin typeface="+mn-lt"/>
                <a:ea typeface="+mn-ea"/>
                <a:cs typeface="+mn-cs"/>
              </a:rPr>
              <a:t>Sécurité alimentaire</a:t>
            </a:r>
          </a:p>
        </p:txBody>
      </p:sp>
      <p:pic>
        <p:nvPicPr>
          <p:cNvPr id="1026" name="Picture 2" descr="Image result for global food security cluster logo">
            <a:extLst>
              <a:ext uri="{FF2B5EF4-FFF2-40B4-BE49-F238E27FC236}">
                <a16:creationId xmlns:a16="http://schemas.microsoft.com/office/drawing/2014/main" id="{D218F5A3-4520-4C1C-A066-D5C2DE6A05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2100" y="5410200"/>
            <a:ext cx="3473426" cy="8520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600200" y="134060"/>
            <a:ext cx="2821522" cy="1384995"/>
          </a:xfrm>
          <a:prstGeom prst="rect">
            <a:avLst/>
          </a:prstGeom>
          <a:solidFill>
            <a:schemeClr val="bg1"/>
          </a:solidFill>
        </p:spPr>
        <p:txBody>
          <a:bodyPr wrap="square" rtlCol="0">
            <a:spAutoFit/>
          </a:bodyPr>
          <a:lstStyle/>
          <a:p>
            <a:r>
              <a:rPr lang="en-US" sz="2800" dirty="0">
                <a:solidFill>
                  <a:schemeClr val="bg1">
                    <a:lumMod val="50000"/>
                  </a:schemeClr>
                </a:solidFill>
                <a:latin typeface="Arial Rounded MT Bold" panose="020F0704030504030204" pitchFamily="34" charset="0"/>
              </a:rPr>
              <a:t>CLUSTER</a:t>
            </a:r>
            <a:endParaRPr lang="sr-Latn-RS" sz="2800" dirty="0">
              <a:solidFill>
                <a:schemeClr val="bg1">
                  <a:lumMod val="50000"/>
                </a:schemeClr>
              </a:solidFill>
              <a:latin typeface="Arial Rounded MT Bold" panose="020F0704030504030204" pitchFamily="34" charset="0"/>
            </a:endParaRPr>
          </a:p>
          <a:p>
            <a:r>
              <a:rPr lang="en-US" sz="2800" b="1" dirty="0">
                <a:solidFill>
                  <a:srgbClr val="92D050"/>
                </a:solidFill>
                <a:latin typeface="Arial Rounded MT Bold" panose="020F0704030504030204" pitchFamily="34" charset="0"/>
              </a:rPr>
              <a:t>Global pour la NUTRITION</a:t>
            </a:r>
            <a:endParaRPr lang="sr-Latn-RS" sz="2800" b="1" dirty="0">
              <a:solidFill>
                <a:srgbClr val="92D050"/>
              </a:solidFill>
              <a:latin typeface="Arial Rounded MT Bold" panose="020F0704030504030204" pitchFamily="34" charset="0"/>
            </a:endParaRPr>
          </a:p>
        </p:txBody>
      </p:sp>
      <p:sp>
        <p:nvSpPr>
          <p:cNvPr id="4" name="TextBox 3"/>
          <p:cNvSpPr txBox="1"/>
          <p:nvPr/>
        </p:nvSpPr>
        <p:spPr>
          <a:xfrm>
            <a:off x="6096000" y="304800"/>
            <a:ext cx="3048000" cy="1092607"/>
          </a:xfrm>
          <a:prstGeom prst="rect">
            <a:avLst/>
          </a:prstGeom>
          <a:solidFill>
            <a:schemeClr val="bg1"/>
          </a:solidFill>
        </p:spPr>
        <p:txBody>
          <a:bodyPr wrap="square" rtlCol="0">
            <a:spAutoFit/>
          </a:bodyPr>
          <a:lstStyle/>
          <a:p>
            <a:r>
              <a:rPr lang="en-GB" sz="1700" b="1" spc="-50" dirty="0">
                <a:solidFill>
                  <a:schemeClr val="accent5">
                    <a:lumMod val="75000"/>
                  </a:schemeClr>
                </a:solidFill>
                <a:latin typeface="Arial Narrow" panose="020B0606020202030204" pitchFamily="34" charset="0"/>
              </a:rPr>
              <a:t>CLUSTER</a:t>
            </a:r>
            <a:r>
              <a:rPr lang="en-GB" sz="1700" b="1" spc="-50" dirty="0">
                <a:solidFill>
                  <a:srgbClr val="FF0000"/>
                </a:solidFill>
                <a:latin typeface="Arial Narrow" panose="020B0606020202030204" pitchFamily="34" charset="0"/>
              </a:rPr>
              <a:t> </a:t>
            </a:r>
            <a:r>
              <a:rPr lang="en-GB" sz="1700" b="1" spc="-50" dirty="0">
                <a:solidFill>
                  <a:schemeClr val="accent5">
                    <a:lumMod val="75000"/>
                  </a:schemeClr>
                </a:solidFill>
                <a:latin typeface="Arial Narrow" panose="020B0606020202030204" pitchFamily="34" charset="0"/>
              </a:rPr>
              <a:t>global pour la</a:t>
            </a:r>
            <a:endParaRPr lang="sr-Latn-RS" sz="1700" b="1" spc="-50" dirty="0">
              <a:solidFill>
                <a:schemeClr val="accent5">
                  <a:lumMod val="75000"/>
                </a:schemeClr>
              </a:solidFill>
              <a:latin typeface="Arial Narrow" panose="020B0606020202030204" pitchFamily="34" charset="0"/>
            </a:endParaRPr>
          </a:p>
          <a:p>
            <a:r>
              <a:rPr lang="en-GB" sz="1700" b="1" spc="-50" dirty="0">
                <a:latin typeface="Arial Narrow" panose="020B0606020202030204" pitchFamily="34" charset="0"/>
              </a:rPr>
              <a:t>SÉCURITÉ ALIMENTAIRE </a:t>
            </a:r>
            <a:r>
              <a:rPr lang="en-GB" dirty="0"/>
              <a:t> </a:t>
            </a:r>
          </a:p>
          <a:p>
            <a:endParaRPr lang="en-GB" dirty="0"/>
          </a:p>
          <a:p>
            <a:r>
              <a:rPr lang="fr-FR" sz="1200" i="1" dirty="0">
                <a:latin typeface="Arial Narrow" panose="020B0606020202030204" pitchFamily="34" charset="0"/>
              </a:rPr>
              <a:t>Pour le renforcement de</a:t>
            </a:r>
            <a:r>
              <a:rPr lang="fr-FR" sz="1200" i="1" dirty="0">
                <a:solidFill>
                  <a:srgbClr val="FF0000"/>
                </a:solidFill>
                <a:latin typeface="Arial Narrow" panose="020B0606020202030204" pitchFamily="34" charset="0"/>
              </a:rPr>
              <a:t> </a:t>
            </a:r>
            <a:r>
              <a:rPr lang="fr-FR" sz="1200" i="1" dirty="0">
                <a:latin typeface="Arial Narrow" panose="020B0606020202030204" pitchFamily="34" charset="0"/>
              </a:rPr>
              <a:t>la réponse humanitaire</a:t>
            </a:r>
          </a:p>
        </p:txBody>
      </p:sp>
      <p:sp>
        <p:nvSpPr>
          <p:cNvPr id="10" name="TextBox 9"/>
          <p:cNvSpPr txBox="1"/>
          <p:nvPr/>
        </p:nvSpPr>
        <p:spPr>
          <a:xfrm>
            <a:off x="4038600" y="5334000"/>
            <a:ext cx="3048000" cy="1092607"/>
          </a:xfrm>
          <a:prstGeom prst="rect">
            <a:avLst/>
          </a:prstGeom>
          <a:solidFill>
            <a:schemeClr val="bg1"/>
          </a:solidFill>
        </p:spPr>
        <p:txBody>
          <a:bodyPr wrap="square" rtlCol="0">
            <a:spAutoFit/>
          </a:bodyPr>
          <a:lstStyle/>
          <a:p>
            <a:r>
              <a:rPr lang="en-GB" sz="1700" b="1" spc="-50" dirty="0">
                <a:solidFill>
                  <a:schemeClr val="accent5">
                    <a:lumMod val="75000"/>
                  </a:schemeClr>
                </a:solidFill>
                <a:latin typeface="Arial Narrow" panose="020B0606020202030204" pitchFamily="34" charset="0"/>
              </a:rPr>
              <a:t>CLUSTER</a:t>
            </a:r>
            <a:r>
              <a:rPr lang="en-GB" sz="1700" b="1" spc="-50" dirty="0">
                <a:solidFill>
                  <a:srgbClr val="FF0000"/>
                </a:solidFill>
                <a:latin typeface="Arial Narrow" panose="020B0606020202030204" pitchFamily="34" charset="0"/>
              </a:rPr>
              <a:t> </a:t>
            </a:r>
            <a:r>
              <a:rPr lang="en-GB" sz="1700" b="1" spc="-50" dirty="0">
                <a:solidFill>
                  <a:schemeClr val="accent5">
                    <a:lumMod val="75000"/>
                  </a:schemeClr>
                </a:solidFill>
                <a:latin typeface="Arial Narrow" panose="020B0606020202030204" pitchFamily="34" charset="0"/>
              </a:rPr>
              <a:t>global pour la</a:t>
            </a:r>
            <a:endParaRPr lang="sr-Latn-RS" sz="1700" b="1" spc="-50" dirty="0">
              <a:solidFill>
                <a:schemeClr val="accent5">
                  <a:lumMod val="75000"/>
                </a:schemeClr>
              </a:solidFill>
              <a:latin typeface="Arial Narrow" panose="020B0606020202030204" pitchFamily="34" charset="0"/>
            </a:endParaRPr>
          </a:p>
          <a:p>
            <a:r>
              <a:rPr lang="en-GB" sz="1700" b="1" spc="-50" dirty="0">
                <a:latin typeface="Arial Narrow" panose="020B0606020202030204" pitchFamily="34" charset="0"/>
              </a:rPr>
              <a:t>SÉCURITÉ ALIMENTAIRE </a:t>
            </a:r>
            <a:r>
              <a:rPr lang="en-GB" dirty="0"/>
              <a:t> </a:t>
            </a:r>
          </a:p>
          <a:p>
            <a:endParaRPr lang="en-GB" dirty="0"/>
          </a:p>
          <a:p>
            <a:r>
              <a:rPr lang="fr-FR" sz="1200" i="1" dirty="0">
                <a:latin typeface="Arial Narrow" panose="020B0606020202030204" pitchFamily="34" charset="0"/>
              </a:rPr>
              <a:t>Pour le renforcement de la réponse humanitaire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ln>
            <a:noFill/>
          </a:ln>
        </p:spPr>
        <p:txBody>
          <a:bodyPr>
            <a:normAutofit fontScale="90000"/>
          </a:bodyPr>
          <a:lstStyle/>
          <a:p>
            <a:pPr algn="ctr"/>
            <a:r>
              <a:rPr lang="fr-FR" b="1" dirty="0"/>
              <a:t>Exemples d'aide à l'agriculture pour une nutrition améliorée</a:t>
            </a:r>
          </a:p>
        </p:txBody>
      </p:sp>
      <p:sp>
        <p:nvSpPr>
          <p:cNvPr id="5" name="TextBox 4"/>
          <p:cNvSpPr txBox="1"/>
          <p:nvPr/>
        </p:nvSpPr>
        <p:spPr>
          <a:xfrm>
            <a:off x="3215640" y="6382624"/>
            <a:ext cx="4587240" cy="307777"/>
          </a:xfrm>
          <a:prstGeom prst="rect">
            <a:avLst/>
          </a:prstGeom>
          <a:noFill/>
        </p:spPr>
        <p:txBody>
          <a:bodyPr wrap="square" rtlCol="0">
            <a:spAutoFit/>
          </a:bodyPr>
          <a:lstStyle/>
          <a:p>
            <a:pPr algn="r"/>
            <a:r>
              <a:rPr lang="fr-FR" sz="1400" dirty="0">
                <a:solidFill>
                  <a:schemeClr val="bg1">
                    <a:lumMod val="50000"/>
                  </a:schemeClr>
                </a:solidFill>
              </a:rPr>
              <a:t>Ruel et al, 2013; Webb Girard, et al.,  2012</a:t>
            </a:r>
          </a:p>
        </p:txBody>
      </p:sp>
      <p:pic>
        <p:nvPicPr>
          <p:cNvPr id="6" name="Picture 5">
            <a:extLst>
              <a:ext uri="{FF2B5EF4-FFF2-40B4-BE49-F238E27FC236}">
                <a16:creationId xmlns:a16="http://schemas.microsoft.com/office/drawing/2014/main" id="{40793A6E-75E8-4294-A258-244B566F5CE2}"/>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7" name="Picture 6">
            <a:extLst>
              <a:ext uri="{FF2B5EF4-FFF2-40B4-BE49-F238E27FC236}">
                <a16:creationId xmlns:a16="http://schemas.microsoft.com/office/drawing/2014/main" id="{5572F9EC-9987-4FC2-8424-04380BE44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
        <p:nvSpPr>
          <p:cNvPr id="3" name="Content Placeholder 2"/>
          <p:cNvSpPr>
            <a:spLocks noGrp="1"/>
          </p:cNvSpPr>
          <p:nvPr>
            <p:ph idx="1"/>
          </p:nvPr>
        </p:nvSpPr>
        <p:spPr>
          <a:xfrm>
            <a:off x="342900" y="1371600"/>
            <a:ext cx="8458200" cy="5349876"/>
          </a:xfrm>
          <a:ln>
            <a:noFill/>
          </a:ln>
        </p:spPr>
        <p:txBody>
          <a:bodyPr>
            <a:normAutofit/>
          </a:bodyPr>
          <a:lstStyle/>
          <a:p>
            <a:r>
              <a:rPr lang="fr-FR" sz="2900" b="1" dirty="0"/>
              <a:t>Les cultures intercalaires </a:t>
            </a:r>
            <a:r>
              <a:rPr lang="fr-FR" sz="2900" dirty="0"/>
              <a:t>avec des légumineuses améliorent le sol et la diversité alimentaire</a:t>
            </a:r>
          </a:p>
          <a:p>
            <a:r>
              <a:rPr lang="fr-FR" sz="2900" dirty="0"/>
              <a:t>Une production accrue de </a:t>
            </a:r>
            <a:r>
              <a:rPr lang="fr-FR" sz="2900" b="1" dirty="0"/>
              <a:t>fruits et de légumes </a:t>
            </a:r>
            <a:r>
              <a:rPr lang="fr-FR" sz="2900" dirty="0"/>
              <a:t>augmente les apports en micronutriments et la diversité alimentaire</a:t>
            </a:r>
          </a:p>
          <a:p>
            <a:r>
              <a:rPr lang="fr-FR" sz="2900" dirty="0"/>
              <a:t>L'intégration du </a:t>
            </a:r>
            <a:r>
              <a:rPr lang="fr-FR" sz="2900" b="1" dirty="0"/>
              <a:t>petit bétail et du poisson </a:t>
            </a:r>
            <a:r>
              <a:rPr lang="fr-FR" sz="2900" dirty="0"/>
              <a:t>peut augmenter l'apport en protéines et la diversité alimentaire </a:t>
            </a:r>
          </a:p>
          <a:p>
            <a:r>
              <a:rPr lang="fr-FR" sz="2900" b="1" dirty="0"/>
              <a:t>Les cultures </a:t>
            </a:r>
            <a:r>
              <a:rPr lang="fr-FR" sz="2900" b="1" dirty="0" err="1"/>
              <a:t>biofortifiées</a:t>
            </a:r>
            <a:r>
              <a:rPr lang="fr-FR" sz="2900" b="1" dirty="0"/>
              <a:t> </a:t>
            </a:r>
            <a:r>
              <a:rPr lang="fr-FR" sz="2900" dirty="0"/>
              <a:t>(patate douce orange) peuvent améliorer le statut en micronutriments</a:t>
            </a:r>
          </a:p>
        </p:txBody>
      </p:sp>
    </p:spTree>
    <p:extLst>
      <p:ext uri="{BB962C8B-B14F-4D97-AF65-F5344CB8AC3E}">
        <p14:creationId xmlns:p14="http://schemas.microsoft.com/office/powerpoint/2010/main" val="30115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a:noFill/>
          </a:ln>
        </p:spPr>
        <p:txBody>
          <a:bodyPr>
            <a:normAutofit fontScale="90000"/>
          </a:bodyPr>
          <a:lstStyle/>
          <a:p>
            <a:pPr algn="ctr"/>
            <a:r>
              <a:rPr lang="fr-FR" b="1" dirty="0"/>
              <a:t>Exemples d'aide à l'agriculture pour une nutrition améliorée</a:t>
            </a:r>
          </a:p>
        </p:txBody>
      </p:sp>
      <p:pic>
        <p:nvPicPr>
          <p:cNvPr id="5" name="Picture 4">
            <a:extLst>
              <a:ext uri="{FF2B5EF4-FFF2-40B4-BE49-F238E27FC236}">
                <a16:creationId xmlns:a16="http://schemas.microsoft.com/office/drawing/2014/main" id="{16422458-9928-4F30-8665-F7C46D6AE458}"/>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01D1C175-81E2-4CFD-9148-34BBE05EC9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
        <p:nvSpPr>
          <p:cNvPr id="3" name="Content Placeholder 2"/>
          <p:cNvSpPr>
            <a:spLocks noGrp="1"/>
          </p:cNvSpPr>
          <p:nvPr>
            <p:ph idx="1"/>
          </p:nvPr>
        </p:nvSpPr>
        <p:spPr>
          <a:xfrm>
            <a:off x="482600" y="1494348"/>
            <a:ext cx="8229600" cy="4800600"/>
          </a:xfrm>
          <a:ln>
            <a:noFill/>
          </a:ln>
        </p:spPr>
        <p:txBody>
          <a:bodyPr vert="horz" lIns="91440" tIns="45720" rIns="91440" bIns="45720" rtlCol="0" anchor="t">
            <a:normAutofit fontScale="92500" lnSpcReduction="10000"/>
          </a:bodyPr>
          <a:lstStyle/>
          <a:p>
            <a:r>
              <a:rPr lang="fr-FR" sz="3100" dirty="0"/>
              <a:t>Garantir </a:t>
            </a:r>
            <a:r>
              <a:rPr lang="fr-FR" sz="3100" b="1" dirty="0"/>
              <a:t>des approvisionnements sûrs en lait animal </a:t>
            </a:r>
            <a:r>
              <a:rPr lang="fr-FR" sz="3100" dirty="0"/>
              <a:t>en étroite collaboration avec l’EAH, la Nutrition et la Santé pour le traitement et le stockage hygiénique des produits laitiers. </a:t>
            </a:r>
            <a:endParaRPr lang="en-US" sz="3100" dirty="0"/>
          </a:p>
          <a:p>
            <a:r>
              <a:rPr lang="fr-FR" sz="3100" dirty="0"/>
              <a:t>Veiller à ce que les initiatives agissent pour protéger les pratiques recommandées en matière d'alimentation du nourrisson et du jeune enfant (ANJE).</a:t>
            </a:r>
          </a:p>
          <a:p>
            <a:r>
              <a:rPr lang="fr-FR" sz="3100" dirty="0"/>
              <a:t>Envisager des </a:t>
            </a:r>
            <a:r>
              <a:rPr lang="fr-FR" sz="3100" b="1" dirty="0"/>
              <a:t>aliments complémentaires </a:t>
            </a:r>
            <a:r>
              <a:rPr lang="fr-FR" sz="3100" dirty="0"/>
              <a:t>dans la sélection des cultures des programmes d’agriculture.</a:t>
            </a:r>
          </a:p>
          <a:p>
            <a:pPr marL="0" indent="0">
              <a:buNone/>
            </a:pPr>
            <a:endParaRPr lang="en-US" dirty="0"/>
          </a:p>
        </p:txBody>
      </p:sp>
    </p:spTree>
    <p:extLst>
      <p:ext uri="{BB962C8B-B14F-4D97-AF65-F5344CB8AC3E}">
        <p14:creationId xmlns:p14="http://schemas.microsoft.com/office/powerpoint/2010/main" val="12437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066800"/>
          </a:xfrm>
          <a:ln>
            <a:noFill/>
          </a:ln>
        </p:spPr>
        <p:txBody>
          <a:bodyPr>
            <a:normAutofit fontScale="90000"/>
          </a:bodyPr>
          <a:lstStyle/>
          <a:p>
            <a:pPr algn="ctr"/>
            <a:r>
              <a:rPr lang="fr-FR" b="1" dirty="0"/>
              <a:t>Exemples d'activités de nutrition visant à promouvoir l'agriculture</a:t>
            </a:r>
          </a:p>
        </p:txBody>
      </p:sp>
      <p:sp>
        <p:nvSpPr>
          <p:cNvPr id="3" name="Content Placeholder 2"/>
          <p:cNvSpPr>
            <a:spLocks noGrp="1"/>
          </p:cNvSpPr>
          <p:nvPr>
            <p:ph idx="1"/>
          </p:nvPr>
        </p:nvSpPr>
        <p:spPr>
          <a:xfrm>
            <a:off x="342900" y="1371600"/>
            <a:ext cx="8458200" cy="5349876"/>
          </a:xfrm>
          <a:ln>
            <a:noFill/>
          </a:ln>
        </p:spPr>
        <p:txBody>
          <a:bodyPr vert="horz" lIns="91440" tIns="45720" rIns="91440" bIns="45720" rtlCol="0" anchor="t">
            <a:normAutofit/>
          </a:bodyPr>
          <a:lstStyle/>
          <a:p>
            <a:pPr>
              <a:buNone/>
            </a:pPr>
            <a:endParaRPr lang="en-US" dirty="0"/>
          </a:p>
          <a:p>
            <a:pPr algn="ctr">
              <a:buNone/>
            </a:pPr>
            <a:endParaRPr lang="en-US" dirty="0">
              <a:cs typeface="Calibri"/>
            </a:endParaRPr>
          </a:p>
          <a:p>
            <a:pPr algn="ctr">
              <a:buNone/>
            </a:pPr>
            <a:endParaRPr lang="en-US" dirty="0"/>
          </a:p>
          <a:p>
            <a:pPr algn="ctr">
              <a:buNone/>
            </a:pPr>
            <a:r>
              <a:rPr lang="fr-FR" dirty="0"/>
              <a:t>Énumérez des exemples d’activités de nutrition visant à promouvoir l’agriculture dans votre pays .</a:t>
            </a:r>
            <a:endParaRPr lang="en-US" dirty="0">
              <a:cs typeface="Calibri"/>
            </a:endParaRPr>
          </a:p>
        </p:txBody>
      </p:sp>
      <p:pic>
        <p:nvPicPr>
          <p:cNvPr id="4" name="Picture 3">
            <a:extLst>
              <a:ext uri="{FF2B5EF4-FFF2-40B4-BE49-F238E27FC236}">
                <a16:creationId xmlns:a16="http://schemas.microsoft.com/office/drawing/2014/main" id="{97989E68-5285-4743-B4B1-5220ABAFFC9F}"/>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74F9A831-764E-45FC-8729-59A8344443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27306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066800"/>
          </a:xfrm>
          <a:ln>
            <a:noFill/>
          </a:ln>
        </p:spPr>
        <p:txBody>
          <a:bodyPr>
            <a:normAutofit fontScale="90000"/>
          </a:bodyPr>
          <a:lstStyle/>
          <a:p>
            <a:pPr algn="ctr"/>
            <a:r>
              <a:rPr lang="fr-FR" b="1" dirty="0"/>
              <a:t>Exemples d'activités de nutrition visant à promouvoir l'agriculture</a:t>
            </a:r>
          </a:p>
        </p:txBody>
      </p:sp>
      <p:sp>
        <p:nvSpPr>
          <p:cNvPr id="3" name="Content Placeholder 2"/>
          <p:cNvSpPr>
            <a:spLocks noGrp="1"/>
          </p:cNvSpPr>
          <p:nvPr>
            <p:ph idx="1"/>
          </p:nvPr>
        </p:nvSpPr>
        <p:spPr>
          <a:xfrm>
            <a:off x="342900" y="1219200"/>
            <a:ext cx="8458200" cy="5349876"/>
          </a:xfrm>
          <a:ln>
            <a:noFill/>
          </a:ln>
        </p:spPr>
        <p:txBody>
          <a:bodyPr>
            <a:normAutofit fontScale="85000" lnSpcReduction="10000"/>
          </a:bodyPr>
          <a:lstStyle/>
          <a:p>
            <a:r>
              <a:rPr lang="fr-FR" dirty="0"/>
              <a:t>Promouvoir de nouvelles </a:t>
            </a:r>
            <a:r>
              <a:rPr lang="fr-FR" b="1" dirty="0"/>
              <a:t>cultures de haute qualité </a:t>
            </a:r>
            <a:r>
              <a:rPr lang="fr-FR" dirty="0"/>
              <a:t>auprès des bénéficiaires des programmes de nutrition</a:t>
            </a:r>
          </a:p>
          <a:p>
            <a:r>
              <a:rPr lang="fr-FR" dirty="0"/>
              <a:t>Faire </a:t>
            </a:r>
            <a:r>
              <a:rPr lang="fr-FR" b="1" dirty="0"/>
              <a:t>une démonstration culinaire </a:t>
            </a:r>
            <a:r>
              <a:rPr lang="fr-FR" dirty="0"/>
              <a:t>dans les programmes de nutrition </a:t>
            </a:r>
            <a:r>
              <a:rPr lang="fr-FR" b="1" dirty="0"/>
              <a:t>en utilisant les nouvelles cultures produites localement </a:t>
            </a:r>
            <a:r>
              <a:rPr lang="fr-FR" dirty="0"/>
              <a:t>et en impliquant les femmes et les hommes</a:t>
            </a:r>
          </a:p>
          <a:p>
            <a:r>
              <a:rPr lang="fr-FR" b="1" dirty="0"/>
              <a:t>Référer les bénéficiaires des programmes nutrition (familles) vers les programmes agricoles</a:t>
            </a:r>
          </a:p>
          <a:p>
            <a:r>
              <a:rPr lang="fr-FR" dirty="0"/>
              <a:t>Grâce à </a:t>
            </a:r>
            <a:r>
              <a:rPr lang="fr-FR" b="1" dirty="0"/>
              <a:t>l'éducation nutritionnelle </a:t>
            </a:r>
            <a:r>
              <a:rPr lang="fr-FR" dirty="0"/>
              <a:t>et au changement de comportement, veiller à ce que la production alimentaire soit consommée par les ménages et non pas vendue sur le marché, aidant ainsi le secteur FSL à atteindre  des résultats en nutrition</a:t>
            </a:r>
          </a:p>
        </p:txBody>
      </p:sp>
      <p:pic>
        <p:nvPicPr>
          <p:cNvPr id="4" name="Picture 3">
            <a:extLst>
              <a:ext uri="{FF2B5EF4-FFF2-40B4-BE49-F238E27FC236}">
                <a16:creationId xmlns:a16="http://schemas.microsoft.com/office/drawing/2014/main" id="{E36582CC-F972-4A0A-A2F3-3255A2C90D65}"/>
              </a:ext>
            </a:extLst>
          </p:cNvPr>
          <p:cNvPicPr>
            <a:picLocks noChangeAspect="1" noChangeArrowheads="1"/>
          </p:cNvPicPr>
          <p:nvPr/>
        </p:nvPicPr>
        <p:blipFill>
          <a:blip r:embed="rId3" cstate="print"/>
          <a:srcRect/>
          <a:stretch>
            <a:fillRect/>
          </a:stretch>
        </p:blipFill>
        <p:spPr bwMode="auto">
          <a:xfrm>
            <a:off x="228600" y="6248400"/>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C47D3FAB-9413-4274-81F0-21BC9FF03C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27306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fr-FR" b="1" dirty="0"/>
              <a:t>Voie génératrice de revenus</a:t>
            </a:r>
          </a:p>
        </p:txBody>
      </p:sp>
      <p:sp>
        <p:nvSpPr>
          <p:cNvPr id="3" name="Content Placeholder 2"/>
          <p:cNvSpPr>
            <a:spLocks noGrp="1"/>
          </p:cNvSpPr>
          <p:nvPr>
            <p:ph idx="1"/>
          </p:nvPr>
        </p:nvSpPr>
        <p:spPr>
          <a:xfrm>
            <a:off x="533400" y="1600201"/>
            <a:ext cx="6198200" cy="4349080"/>
          </a:xfrm>
          <a:ln>
            <a:noFill/>
          </a:ln>
        </p:spPr>
        <p:txBody>
          <a:bodyPr vert="horz" lIns="91440" tIns="45720" rIns="91440" bIns="45720" rtlCol="0" anchor="t">
            <a:normAutofit fontScale="92500" lnSpcReduction="10000"/>
          </a:bodyPr>
          <a:lstStyle/>
          <a:p>
            <a:r>
              <a:rPr lang="fr-FR" dirty="0"/>
              <a:t>Source de revenus fiable et durable pour les ménages. Revenus utilisés pour :</a:t>
            </a:r>
          </a:p>
          <a:p>
            <a:pPr lvl="1"/>
            <a:r>
              <a:rPr lang="fr-FR" dirty="0"/>
              <a:t>Achats alimentaires (régimes nutritifs et constants)</a:t>
            </a:r>
          </a:p>
          <a:p>
            <a:pPr lvl="1"/>
            <a:r>
              <a:rPr lang="fr-FR" dirty="0"/>
              <a:t>Achats non alimentaires (soins de santé, éducation)</a:t>
            </a:r>
          </a:p>
          <a:p>
            <a:pPr marL="342900" lvl="1" indent="-342900">
              <a:buFont typeface="Arial" pitchFamily="34" charset="0"/>
              <a:buChar char="•"/>
            </a:pPr>
            <a:r>
              <a:rPr lang="fr-FR" sz="3200" dirty="0"/>
              <a:t>Certaines AGR (activités génératrices de revenus) peuvent offrir l’accès à des aliments nutritifs</a:t>
            </a:r>
            <a:endParaRPr lang="en-ZA" sz="3200" dirty="0"/>
          </a:p>
        </p:txBody>
      </p:sp>
      <p:grpSp>
        <p:nvGrpSpPr>
          <p:cNvPr id="4" name="Group 3"/>
          <p:cNvGrpSpPr/>
          <p:nvPr/>
        </p:nvGrpSpPr>
        <p:grpSpPr>
          <a:xfrm>
            <a:off x="6948484" y="1700808"/>
            <a:ext cx="2160000" cy="4278207"/>
            <a:chOff x="6948484" y="1700808"/>
            <a:chExt cx="2160000" cy="4278207"/>
          </a:xfrm>
        </p:grpSpPr>
        <p:pic>
          <p:nvPicPr>
            <p:cNvPr id="5" name="Picture 2" descr="C:\Users\Anja\Documents\Werk\WORK - SPARROW\TVET College Lecturer Training\Agribusiness\Agribusiness NCV2\Images\Stock images\Depositphotos_25792687_m-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Anja\Documents\Werk\WORK - SPARROW\_Previous work\NELK\Images\Depositphotos_85587748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0B8E17B7-9AA2-415B-AA89-EDB351FA606A}"/>
              </a:ext>
            </a:extLst>
          </p:cNvPr>
          <p:cNvPicPr>
            <a:picLocks noChangeAspect="1" noChangeArrowheads="1"/>
          </p:cNvPicPr>
          <p:nvPr/>
        </p:nvPicPr>
        <p:blipFill>
          <a:blip r:embed="rId6" cstate="print"/>
          <a:srcRect/>
          <a:stretch>
            <a:fillRect/>
          </a:stretch>
        </p:blipFill>
        <p:spPr bwMode="auto">
          <a:xfrm>
            <a:off x="431800" y="6043430"/>
            <a:ext cx="1916365" cy="775063"/>
          </a:xfrm>
          <a:prstGeom prst="rect">
            <a:avLst/>
          </a:prstGeom>
          <a:noFill/>
          <a:ln w="9525">
            <a:noFill/>
            <a:miter lim="800000"/>
            <a:headEnd/>
            <a:tailEnd/>
          </a:ln>
        </p:spPr>
      </p:pic>
      <p:pic>
        <p:nvPicPr>
          <p:cNvPr id="9" name="Picture 8">
            <a:extLst>
              <a:ext uri="{FF2B5EF4-FFF2-40B4-BE49-F238E27FC236}">
                <a16:creationId xmlns:a16="http://schemas.microsoft.com/office/drawing/2014/main" id="{C88C0C07-43BE-43C1-B3B1-8EBABDE93D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136583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fr-FR" b="1" dirty="0"/>
              <a:t>Exemples d'activités génératrices de revenus pour une nutrition améliorée</a:t>
            </a:r>
          </a:p>
        </p:txBody>
      </p:sp>
      <p:sp>
        <p:nvSpPr>
          <p:cNvPr id="3" name="Content Placeholder 2"/>
          <p:cNvSpPr>
            <a:spLocks noGrp="1"/>
          </p:cNvSpPr>
          <p:nvPr>
            <p:ph idx="1"/>
          </p:nvPr>
        </p:nvSpPr>
        <p:spPr>
          <a:ln>
            <a:noFill/>
          </a:ln>
        </p:spPr>
        <p:txBody>
          <a:bodyPr vert="horz" lIns="91440" tIns="45720" rIns="91440" bIns="45720" rtlCol="0" anchor="t">
            <a:normAutofit/>
          </a:bodyPr>
          <a:lstStyle/>
          <a:p>
            <a:pPr>
              <a:buNone/>
              <a:defRPr/>
            </a:pPr>
            <a:endParaRPr lang="en-US" altLang="fr-FR" dirty="0"/>
          </a:p>
          <a:p>
            <a:pPr>
              <a:buNone/>
              <a:defRPr/>
            </a:pPr>
            <a:endParaRPr lang="en-US" altLang="fr-FR" dirty="0"/>
          </a:p>
          <a:p>
            <a:pPr>
              <a:buNone/>
              <a:defRPr/>
            </a:pPr>
            <a:endParaRPr lang="en-US" altLang="fr-FR" dirty="0"/>
          </a:p>
          <a:p>
            <a:pPr algn="ctr">
              <a:buNone/>
              <a:defRPr/>
            </a:pPr>
            <a:r>
              <a:rPr lang="fr-FR" altLang="fr-FR" dirty="0"/>
              <a:t>Énumérez des exemples de votre pays</a:t>
            </a:r>
            <a:endParaRPr lang="en-US" dirty="0">
              <a:cs typeface="Calibri"/>
            </a:endParaRPr>
          </a:p>
        </p:txBody>
      </p:sp>
      <p:pic>
        <p:nvPicPr>
          <p:cNvPr id="4" name="Picture 3">
            <a:extLst>
              <a:ext uri="{FF2B5EF4-FFF2-40B4-BE49-F238E27FC236}">
                <a16:creationId xmlns:a16="http://schemas.microsoft.com/office/drawing/2014/main" id="{836DEF16-22AE-4EC2-BB3B-CB6F2C41693E}"/>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EBE420A1-6A82-4813-A761-C13B4D454C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40602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fr-FR" b="1" dirty="0"/>
              <a:t>Exemples d'activités génératrices de revenus pour une nutrition améliorée</a:t>
            </a:r>
          </a:p>
        </p:txBody>
      </p:sp>
      <p:sp>
        <p:nvSpPr>
          <p:cNvPr id="3" name="Content Placeholder 2"/>
          <p:cNvSpPr>
            <a:spLocks noGrp="1"/>
          </p:cNvSpPr>
          <p:nvPr>
            <p:ph idx="1"/>
          </p:nvPr>
        </p:nvSpPr>
        <p:spPr>
          <a:ln>
            <a:noFill/>
          </a:ln>
        </p:spPr>
        <p:txBody>
          <a:bodyPr vert="horz" lIns="91440" tIns="45720" rIns="91440" bIns="45720" rtlCol="0" anchor="t">
            <a:normAutofit/>
          </a:bodyPr>
          <a:lstStyle/>
          <a:p>
            <a:pPr>
              <a:defRPr/>
            </a:pPr>
            <a:r>
              <a:rPr lang="fr-FR" dirty="0"/>
              <a:t>Transformation d'aliments nutritifs</a:t>
            </a:r>
            <a:endParaRPr lang="en-US" dirty="0">
              <a:cs typeface="Calibri"/>
            </a:endParaRPr>
          </a:p>
          <a:p>
            <a:pPr marL="0" indent="0">
              <a:buNone/>
              <a:defRPr/>
            </a:pPr>
            <a:endParaRPr lang="en-US" dirty="0">
              <a:cs typeface="Calibri"/>
            </a:endParaRPr>
          </a:p>
          <a:p>
            <a:pPr>
              <a:defRPr/>
            </a:pPr>
            <a:r>
              <a:rPr lang="fr-FR" dirty="0"/>
              <a:t>Production d'aliments complémentaires pour la vente</a:t>
            </a:r>
            <a:endParaRPr lang="en-US" dirty="0">
              <a:cs typeface="Calibri"/>
            </a:endParaRPr>
          </a:p>
          <a:p>
            <a:pPr>
              <a:defRPr/>
            </a:pPr>
            <a:endParaRPr lang="en-US" dirty="0">
              <a:cs typeface="Calibri"/>
            </a:endParaRPr>
          </a:p>
          <a:p>
            <a:pPr>
              <a:defRPr/>
            </a:pPr>
            <a:r>
              <a:rPr lang="fr-FR" dirty="0"/>
              <a:t>Développement de restaurants de qualité</a:t>
            </a:r>
            <a:endParaRPr lang="en-US" dirty="0">
              <a:cs typeface="Calibri"/>
            </a:endParaRPr>
          </a:p>
          <a:p>
            <a:pPr>
              <a:buFontTx/>
              <a:buChar char="-"/>
              <a:defRPr/>
            </a:pPr>
            <a:endParaRPr lang="en-US" altLang="fr-FR" dirty="0"/>
          </a:p>
          <a:p>
            <a:pPr marL="0" indent="0">
              <a:buNone/>
            </a:pPr>
            <a:endParaRPr lang="en-US" dirty="0"/>
          </a:p>
        </p:txBody>
      </p:sp>
      <p:pic>
        <p:nvPicPr>
          <p:cNvPr id="4" name="Picture 3">
            <a:extLst>
              <a:ext uri="{FF2B5EF4-FFF2-40B4-BE49-F238E27FC236}">
                <a16:creationId xmlns:a16="http://schemas.microsoft.com/office/drawing/2014/main" id="{73FC13B9-1496-47E3-86F0-1AFFFE680DFD}"/>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6CC35015-5EBC-421D-8321-3B18F52C30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40602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fr-FR" b="1" dirty="0"/>
              <a:t>Activités génératrices de revenus (AGR) axées sur la nutrition</a:t>
            </a:r>
          </a:p>
        </p:txBody>
      </p:sp>
      <p:sp>
        <p:nvSpPr>
          <p:cNvPr id="3" name="Content Placeholder 2"/>
          <p:cNvSpPr>
            <a:spLocks noGrp="1"/>
          </p:cNvSpPr>
          <p:nvPr>
            <p:ph idx="1"/>
          </p:nvPr>
        </p:nvSpPr>
        <p:spPr>
          <a:xfrm>
            <a:off x="457200" y="1600200"/>
            <a:ext cx="8229600" cy="4800600"/>
          </a:xfrm>
          <a:ln>
            <a:noFill/>
          </a:ln>
        </p:spPr>
        <p:txBody>
          <a:bodyPr>
            <a:normAutofit fontScale="92500" lnSpcReduction="10000"/>
          </a:bodyPr>
          <a:lstStyle/>
          <a:p>
            <a:r>
              <a:rPr lang="fr-FR" altLang="fr-FR" dirty="0">
                <a:ea typeface="ＭＳ Ｐゴシック" pitchFamily="34" charset="-128"/>
                <a:cs typeface="Arial" pitchFamily="34" charset="0"/>
              </a:rPr>
              <a:t>Prendre en compte la charge de travail des femmes lors de la planification des activités : ne pas nuire</a:t>
            </a:r>
          </a:p>
          <a:p>
            <a:endParaRPr lang="fr-FR" altLang="fr-FR" dirty="0">
              <a:ea typeface="ＭＳ Ｐゴシック" pitchFamily="34" charset="-128"/>
              <a:cs typeface="Arial" pitchFamily="34" charset="0"/>
            </a:endParaRPr>
          </a:p>
          <a:p>
            <a:r>
              <a:rPr lang="fr-FR" altLang="fr-FR" dirty="0">
                <a:ea typeface="ＭＳ Ｐゴシック" pitchFamily="34" charset="-128"/>
                <a:cs typeface="Arial" pitchFamily="34" charset="0"/>
              </a:rPr>
              <a:t>Proposer des « espaces d’allaitement » lors des formations pour femmes et au travail</a:t>
            </a:r>
          </a:p>
          <a:p>
            <a:endParaRPr lang="en-US" altLang="fr-FR" dirty="0">
              <a:ea typeface="ＭＳ Ｐゴシック" pitchFamily="34" charset="-128"/>
              <a:cs typeface="Arial" pitchFamily="34" charset="0"/>
            </a:endParaRPr>
          </a:p>
          <a:p>
            <a:r>
              <a:rPr lang="fr-FR" altLang="fr-FR" dirty="0">
                <a:ea typeface="ＭＳ Ｐゴシック" pitchFamily="34" charset="-128"/>
                <a:cs typeface="Arial" pitchFamily="34" charset="0"/>
              </a:rPr>
              <a:t>Promotion de systèmes de garderies accessibles, qui peuvent également constituer une AGR, en particulier dans les zones urbaines. </a:t>
            </a:r>
          </a:p>
        </p:txBody>
      </p:sp>
      <p:pic>
        <p:nvPicPr>
          <p:cNvPr id="4" name="Picture 3">
            <a:extLst>
              <a:ext uri="{FF2B5EF4-FFF2-40B4-BE49-F238E27FC236}">
                <a16:creationId xmlns:a16="http://schemas.microsoft.com/office/drawing/2014/main" id="{CA31139B-B0F9-4D6D-A15C-7BEEFB4C2EC7}"/>
              </a:ext>
            </a:extLst>
          </p:cNvPr>
          <p:cNvPicPr>
            <a:picLocks noChangeAspect="1" noChangeArrowheads="1"/>
          </p:cNvPicPr>
          <p:nvPr/>
        </p:nvPicPr>
        <p:blipFill>
          <a:blip r:embed="rId2" cstate="print"/>
          <a:srcRect/>
          <a:stretch>
            <a:fillRect/>
          </a:stretch>
        </p:blipFill>
        <p:spPr bwMode="auto">
          <a:xfrm>
            <a:off x="431800" y="6043430"/>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78661BDC-5624-4C28-9508-65D536380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31101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fr-FR" b="1" dirty="0"/>
              <a:t>Voie de transfert</a:t>
            </a:r>
          </a:p>
        </p:txBody>
      </p:sp>
      <p:sp>
        <p:nvSpPr>
          <p:cNvPr id="3" name="Content Placeholder 2"/>
          <p:cNvSpPr>
            <a:spLocks noGrp="1"/>
          </p:cNvSpPr>
          <p:nvPr>
            <p:ph idx="1"/>
          </p:nvPr>
        </p:nvSpPr>
        <p:spPr>
          <a:xfrm>
            <a:off x="533400" y="1600201"/>
            <a:ext cx="6198200" cy="4349080"/>
          </a:xfrm>
          <a:ln>
            <a:noFill/>
          </a:ln>
        </p:spPr>
        <p:txBody>
          <a:bodyPr>
            <a:normAutofit fontScale="92500" lnSpcReduction="20000"/>
          </a:bodyPr>
          <a:lstStyle/>
          <a:p>
            <a:r>
              <a:rPr lang="fr-FR" dirty="0"/>
              <a:t>Source de nourriture et d’argent pour les ménages. Les transferts alimentaires peuvent aider à obtenir:</a:t>
            </a:r>
          </a:p>
          <a:p>
            <a:pPr lvl="1"/>
            <a:r>
              <a:rPr lang="fr-FR" dirty="0"/>
              <a:t>Des régimes nutritifs</a:t>
            </a:r>
            <a:r>
              <a:rPr lang="sr-Latn-RS" dirty="0"/>
              <a:t> </a:t>
            </a:r>
            <a:r>
              <a:rPr lang="fr-FR" dirty="0"/>
              <a:t>;</a:t>
            </a:r>
          </a:p>
          <a:p>
            <a:pPr lvl="1"/>
            <a:r>
              <a:rPr lang="fr-FR" dirty="0"/>
              <a:t>Des régimes constants.</a:t>
            </a:r>
          </a:p>
          <a:p>
            <a:r>
              <a:rPr lang="fr-FR" dirty="0"/>
              <a:t>Espèces utilisées pour :</a:t>
            </a:r>
          </a:p>
          <a:p>
            <a:pPr lvl="1"/>
            <a:r>
              <a:rPr lang="fr-FR" dirty="0"/>
              <a:t>Achats alimentaires (régimes nutritifs et constants)</a:t>
            </a:r>
          </a:p>
          <a:p>
            <a:pPr lvl="1"/>
            <a:r>
              <a:rPr lang="fr-FR" dirty="0"/>
              <a:t>Achats non alimentaires (soins de santé, éducation)</a:t>
            </a:r>
          </a:p>
        </p:txBody>
      </p:sp>
      <p:grpSp>
        <p:nvGrpSpPr>
          <p:cNvPr id="4" name="Group 3"/>
          <p:cNvGrpSpPr/>
          <p:nvPr/>
        </p:nvGrpSpPr>
        <p:grpSpPr>
          <a:xfrm>
            <a:off x="6948484" y="1700808"/>
            <a:ext cx="2160000" cy="4278207"/>
            <a:chOff x="6948484" y="1700808"/>
            <a:chExt cx="2160000" cy="4278207"/>
          </a:xfrm>
        </p:grpSpPr>
        <p:pic>
          <p:nvPicPr>
            <p:cNvPr id="5" name="Picture 2" descr="C:\Users\Anja\Documents\Werk\WORK - SPARROW\TVET College Lecturer Training\Agribusiness\Agribusiness NCV2\Images\Stock images\Depositphotos_25792687_m-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Anja\Documents\Werk\WORK - SPARROW\_Previous work\NELK\Images\Depositphotos_85587748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55B18583-A25B-4265-977E-97A336B80BEB}"/>
              </a:ext>
            </a:extLst>
          </p:cNvPr>
          <p:cNvPicPr>
            <a:picLocks noChangeAspect="1" noChangeArrowheads="1"/>
          </p:cNvPicPr>
          <p:nvPr/>
        </p:nvPicPr>
        <p:blipFill>
          <a:blip r:embed="rId6" cstate="print"/>
          <a:srcRect/>
          <a:stretch>
            <a:fillRect/>
          </a:stretch>
        </p:blipFill>
        <p:spPr bwMode="auto">
          <a:xfrm>
            <a:off x="431800" y="6043430"/>
            <a:ext cx="1916365" cy="775063"/>
          </a:xfrm>
          <a:prstGeom prst="rect">
            <a:avLst/>
          </a:prstGeom>
          <a:noFill/>
          <a:ln w="9525">
            <a:noFill/>
            <a:miter lim="800000"/>
            <a:headEnd/>
            <a:tailEnd/>
          </a:ln>
        </p:spPr>
      </p:pic>
      <p:pic>
        <p:nvPicPr>
          <p:cNvPr id="9" name="Picture 8">
            <a:extLst>
              <a:ext uri="{FF2B5EF4-FFF2-40B4-BE49-F238E27FC236}">
                <a16:creationId xmlns:a16="http://schemas.microsoft.com/office/drawing/2014/main" id="{A9238DDB-3A5C-4509-AD19-55A424CC36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399483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fr-FR" b="1" dirty="0"/>
              <a:t>Exemples de transferts pour une nutrition améliorée</a:t>
            </a:r>
          </a:p>
        </p:txBody>
      </p:sp>
      <p:sp>
        <p:nvSpPr>
          <p:cNvPr id="3" name="Content Placeholder 2"/>
          <p:cNvSpPr>
            <a:spLocks noGrp="1"/>
          </p:cNvSpPr>
          <p:nvPr>
            <p:ph idx="1"/>
          </p:nvPr>
        </p:nvSpPr>
        <p:spPr>
          <a:ln>
            <a:noFill/>
          </a:ln>
        </p:spPr>
        <p:txBody>
          <a:bodyPr vert="horz" lIns="91440" tIns="45720" rIns="91440" bIns="45720" rtlCol="0" anchor="t">
            <a:normAutofit/>
          </a:bodyPr>
          <a:lstStyle/>
          <a:p>
            <a:pPr algn="ctr">
              <a:buNone/>
              <a:defRPr/>
            </a:pPr>
            <a:endParaRPr lang="en-US" dirty="0">
              <a:cs typeface="Calibri"/>
            </a:endParaRPr>
          </a:p>
          <a:p>
            <a:pPr algn="ctr">
              <a:buNone/>
              <a:defRPr/>
            </a:pPr>
            <a:endParaRPr lang="en-US" dirty="0">
              <a:cs typeface="Calibri"/>
            </a:endParaRPr>
          </a:p>
          <a:p>
            <a:pPr algn="ctr">
              <a:buNone/>
              <a:defRPr/>
            </a:pPr>
            <a:endParaRPr lang="en-US" dirty="0">
              <a:cs typeface="Calibri"/>
            </a:endParaRPr>
          </a:p>
          <a:p>
            <a:pPr algn="ctr">
              <a:buNone/>
              <a:defRPr/>
            </a:pPr>
            <a:r>
              <a:rPr lang="fr-FR" dirty="0"/>
              <a:t>Énumérez des exemples de votre pays</a:t>
            </a:r>
            <a:endParaRPr lang="en-US" dirty="0">
              <a:cs typeface="Calibri"/>
            </a:endParaRPr>
          </a:p>
        </p:txBody>
      </p:sp>
      <p:pic>
        <p:nvPicPr>
          <p:cNvPr id="4" name="Picture 3">
            <a:extLst>
              <a:ext uri="{FF2B5EF4-FFF2-40B4-BE49-F238E27FC236}">
                <a16:creationId xmlns:a16="http://schemas.microsoft.com/office/drawing/2014/main" id="{E6BB08F2-1EC0-45C4-989A-5EE239983444}"/>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514F31B1-0830-432B-8622-1029C635E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40602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fr-FR" b="1" dirty="0"/>
              <a:t>Objectifs d’apprentissage :</a:t>
            </a:r>
          </a:p>
        </p:txBody>
      </p:sp>
      <p:sp>
        <p:nvSpPr>
          <p:cNvPr id="3" name="Content Placeholder 2"/>
          <p:cNvSpPr>
            <a:spLocks noGrp="1"/>
          </p:cNvSpPr>
          <p:nvPr>
            <p:ph idx="1"/>
          </p:nvPr>
        </p:nvSpPr>
        <p:spPr>
          <a:xfrm>
            <a:off x="533400" y="1600200"/>
            <a:ext cx="8153400" cy="4648200"/>
          </a:xfrm>
          <a:ln>
            <a:noFill/>
          </a:ln>
        </p:spPr>
        <p:txBody>
          <a:bodyPr vert="horz" lIns="91440" tIns="45720" rIns="91440" bIns="45720" rtlCol="0" anchor="t">
            <a:normAutofit fontScale="92500" lnSpcReduction="10000"/>
          </a:bodyPr>
          <a:lstStyle/>
          <a:p>
            <a:pPr marL="0" indent="0">
              <a:buNone/>
            </a:pPr>
            <a:r>
              <a:rPr lang="fr-FR" dirty="0">
                <a:cs typeface="Calibri"/>
              </a:rPr>
              <a:t>À la fin de la séance, les participants seront en mesure de :</a:t>
            </a:r>
          </a:p>
          <a:p>
            <a:r>
              <a:rPr lang="fr-FR" dirty="0"/>
              <a:t>Comprendre le rôle critique que le SAME (Programme d’appui aux moyens de subsistance et à la sécurité alimentaire) joue dans les résultats en matière de nutrition</a:t>
            </a:r>
          </a:p>
          <a:p>
            <a:pPr lvl="0"/>
            <a:r>
              <a:rPr lang="fr-FR" dirty="0"/>
              <a:t>Expliquer les quatre voies principales entre l’agriculture / SAME et la nutrition</a:t>
            </a:r>
            <a:endParaRPr lang="en-US" dirty="0"/>
          </a:p>
          <a:p>
            <a:r>
              <a:rPr lang="fr-FR" dirty="0"/>
              <a:t>Identifier des points d'entrée spécifiques pour l'intégration du SAME et de la nutrition</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8C31973D-9C78-4E5B-AAD6-1833211BD0A4}"/>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FD67F49B-D075-4F6A-BBC8-0349EB32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944562"/>
          </a:xfrm>
          <a:ln>
            <a:noFill/>
          </a:ln>
        </p:spPr>
        <p:txBody>
          <a:bodyPr>
            <a:noAutofit/>
          </a:bodyPr>
          <a:lstStyle/>
          <a:p>
            <a:r>
              <a:rPr lang="fr-FR" sz="3600" b="1" dirty="0"/>
              <a:t>Considérations pour une nutrition améliorée: Distribution générale de vivres (DGV)</a:t>
            </a:r>
          </a:p>
        </p:txBody>
      </p:sp>
      <p:sp>
        <p:nvSpPr>
          <p:cNvPr id="3" name="Content Placeholder 2"/>
          <p:cNvSpPr>
            <a:spLocks noGrp="1"/>
          </p:cNvSpPr>
          <p:nvPr>
            <p:ph idx="1"/>
          </p:nvPr>
        </p:nvSpPr>
        <p:spPr>
          <a:xfrm>
            <a:off x="457200" y="1371600"/>
            <a:ext cx="8229600" cy="5105400"/>
          </a:xfrm>
          <a:ln>
            <a:noFill/>
          </a:ln>
        </p:spPr>
        <p:txBody>
          <a:bodyPr>
            <a:normAutofit fontScale="70000" lnSpcReduction="20000"/>
          </a:bodyPr>
          <a:lstStyle/>
          <a:p>
            <a:r>
              <a:rPr lang="fr-FR" dirty="0"/>
              <a:t>Les délivrer au sein d’un </a:t>
            </a:r>
            <a:r>
              <a:rPr lang="fr-FR" b="1" dirty="0"/>
              <a:t>paquet d'interventions multisectorielles </a:t>
            </a:r>
            <a:r>
              <a:rPr lang="fr-FR" dirty="0"/>
              <a:t>visant à améliorer la sécurité alimentaire, la nutrition, la santé et l’EAH.</a:t>
            </a:r>
            <a:r>
              <a:rPr lang="fr-FR" i="1" dirty="0"/>
              <a:t> </a:t>
            </a:r>
          </a:p>
          <a:p>
            <a:pPr>
              <a:buNone/>
            </a:pPr>
            <a:endParaRPr lang="en-US" i="1" dirty="0"/>
          </a:p>
          <a:p>
            <a:r>
              <a:rPr lang="fr-FR" dirty="0"/>
              <a:t>Rendre les transferts alimentaires plus sensibles à la nutrition en améliorant leur </a:t>
            </a:r>
            <a:r>
              <a:rPr lang="fr-FR" b="1" dirty="0"/>
              <a:t>qualité nutritionnelle et en veillant à une taille et à un calendrier adéquats</a:t>
            </a:r>
            <a:r>
              <a:rPr lang="fr-FR" dirty="0"/>
              <a:t>. </a:t>
            </a:r>
          </a:p>
          <a:p>
            <a:pPr>
              <a:buNone/>
            </a:pPr>
            <a:endParaRPr lang="en-US" i="1" dirty="0"/>
          </a:p>
          <a:p>
            <a:r>
              <a:rPr lang="fr-FR" dirty="0"/>
              <a:t>Les aliments riches en </a:t>
            </a:r>
            <a:r>
              <a:rPr lang="fr-FR" b="1" dirty="0"/>
              <a:t>énergie, en protéines ou en micronutriments</a:t>
            </a:r>
            <a:r>
              <a:rPr lang="fr-FR" dirty="0"/>
              <a:t> y compris les aliments complémentaires enrichis sont à privilégier. </a:t>
            </a:r>
          </a:p>
          <a:p>
            <a:pPr>
              <a:buNone/>
            </a:pPr>
            <a:endParaRPr lang="en-US" dirty="0"/>
          </a:p>
          <a:p>
            <a:r>
              <a:rPr lang="fr-FR" b="1" dirty="0"/>
              <a:t>Éviter d’inclure des aliments pouvant avoir des effets négatifs sur l’état nutritionnel</a:t>
            </a:r>
            <a:r>
              <a:rPr lang="fr-FR" dirty="0"/>
              <a:t> (par exemple, le sucre et le thé noir). </a:t>
            </a:r>
          </a:p>
        </p:txBody>
      </p:sp>
      <p:pic>
        <p:nvPicPr>
          <p:cNvPr id="4" name="Picture 3">
            <a:extLst>
              <a:ext uri="{FF2B5EF4-FFF2-40B4-BE49-F238E27FC236}">
                <a16:creationId xmlns:a16="http://schemas.microsoft.com/office/drawing/2014/main" id="{E1DFADC8-F331-4E64-BB74-CA299269019C}"/>
              </a:ext>
            </a:extLst>
          </p:cNvPr>
          <p:cNvPicPr>
            <a:picLocks noChangeAspect="1" noChangeArrowheads="1"/>
          </p:cNvPicPr>
          <p:nvPr/>
        </p:nvPicPr>
        <p:blipFill>
          <a:blip r:embed="rId3" cstate="print"/>
          <a:srcRect/>
          <a:stretch>
            <a:fillRect/>
          </a:stretch>
        </p:blipFill>
        <p:spPr bwMode="auto">
          <a:xfrm>
            <a:off x="431800" y="6096000"/>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4085C21C-5C44-4F06-8654-A49DDB9F1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338123"/>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a:ln>
            <a:noFill/>
          </a:ln>
        </p:spPr>
        <p:txBody>
          <a:bodyPr>
            <a:normAutofit fontScale="90000"/>
          </a:bodyPr>
          <a:lstStyle/>
          <a:p>
            <a:r>
              <a:rPr lang="fr-FR" sz="3600" b="1" dirty="0"/>
              <a:t>Considérations pour une nutrition améliorée: Assistance Alimentaire pour la création d’Actifs (AAA)</a:t>
            </a:r>
          </a:p>
        </p:txBody>
      </p:sp>
      <p:sp>
        <p:nvSpPr>
          <p:cNvPr id="3" name="Content Placeholder 2"/>
          <p:cNvSpPr>
            <a:spLocks noGrp="1"/>
          </p:cNvSpPr>
          <p:nvPr>
            <p:ph idx="1"/>
          </p:nvPr>
        </p:nvSpPr>
        <p:spPr>
          <a:xfrm>
            <a:off x="457200" y="1646237"/>
            <a:ext cx="8229600" cy="4906963"/>
          </a:xfrm>
          <a:ln>
            <a:noFill/>
          </a:ln>
        </p:spPr>
        <p:txBody>
          <a:bodyPr>
            <a:normAutofit lnSpcReduction="10000"/>
          </a:bodyPr>
          <a:lstStyle/>
          <a:p>
            <a:r>
              <a:rPr lang="fr-FR" dirty="0"/>
              <a:t>Améliorer </a:t>
            </a:r>
            <a:r>
              <a:rPr lang="fr-FR" b="1" dirty="0"/>
              <a:t>la qualité du transfert </a:t>
            </a:r>
          </a:p>
          <a:p>
            <a:pPr>
              <a:buNone/>
            </a:pPr>
            <a:endParaRPr lang="en-US" dirty="0"/>
          </a:p>
          <a:p>
            <a:r>
              <a:rPr lang="fr-FR" dirty="0"/>
              <a:t>Sélectionner </a:t>
            </a:r>
            <a:r>
              <a:rPr lang="fr-FR" b="1" dirty="0"/>
              <a:t>les actifs </a:t>
            </a:r>
            <a:r>
              <a:rPr lang="fr-FR" dirty="0"/>
              <a:t>des ménages et des communautés </a:t>
            </a:r>
            <a:r>
              <a:rPr lang="fr-FR" b="1" dirty="0"/>
              <a:t>qui répondent aux besoins nutritionnels</a:t>
            </a:r>
          </a:p>
          <a:p>
            <a:pPr>
              <a:buNone/>
            </a:pPr>
            <a:endParaRPr lang="en-US" dirty="0"/>
          </a:p>
          <a:p>
            <a:r>
              <a:rPr lang="fr-FR" dirty="0"/>
              <a:t>Utiliser </a:t>
            </a:r>
            <a:r>
              <a:rPr lang="fr-FR" b="1" dirty="0"/>
              <a:t>les programmes AAA comme plate-forme</a:t>
            </a:r>
            <a:r>
              <a:rPr lang="fr-FR" dirty="0"/>
              <a:t> pour organiser ou créer des liens vers d'autres activités pertinentes sur le plan nutritionnel.</a:t>
            </a:r>
          </a:p>
        </p:txBody>
      </p:sp>
      <p:pic>
        <p:nvPicPr>
          <p:cNvPr id="4" name="Picture 3">
            <a:extLst>
              <a:ext uri="{FF2B5EF4-FFF2-40B4-BE49-F238E27FC236}">
                <a16:creationId xmlns:a16="http://schemas.microsoft.com/office/drawing/2014/main" id="{483035A7-2551-4FB1-89A0-F34C7634C035}"/>
              </a:ext>
            </a:extLst>
          </p:cNvPr>
          <p:cNvPicPr>
            <a:picLocks noChangeAspect="1" noChangeArrowheads="1"/>
          </p:cNvPicPr>
          <p:nvPr/>
        </p:nvPicPr>
        <p:blipFill>
          <a:blip r:embed="rId3" cstate="print"/>
          <a:srcRect/>
          <a:stretch>
            <a:fillRect/>
          </a:stretch>
        </p:blipFill>
        <p:spPr bwMode="auto">
          <a:xfrm>
            <a:off x="4724400" y="6308941"/>
            <a:ext cx="1357565" cy="549059"/>
          </a:xfrm>
          <a:prstGeom prst="rect">
            <a:avLst/>
          </a:prstGeom>
          <a:noFill/>
          <a:ln w="9525">
            <a:noFill/>
            <a:miter lim="800000"/>
            <a:headEnd/>
            <a:tailEnd/>
          </a:ln>
        </p:spPr>
      </p:pic>
      <p:pic>
        <p:nvPicPr>
          <p:cNvPr id="5" name="Picture 4">
            <a:extLst>
              <a:ext uri="{FF2B5EF4-FFF2-40B4-BE49-F238E27FC236}">
                <a16:creationId xmlns:a16="http://schemas.microsoft.com/office/drawing/2014/main" id="{8248C529-3707-42E5-92BB-6BB2440891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a:ln>
            <a:noFill/>
          </a:ln>
        </p:spPr>
        <p:txBody>
          <a:bodyPr>
            <a:normAutofit fontScale="90000"/>
          </a:bodyPr>
          <a:lstStyle/>
          <a:p>
            <a:r>
              <a:rPr lang="fr-FR" b="1" dirty="0"/>
              <a:t>Considérations pour une nutrition améliorée : Espèces et bons (C&amp;V)</a:t>
            </a:r>
          </a:p>
        </p:txBody>
      </p:sp>
      <p:sp>
        <p:nvSpPr>
          <p:cNvPr id="3" name="Content Placeholder 2"/>
          <p:cNvSpPr>
            <a:spLocks noGrp="1"/>
          </p:cNvSpPr>
          <p:nvPr>
            <p:ph idx="1"/>
          </p:nvPr>
        </p:nvSpPr>
        <p:spPr>
          <a:xfrm>
            <a:off x="457200" y="1600200"/>
            <a:ext cx="8229600" cy="4800600"/>
          </a:xfrm>
          <a:ln>
            <a:noFill/>
          </a:ln>
        </p:spPr>
        <p:txBody>
          <a:bodyPr vert="horz" lIns="91440" tIns="45720" rIns="91440" bIns="45720" rtlCol="0" anchor="t">
            <a:normAutofit fontScale="85000" lnSpcReduction="10000"/>
          </a:bodyPr>
          <a:lstStyle/>
          <a:p>
            <a:pPr>
              <a:defRPr/>
            </a:pPr>
            <a:r>
              <a:rPr lang="fr-FR" b="1" dirty="0">
                <a:sym typeface="Wingdings"/>
              </a:rPr>
              <a:t>Cibler </a:t>
            </a:r>
            <a:r>
              <a:rPr lang="fr-FR" dirty="0">
                <a:sym typeface="Wingdings"/>
              </a:rPr>
              <a:t>les plus vulnérables</a:t>
            </a:r>
            <a:endParaRPr lang="en-US" dirty="0"/>
          </a:p>
          <a:p>
            <a:pPr>
              <a:buFont typeface="Arial" pitchFamily="2" charset="2"/>
              <a:buChar char="•"/>
              <a:defRPr/>
            </a:pPr>
            <a:r>
              <a:rPr lang="fr-FR" dirty="0"/>
              <a:t>Intégrer </a:t>
            </a:r>
            <a:r>
              <a:rPr lang="fr-FR" b="1" dirty="0"/>
              <a:t>un objectif en nutrition et des indicateurs</a:t>
            </a:r>
            <a:endParaRPr lang="en-US" b="1" dirty="0">
              <a:cs typeface="Calibri"/>
            </a:endParaRPr>
          </a:p>
          <a:p>
            <a:pPr>
              <a:defRPr/>
            </a:pPr>
            <a:r>
              <a:rPr lang="fr-FR" dirty="0"/>
              <a:t>S'assurer que le </a:t>
            </a:r>
            <a:r>
              <a:rPr lang="fr-FR" b="1" dirty="0"/>
              <a:t>montant du transfert</a:t>
            </a:r>
            <a:r>
              <a:rPr lang="fr-FR" dirty="0"/>
              <a:t> est suffisant pour couvrir le coût d'un régime alimentaire adéquat et nutritif</a:t>
            </a:r>
            <a:endParaRPr lang="en-US" dirty="0">
              <a:cs typeface="Calibri"/>
            </a:endParaRPr>
          </a:p>
          <a:p>
            <a:pPr>
              <a:defRPr/>
            </a:pPr>
            <a:r>
              <a:rPr lang="fr-FR" dirty="0">
                <a:sym typeface="Wingdings"/>
              </a:rPr>
              <a:t>Autonomiser </a:t>
            </a:r>
            <a:r>
              <a:rPr lang="fr-FR" b="1" dirty="0">
                <a:sym typeface="Wingdings"/>
              </a:rPr>
              <a:t>les femmes</a:t>
            </a:r>
            <a:endParaRPr lang="en-US" b="1" dirty="0">
              <a:cs typeface="Calibri"/>
            </a:endParaRPr>
          </a:p>
          <a:p>
            <a:pPr>
              <a:defRPr/>
            </a:pPr>
            <a:r>
              <a:rPr lang="fr-FR" dirty="0"/>
              <a:t>Utiliser des bons pour promouvoir l'accès à des </a:t>
            </a:r>
            <a:r>
              <a:rPr lang="fr-FR" b="1" dirty="0"/>
              <a:t>aliments spécifiques </a:t>
            </a:r>
            <a:r>
              <a:rPr lang="fr-FR" dirty="0"/>
              <a:t>(améliore la diversité alimentaire des ménages) ou des services</a:t>
            </a:r>
            <a:endParaRPr lang="en-US" dirty="0">
              <a:cs typeface="Calibri"/>
            </a:endParaRPr>
          </a:p>
          <a:p>
            <a:pPr>
              <a:defRPr/>
            </a:pPr>
            <a:r>
              <a:rPr lang="fr-FR" dirty="0">
                <a:sym typeface="Wingdings"/>
              </a:rPr>
              <a:t>Utiliser des </a:t>
            </a:r>
            <a:r>
              <a:rPr lang="fr-FR" b="1" dirty="0">
                <a:sym typeface="Wingdings"/>
              </a:rPr>
              <a:t>bons pour</a:t>
            </a:r>
            <a:r>
              <a:rPr lang="fr-FR" dirty="0">
                <a:sym typeface="Wingdings"/>
              </a:rPr>
              <a:t> </a:t>
            </a:r>
            <a:r>
              <a:rPr lang="fr-FR" b="1" dirty="0">
                <a:sym typeface="Wingdings"/>
              </a:rPr>
              <a:t>la formation en nutrition, </a:t>
            </a:r>
            <a:r>
              <a:rPr lang="fr-FR" dirty="0">
                <a:sym typeface="Wingdings"/>
              </a:rPr>
              <a:t>l'éducation, la sensibilisation</a:t>
            </a:r>
            <a:endParaRPr lang="en-US" dirty="0">
              <a:cs typeface="Calibri"/>
            </a:endParaRPr>
          </a:p>
          <a:p>
            <a:pPr marL="0" indent="0">
              <a:buNone/>
              <a:defRPr/>
            </a:pPr>
            <a:endParaRPr lang="en-US" b="1" dirty="0">
              <a:sym typeface="Wingdings"/>
            </a:endParaRPr>
          </a:p>
          <a:p>
            <a:pPr marL="0" indent="0">
              <a:buNone/>
              <a:defRPr/>
            </a:pPr>
            <a:endParaRPr lang="en-US" dirty="0"/>
          </a:p>
          <a:p>
            <a:endParaRPr lang="en-US" dirty="0"/>
          </a:p>
        </p:txBody>
      </p:sp>
      <p:pic>
        <p:nvPicPr>
          <p:cNvPr id="4" name="Picture 3">
            <a:extLst>
              <a:ext uri="{FF2B5EF4-FFF2-40B4-BE49-F238E27FC236}">
                <a16:creationId xmlns:a16="http://schemas.microsoft.com/office/drawing/2014/main" id="{02B82BB7-8863-4746-8213-F40AFA70F409}"/>
              </a:ext>
            </a:extLst>
          </p:cNvPr>
          <p:cNvPicPr>
            <a:picLocks noChangeAspect="1" noChangeArrowheads="1"/>
          </p:cNvPicPr>
          <p:nvPr/>
        </p:nvPicPr>
        <p:blipFill>
          <a:blip r:embed="rId3" cstate="print"/>
          <a:srcRect/>
          <a:stretch>
            <a:fillRect/>
          </a:stretch>
        </p:blipFill>
        <p:spPr bwMode="auto">
          <a:xfrm>
            <a:off x="598096" y="6163257"/>
            <a:ext cx="1583773" cy="640548"/>
          </a:xfrm>
          <a:prstGeom prst="rect">
            <a:avLst/>
          </a:prstGeom>
          <a:noFill/>
          <a:ln w="9525">
            <a:noFill/>
            <a:miter lim="800000"/>
            <a:headEnd/>
            <a:tailEnd/>
          </a:ln>
        </p:spPr>
      </p:pic>
      <p:pic>
        <p:nvPicPr>
          <p:cNvPr id="5" name="Picture 4">
            <a:extLst>
              <a:ext uri="{FF2B5EF4-FFF2-40B4-BE49-F238E27FC236}">
                <a16:creationId xmlns:a16="http://schemas.microsoft.com/office/drawing/2014/main" id="{6D9609E7-7611-4F2D-8180-8C743E288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304" y="6384370"/>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0" y="105978"/>
            <a:ext cx="8991600" cy="640548"/>
          </a:xfrm>
          <a:ln>
            <a:noFill/>
          </a:ln>
        </p:spPr>
        <p:txBody>
          <a:bodyPr>
            <a:normAutofit fontScale="90000"/>
          </a:bodyPr>
          <a:lstStyle/>
          <a:p>
            <a:r>
              <a:rPr lang="fr-FR" sz="3100" b="1" spc="-50" dirty="0"/>
              <a:t>Considérations pour une nutrition améliorée: Espèces et bons </a:t>
            </a:r>
            <a:endParaRPr lang="fr-FR" altLang="fr-FR" sz="3100" b="1" spc="-50" dirty="0">
              <a:latin typeface="Arial" pitchFamily="34" charset="0"/>
              <a:ea typeface="ＭＳ Ｐゴシック" pitchFamily="34" charset="-128"/>
              <a:cs typeface="Arial" pitchFamily="34" charset="0"/>
            </a:endParaRPr>
          </a:p>
        </p:txBody>
      </p:sp>
      <p:sp>
        <p:nvSpPr>
          <p:cNvPr id="23555" name="Espace réservé du contenu 2"/>
          <p:cNvSpPr>
            <a:spLocks noGrp="1"/>
          </p:cNvSpPr>
          <p:nvPr>
            <p:ph idx="1"/>
          </p:nvPr>
        </p:nvSpPr>
        <p:spPr>
          <a:xfrm>
            <a:off x="304800" y="918685"/>
            <a:ext cx="8648700" cy="5791200"/>
          </a:xfrm>
          <a:ln>
            <a:noFill/>
          </a:ln>
        </p:spPr>
        <p:txBody>
          <a:bodyPr>
            <a:noAutofit/>
          </a:bodyPr>
          <a:lstStyle/>
          <a:p>
            <a:pPr marL="0" indent="0">
              <a:buFont typeface="Arial" pitchFamily="34" charset="0"/>
              <a:buNone/>
              <a:defRPr/>
            </a:pPr>
            <a:r>
              <a:rPr lang="fr-FR" sz="2800" b="1" dirty="0"/>
              <a:t>Les conditions potentielles incluent</a:t>
            </a:r>
            <a:r>
              <a:rPr lang="sr-Latn-RS" sz="2800" b="1" dirty="0"/>
              <a:t> </a:t>
            </a:r>
            <a:r>
              <a:rPr lang="fr-FR" sz="2800" b="1" dirty="0"/>
              <a:t>:</a:t>
            </a:r>
            <a:endParaRPr lang="en-US" sz="2800" dirty="0"/>
          </a:p>
          <a:p>
            <a:pPr>
              <a:defRPr/>
            </a:pPr>
            <a:r>
              <a:rPr lang="fr-FR" sz="2800" b="1" dirty="0"/>
              <a:t>Conditionnalités spécifiques à la nutrition </a:t>
            </a:r>
            <a:r>
              <a:rPr lang="fr-FR" sz="2800" dirty="0"/>
              <a:t>qui prennent en compte les pratiques de soins, d'alimentation et d'hygiène qui influencent la nutrition des enfants et qui sont adaptées au contexte. </a:t>
            </a:r>
          </a:p>
          <a:p>
            <a:pPr>
              <a:defRPr/>
            </a:pPr>
            <a:r>
              <a:rPr lang="fr-FR" sz="2800" b="1" dirty="0"/>
              <a:t>Conditionnalités spécifiques à la santé </a:t>
            </a:r>
            <a:r>
              <a:rPr lang="fr-FR" sz="2800" dirty="0"/>
              <a:t>concernant le comportement et les pratiques en matière de demande de soins.</a:t>
            </a:r>
          </a:p>
          <a:p>
            <a:pPr>
              <a:defRPr/>
            </a:pPr>
            <a:r>
              <a:rPr lang="fr-FR" sz="2800" b="1" dirty="0"/>
              <a:t>Conditionnalités spécifiques à l'agriculture </a:t>
            </a:r>
            <a:r>
              <a:rPr lang="fr-FR" sz="2800" dirty="0"/>
              <a:t>favorisant par exemple l'adoption de pratiques durables préservant les écosystèmes ou de nouveaux produits tels que la pomme de terre à chair orange. </a:t>
            </a:r>
          </a:p>
        </p:txBody>
      </p:sp>
      <p:sp>
        <p:nvSpPr>
          <p:cNvPr id="23557" name="ZoneTexte 1"/>
          <p:cNvSpPr txBox="1">
            <a:spLocks noChangeArrowheads="1"/>
          </p:cNvSpPr>
          <p:nvPr/>
        </p:nvSpPr>
        <p:spPr bwMode="auto">
          <a:xfrm>
            <a:off x="2771775" y="6589713"/>
            <a:ext cx="6372225" cy="307975"/>
          </a:xfrm>
          <a:prstGeom prst="rect">
            <a:avLst/>
          </a:prstGeom>
          <a:noFill/>
          <a:ln w="9525">
            <a:noFill/>
            <a:miter lim="800000"/>
            <a:headEnd/>
            <a:tailEnd/>
          </a:ln>
        </p:spPr>
        <p:txBody>
          <a:bodyPr>
            <a:spAutoFit/>
          </a:bodyPr>
          <a:lstStyle/>
          <a:p>
            <a:pPr algn="r">
              <a:buFont typeface="Arial" pitchFamily="34" charset="0"/>
              <a:buNone/>
            </a:pPr>
            <a:r>
              <a:rPr lang="fr-FR" altLang="fr-FR" sz="1400">
                <a:solidFill>
                  <a:schemeClr val="bg1"/>
                </a:solidFill>
                <a:cs typeface="Arial" pitchFamily="34" charset="0"/>
              </a:rPr>
              <a:t>Session 8.1: Améliorer l'impact des transferts monétaires sur la nutrition</a:t>
            </a:r>
          </a:p>
        </p:txBody>
      </p:sp>
      <p:pic>
        <p:nvPicPr>
          <p:cNvPr id="5" name="Picture 4">
            <a:extLst>
              <a:ext uri="{FF2B5EF4-FFF2-40B4-BE49-F238E27FC236}">
                <a16:creationId xmlns:a16="http://schemas.microsoft.com/office/drawing/2014/main" id="{F9318E7E-59EA-493E-AF69-AD05AA3FAC8E}"/>
              </a:ext>
            </a:extLst>
          </p:cNvPr>
          <p:cNvPicPr>
            <a:picLocks noChangeAspect="1" noChangeArrowheads="1"/>
          </p:cNvPicPr>
          <p:nvPr/>
        </p:nvPicPr>
        <p:blipFill>
          <a:blip r:embed="rId3" cstate="print"/>
          <a:srcRect/>
          <a:stretch>
            <a:fillRect/>
          </a:stretch>
        </p:blipFill>
        <p:spPr bwMode="auto">
          <a:xfrm>
            <a:off x="0" y="6537726"/>
            <a:ext cx="1583773" cy="640548"/>
          </a:xfrm>
          <a:prstGeom prst="rect">
            <a:avLst/>
          </a:prstGeom>
          <a:noFill/>
          <a:ln w="9525">
            <a:noFill/>
            <a:miter lim="800000"/>
            <a:headEnd/>
            <a:tailEnd/>
          </a:ln>
        </p:spPr>
      </p:pic>
      <p:pic>
        <p:nvPicPr>
          <p:cNvPr id="6" name="Picture 5">
            <a:extLst>
              <a:ext uri="{FF2B5EF4-FFF2-40B4-BE49-F238E27FC236}">
                <a16:creationId xmlns:a16="http://schemas.microsoft.com/office/drawing/2014/main" id="{AC1D86FF-A825-4E60-97B8-E376A21A9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4808" y="6417554"/>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noFill/>
          <a:ln>
            <a:noFill/>
          </a:ln>
        </p:spPr>
        <p:txBody>
          <a:bodyPr>
            <a:normAutofit fontScale="90000"/>
          </a:bodyPr>
          <a:lstStyle/>
          <a:p>
            <a:r>
              <a:rPr lang="fr-FR" b="1" dirty="0"/>
              <a:t>Voie d'autonomisation des femmes</a:t>
            </a:r>
          </a:p>
        </p:txBody>
      </p:sp>
      <p:sp>
        <p:nvSpPr>
          <p:cNvPr id="3" name="Content Placeholder 2"/>
          <p:cNvSpPr>
            <a:spLocks noGrp="1"/>
          </p:cNvSpPr>
          <p:nvPr>
            <p:ph idx="1"/>
          </p:nvPr>
        </p:nvSpPr>
        <p:spPr>
          <a:xfrm>
            <a:off x="304800" y="1295400"/>
            <a:ext cx="6426800" cy="5105400"/>
          </a:xfrm>
          <a:noFill/>
          <a:ln>
            <a:noFill/>
          </a:ln>
        </p:spPr>
        <p:txBody>
          <a:bodyPr>
            <a:normAutofit fontScale="92500" lnSpcReduction="20000"/>
          </a:bodyPr>
          <a:lstStyle/>
          <a:p>
            <a:r>
              <a:rPr lang="fr-FR" dirty="0"/>
              <a:t>L’autonomisation des femmes influence :</a:t>
            </a:r>
          </a:p>
          <a:p>
            <a:pPr lvl="1"/>
            <a:r>
              <a:rPr lang="fr-FR" dirty="0"/>
              <a:t>L'utilisation des revenus.</a:t>
            </a:r>
          </a:p>
          <a:p>
            <a:pPr lvl="1"/>
            <a:r>
              <a:rPr lang="fr-FR" dirty="0"/>
              <a:t>La capacité à s'occuper des familles.</a:t>
            </a:r>
          </a:p>
          <a:p>
            <a:pPr lvl="1"/>
            <a:r>
              <a:rPr lang="fr-FR" dirty="0"/>
              <a:t>La dépense énergétique des femmes.</a:t>
            </a:r>
          </a:p>
          <a:p>
            <a:r>
              <a:rPr lang="fr-FR" dirty="0"/>
              <a:t>Les femmes qui sont autonomisées ont :</a:t>
            </a:r>
          </a:p>
          <a:p>
            <a:pPr lvl="1"/>
            <a:r>
              <a:rPr lang="fr-FR" dirty="0"/>
              <a:t>Plus de pouvoir décisionnel.</a:t>
            </a:r>
          </a:p>
          <a:p>
            <a:pPr lvl="1"/>
            <a:r>
              <a:rPr lang="fr-FR" dirty="0"/>
              <a:t>Un meilleur accès aux ressources et un meilleur contrôle sur celles-ci.</a:t>
            </a:r>
          </a:p>
          <a:p>
            <a:pPr lvl="1"/>
            <a:r>
              <a:rPr lang="fr-FR" dirty="0"/>
              <a:t>Plus de contrôle sur le temps et la répartition du travail.</a:t>
            </a:r>
          </a:p>
          <a:p>
            <a:endParaRPr lang="en-GB" dirty="0"/>
          </a:p>
        </p:txBody>
      </p:sp>
      <p:grpSp>
        <p:nvGrpSpPr>
          <p:cNvPr id="4" name="Group 3"/>
          <p:cNvGrpSpPr/>
          <p:nvPr/>
        </p:nvGrpSpPr>
        <p:grpSpPr>
          <a:xfrm>
            <a:off x="6948484" y="1295400"/>
            <a:ext cx="2160000" cy="4683615"/>
            <a:chOff x="6948484" y="1700808"/>
            <a:chExt cx="2160000" cy="4278207"/>
          </a:xfrm>
        </p:grpSpPr>
        <p:pic>
          <p:nvPicPr>
            <p:cNvPr id="5" name="Picture 2" descr="C:\Users\Anja\Documents\Werk\WORK - SPARROW\TVET College Lecturer Training\Agribusiness\Agribusiness NCV2\Images\Stock images\Depositphotos_25792687_m-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Anja\Documents\Werk\WORK - SPARROW\_Previous work\NELK\Images\Depositphotos_85587748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101C63EC-16C9-429D-A38A-5F3BC26972D6}"/>
              </a:ext>
            </a:extLst>
          </p:cNvPr>
          <p:cNvPicPr>
            <a:picLocks noChangeAspect="1" noChangeArrowheads="1"/>
          </p:cNvPicPr>
          <p:nvPr/>
        </p:nvPicPr>
        <p:blipFill>
          <a:blip r:embed="rId6" cstate="print"/>
          <a:srcRect/>
          <a:stretch>
            <a:fillRect/>
          </a:stretch>
        </p:blipFill>
        <p:spPr bwMode="auto">
          <a:xfrm>
            <a:off x="598096" y="6163257"/>
            <a:ext cx="1583773" cy="640548"/>
          </a:xfrm>
          <a:prstGeom prst="rect">
            <a:avLst/>
          </a:prstGeom>
          <a:noFill/>
          <a:ln w="9525">
            <a:noFill/>
            <a:miter lim="800000"/>
            <a:headEnd/>
            <a:tailEnd/>
          </a:ln>
        </p:spPr>
      </p:pic>
      <p:pic>
        <p:nvPicPr>
          <p:cNvPr id="9" name="Picture 8">
            <a:extLst>
              <a:ext uri="{FF2B5EF4-FFF2-40B4-BE49-F238E27FC236}">
                <a16:creationId xmlns:a16="http://schemas.microsoft.com/office/drawing/2014/main" id="{36A2E685-121B-44B8-ABD7-D69C7ED32C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3304" y="6384370"/>
            <a:ext cx="1794941" cy="440446"/>
          </a:xfrm>
          <a:prstGeom prst="rect">
            <a:avLst/>
          </a:prstGeom>
        </p:spPr>
      </p:pic>
    </p:spTree>
    <p:extLst>
      <p:ext uri="{BB962C8B-B14F-4D97-AF65-F5344CB8AC3E}">
        <p14:creationId xmlns:p14="http://schemas.microsoft.com/office/powerpoint/2010/main" val="15860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981200"/>
          </a:xfrm>
          <a:ln>
            <a:noFill/>
          </a:ln>
        </p:spPr>
        <p:txBody>
          <a:bodyPr>
            <a:normAutofit fontScale="90000"/>
          </a:bodyPr>
          <a:lstStyle/>
          <a:p>
            <a:r>
              <a:rPr lang="fr-FR" b="1" dirty="0"/>
              <a:t>Exemples de voies d'autonomisation des femmes pour une nutrition améliorée</a:t>
            </a:r>
          </a:p>
        </p:txBody>
      </p:sp>
      <p:sp>
        <p:nvSpPr>
          <p:cNvPr id="3" name="Content Placeholder 2"/>
          <p:cNvSpPr>
            <a:spLocks noGrp="1"/>
          </p:cNvSpPr>
          <p:nvPr>
            <p:ph idx="1"/>
          </p:nvPr>
        </p:nvSpPr>
        <p:spPr>
          <a:ln>
            <a:noFill/>
          </a:ln>
        </p:spPr>
        <p:txBody>
          <a:bodyPr vert="horz" lIns="91440" tIns="45720" rIns="91440" bIns="45720" rtlCol="0" anchor="t">
            <a:normAutofit/>
          </a:bodyPr>
          <a:lstStyle/>
          <a:p>
            <a:pPr>
              <a:buNone/>
              <a:defRPr/>
            </a:pPr>
            <a:endParaRPr lang="en-US" altLang="fr-FR" dirty="0"/>
          </a:p>
          <a:p>
            <a:pPr>
              <a:buNone/>
              <a:defRPr/>
            </a:pPr>
            <a:endParaRPr lang="en-US" altLang="fr-FR" dirty="0"/>
          </a:p>
          <a:p>
            <a:pPr>
              <a:buNone/>
              <a:defRPr/>
            </a:pPr>
            <a:endParaRPr lang="en-US" altLang="fr-FR" dirty="0"/>
          </a:p>
          <a:p>
            <a:pPr algn="ctr">
              <a:buNone/>
              <a:defRPr/>
            </a:pPr>
            <a:r>
              <a:rPr lang="fr-FR" dirty="0"/>
              <a:t>Énumérez des exemples de votre pays</a:t>
            </a:r>
            <a:endParaRPr lang="en-US" dirty="0">
              <a:cs typeface="Calibri"/>
            </a:endParaRPr>
          </a:p>
        </p:txBody>
      </p:sp>
      <p:pic>
        <p:nvPicPr>
          <p:cNvPr id="4" name="Picture 3">
            <a:extLst>
              <a:ext uri="{FF2B5EF4-FFF2-40B4-BE49-F238E27FC236}">
                <a16:creationId xmlns:a16="http://schemas.microsoft.com/office/drawing/2014/main" id="{4735ECDE-7BAB-4337-A80A-DE1156A13186}"/>
              </a:ext>
            </a:extLst>
          </p:cNvPr>
          <p:cNvPicPr>
            <a:picLocks noChangeAspect="1" noChangeArrowheads="1"/>
          </p:cNvPicPr>
          <p:nvPr/>
        </p:nvPicPr>
        <p:blipFill>
          <a:blip r:embed="rId3" cstate="print"/>
          <a:srcRect/>
          <a:stretch>
            <a:fillRect/>
          </a:stretch>
        </p:blipFill>
        <p:spPr bwMode="auto">
          <a:xfrm>
            <a:off x="598096" y="6163257"/>
            <a:ext cx="1583773" cy="640548"/>
          </a:xfrm>
          <a:prstGeom prst="rect">
            <a:avLst/>
          </a:prstGeom>
          <a:noFill/>
          <a:ln w="9525">
            <a:noFill/>
            <a:miter lim="800000"/>
            <a:headEnd/>
            <a:tailEnd/>
          </a:ln>
        </p:spPr>
      </p:pic>
      <p:pic>
        <p:nvPicPr>
          <p:cNvPr id="5" name="Picture 4">
            <a:extLst>
              <a:ext uri="{FF2B5EF4-FFF2-40B4-BE49-F238E27FC236}">
                <a16:creationId xmlns:a16="http://schemas.microsoft.com/office/drawing/2014/main" id="{47F5BBBF-077E-4BEE-B310-02E21C7368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304" y="6384370"/>
            <a:ext cx="1794941" cy="440446"/>
          </a:xfrm>
          <a:prstGeom prst="rect">
            <a:avLst/>
          </a:prstGeom>
        </p:spPr>
      </p:pic>
    </p:spTree>
    <p:extLst>
      <p:ext uri="{BB962C8B-B14F-4D97-AF65-F5344CB8AC3E}">
        <p14:creationId xmlns:p14="http://schemas.microsoft.com/office/powerpoint/2010/main" val="41533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57200" y="152400"/>
            <a:ext cx="8229600" cy="831520"/>
          </a:xfrm>
          <a:noFill/>
          <a:ln>
            <a:noFill/>
          </a:ln>
        </p:spPr>
        <p:txBody>
          <a:bodyPr>
            <a:normAutofit fontScale="90000"/>
          </a:bodyPr>
          <a:lstStyle/>
          <a:p>
            <a:br>
              <a:rPr lang="fr-FR" altLang="fr-FR" b="1" dirty="0">
                <a:latin typeface="Arial" pitchFamily="34" charset="0"/>
                <a:ea typeface="ＭＳ Ｐゴシック" pitchFamily="34" charset="-128"/>
                <a:cs typeface="Arial" pitchFamily="34" charset="0"/>
              </a:rPr>
            </a:br>
            <a:r>
              <a:rPr lang="fr-FR" altLang="fr-FR" b="1" dirty="0">
                <a:latin typeface="Arial" pitchFamily="34" charset="0"/>
                <a:ea typeface="ＭＳ Ｐゴシック" pitchFamily="34" charset="-128"/>
                <a:cs typeface="Arial" pitchFamily="34" charset="0"/>
              </a:rPr>
              <a:t>Suivi et évaluation</a:t>
            </a:r>
            <a:br>
              <a:rPr lang="fr-FR" altLang="fr-FR" b="1" dirty="0">
                <a:latin typeface="Arial" pitchFamily="34" charset="0"/>
                <a:ea typeface="ＭＳ Ｐゴシック" pitchFamily="34" charset="-128"/>
                <a:cs typeface="Arial" pitchFamily="34" charset="0"/>
              </a:rPr>
            </a:br>
            <a:endParaRPr lang="fr-FR" altLang="fr-FR" b="1" dirty="0">
              <a:latin typeface="Arial" pitchFamily="34" charset="0"/>
              <a:ea typeface="ＭＳ Ｐゴシック" pitchFamily="34" charset="-128"/>
              <a:cs typeface="Arial"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55095560"/>
              </p:ext>
            </p:extLst>
          </p:nvPr>
        </p:nvGraphicFramePr>
        <p:xfrm>
          <a:off x="228600" y="889201"/>
          <a:ext cx="8404184" cy="560843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74747143"/>
                    </a:ext>
                  </a:extLst>
                </a:gridCol>
                <a:gridCol w="7032584">
                  <a:extLst>
                    <a:ext uri="{9D8B030D-6E8A-4147-A177-3AD203B41FA5}">
                      <a16:colId xmlns:a16="http://schemas.microsoft.com/office/drawing/2014/main" val="668774402"/>
                    </a:ext>
                  </a:extLst>
                </a:gridCol>
              </a:tblGrid>
              <a:tr h="398930">
                <a:tc>
                  <a:txBody>
                    <a:bodyPr/>
                    <a:lstStyle/>
                    <a:p>
                      <a:pPr marL="0" marR="0">
                        <a:lnSpc>
                          <a:spcPct val="107000"/>
                        </a:lnSpc>
                        <a:spcBef>
                          <a:spcPts val="0"/>
                        </a:spcBef>
                        <a:spcAft>
                          <a:spcPts val="800"/>
                        </a:spcAft>
                      </a:pPr>
                      <a:r>
                        <a:rPr lang="fr-FR" sz="2000" dirty="0">
                          <a:effectLst/>
                        </a:rPr>
                        <a:t>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fr-FR" sz="2000" dirty="0">
                          <a:effectLst/>
                        </a:rPr>
                        <a:t>Exemples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845203844"/>
                  </a:ext>
                </a:extLst>
              </a:tr>
              <a:tr h="38978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2000" dirty="0">
                          <a:effectLst/>
                        </a:rPr>
                        <a:t>Résultat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fr-FR" sz="2000" b="0" i="0" u="none" strike="noStrike" kern="1200" baseline="0" dirty="0">
                          <a:solidFill>
                            <a:schemeClr val="dk1"/>
                          </a:solidFill>
                          <a:latin typeface="+mn-lt"/>
                          <a:ea typeface="+mn-ea"/>
                          <a:cs typeface="+mn-cs"/>
                        </a:rPr>
                        <a:t>Accès et contrôle des ressources par les femmes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4066687232"/>
                  </a:ext>
                </a:extLst>
              </a:tr>
              <a:tr h="70514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Disponibilité et prix des aliments riches en nutriments ciblés sur les marchés locaux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3094014132"/>
                  </a:ext>
                </a:extLst>
              </a:tr>
              <a:tr h="102051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de ménages ayant la capacité de préparer les aliments en toute sécurité (pouvant avoir accès aux aliments, à l'eau, au combustible, aux ustensiles de cuisine)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4056046139"/>
                  </a:ext>
                </a:extLst>
              </a:tr>
              <a:tr h="38978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Changement dans les habitudes de consommation alimentaire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1285939581"/>
                  </a:ext>
                </a:extLst>
              </a:tr>
              <a:tr h="1020514">
                <a:tc>
                  <a:txBody>
                    <a:bodyPr/>
                    <a:lstStyle/>
                    <a:p>
                      <a:pPr marL="0" marR="0">
                        <a:lnSpc>
                          <a:spcPct val="107000"/>
                        </a:lnSpc>
                        <a:spcBef>
                          <a:spcPts val="0"/>
                        </a:spcBef>
                        <a:spcAft>
                          <a:spcPts val="800"/>
                        </a:spcAft>
                      </a:pPr>
                      <a:r>
                        <a:rPr lang="fr-FR" sz="2000" dirty="0">
                          <a:effectLst/>
                        </a:rPr>
                        <a:t>Rendement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fr-FR" sz="2000" b="0" i="0" u="none" strike="noStrike" kern="1200" baseline="0" dirty="0">
                          <a:solidFill>
                            <a:schemeClr val="dk1"/>
                          </a:solidFill>
                          <a:latin typeface="+mn-lt"/>
                          <a:ea typeface="+mn-ea"/>
                          <a:cs typeface="+mn-cs"/>
                        </a:rPr>
                        <a:t>Nombre de bénéficiaires recevant des moyens de production agricoles pour une agriculture et une production animale diversifiées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1387862289"/>
                  </a:ext>
                </a:extLst>
              </a:tr>
              <a:tr h="705149">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fr-FR" sz="2000" b="0" i="0" u="none" strike="noStrike" kern="1200" baseline="0" dirty="0">
                          <a:solidFill>
                            <a:schemeClr val="dk1"/>
                          </a:solidFill>
                          <a:latin typeface="+mn-lt"/>
                          <a:ea typeface="+mn-ea"/>
                          <a:cs typeface="+mn-cs"/>
                        </a:rPr>
                        <a:t>Nombre de bénéficiaires respectant les conditions nutrition / santé / agriculture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1376340935"/>
                  </a:ext>
                </a:extLst>
              </a:tr>
              <a:tr h="829930">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fr-FR" sz="2000" dirty="0"/>
                        <a:t>Équivalent total en espèces d'aliments nutritifs ciblés échangés au moyen de bons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2890915247"/>
                  </a:ext>
                </a:extLst>
              </a:tr>
            </a:tbl>
          </a:graphicData>
        </a:graphic>
      </p:graphicFrame>
      <p:sp>
        <p:nvSpPr>
          <p:cNvPr id="23557" name="ZoneTexte 1"/>
          <p:cNvSpPr txBox="1">
            <a:spLocks noChangeArrowheads="1"/>
          </p:cNvSpPr>
          <p:nvPr/>
        </p:nvSpPr>
        <p:spPr bwMode="auto">
          <a:xfrm>
            <a:off x="2771775" y="6589713"/>
            <a:ext cx="6372225" cy="307975"/>
          </a:xfrm>
          <a:prstGeom prst="rect">
            <a:avLst/>
          </a:prstGeom>
          <a:noFill/>
          <a:ln w="9525">
            <a:noFill/>
            <a:miter lim="800000"/>
            <a:headEnd/>
            <a:tailEnd/>
          </a:ln>
        </p:spPr>
        <p:txBody>
          <a:bodyPr>
            <a:spAutoFit/>
          </a:bodyPr>
          <a:lstStyle/>
          <a:p>
            <a:pPr algn="r">
              <a:buFont typeface="Arial" pitchFamily="34" charset="0"/>
              <a:buNone/>
            </a:pPr>
            <a:r>
              <a:rPr lang="fr-FR" altLang="fr-FR" sz="1400">
                <a:solidFill>
                  <a:schemeClr val="bg1"/>
                </a:solidFill>
                <a:cs typeface="Arial" pitchFamily="34" charset="0"/>
              </a:rPr>
              <a:t>Session 8.1: Améliorer l'impact des transferts monétaires sur la nutrition</a:t>
            </a:r>
          </a:p>
        </p:txBody>
      </p:sp>
      <p:sp>
        <p:nvSpPr>
          <p:cNvPr id="6" name="TextBox 26"/>
          <p:cNvSpPr txBox="1">
            <a:spLocks noChangeArrowheads="1"/>
          </p:cNvSpPr>
          <p:nvPr/>
        </p:nvSpPr>
        <p:spPr bwMode="auto">
          <a:xfrm>
            <a:off x="21656" y="6492517"/>
            <a:ext cx="861112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r>
              <a:rPr lang="fr-FR" altLang="en-US" sz="1100" dirty="0"/>
              <a:t>Sources: Adapté du Manuel des indicateurs de base du gFSC et du Compendium de la FAO pour une agriculture tenant compte de la nutrition.</a:t>
            </a:r>
          </a:p>
        </p:txBody>
      </p:sp>
    </p:spTree>
    <p:extLst>
      <p:ext uri="{BB962C8B-B14F-4D97-AF65-F5344CB8AC3E}">
        <p14:creationId xmlns:p14="http://schemas.microsoft.com/office/powerpoint/2010/main" val="2464820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noFill/>
          <a:ln>
            <a:noFill/>
          </a:ln>
        </p:spPr>
        <p:txBody>
          <a:bodyPr>
            <a:normAutofit fontScale="90000"/>
          </a:bodyPr>
          <a:lstStyle/>
          <a:p>
            <a:r>
              <a:rPr lang="fr-FR" b="1" dirty="0"/>
              <a:t>Principaux messages à retenir</a:t>
            </a:r>
          </a:p>
        </p:txBody>
      </p:sp>
      <p:sp>
        <p:nvSpPr>
          <p:cNvPr id="3" name="Content Placeholder 2"/>
          <p:cNvSpPr>
            <a:spLocks noGrp="1"/>
          </p:cNvSpPr>
          <p:nvPr>
            <p:ph idx="1"/>
          </p:nvPr>
        </p:nvSpPr>
        <p:spPr>
          <a:xfrm>
            <a:off x="457200" y="1066800"/>
            <a:ext cx="8229600" cy="5410200"/>
          </a:xfrm>
          <a:ln>
            <a:noFill/>
          </a:ln>
        </p:spPr>
        <p:txBody>
          <a:bodyPr>
            <a:normAutofit fontScale="92500" lnSpcReduction="10000"/>
          </a:bodyPr>
          <a:lstStyle/>
          <a:p>
            <a:r>
              <a:rPr lang="fr-FR" dirty="0"/>
              <a:t>La SAME joue un rôle essentiel dans l'amélioration des résultats en nutrition</a:t>
            </a:r>
          </a:p>
          <a:p>
            <a:r>
              <a:rPr lang="fr-FR" dirty="0"/>
              <a:t>L'agriculture peut favoriser des régimes nutritifs et vice-versa</a:t>
            </a:r>
          </a:p>
          <a:p>
            <a:r>
              <a:rPr lang="fr-FR" dirty="0"/>
              <a:t>L'accès à la nourriture et aux revenus peut être adapté pour améliorer les résultats en nutrition</a:t>
            </a:r>
          </a:p>
          <a:p>
            <a:r>
              <a:rPr lang="fr-FR" dirty="0"/>
              <a:t>L'autonomisation des femmes est essentielle dans la SAME et la nutrition</a:t>
            </a:r>
            <a:endParaRPr lang="en-US" dirty="0"/>
          </a:p>
          <a:p>
            <a:r>
              <a:rPr lang="fr-FR" dirty="0"/>
              <a:t>Envisager d'intégrer des objectifs et des indicateurs de nutrition dans les </a:t>
            </a:r>
            <a:r>
              <a:rPr lang="fr-FR"/>
              <a:t>programmes de la </a:t>
            </a:r>
            <a:r>
              <a:rPr lang="fr-FR" dirty="0"/>
              <a:t>SAME.</a:t>
            </a:r>
          </a:p>
          <a:p>
            <a:endParaRPr lang="en-US" dirty="0"/>
          </a:p>
        </p:txBody>
      </p:sp>
      <p:pic>
        <p:nvPicPr>
          <p:cNvPr id="4" name="Picture 3">
            <a:extLst>
              <a:ext uri="{FF2B5EF4-FFF2-40B4-BE49-F238E27FC236}">
                <a16:creationId xmlns:a16="http://schemas.microsoft.com/office/drawing/2014/main" id="{F362BE4B-6B0C-46BF-B576-E9FAC8469D76}"/>
              </a:ext>
            </a:extLst>
          </p:cNvPr>
          <p:cNvPicPr>
            <a:picLocks noChangeAspect="1" noChangeArrowheads="1"/>
          </p:cNvPicPr>
          <p:nvPr/>
        </p:nvPicPr>
        <p:blipFill>
          <a:blip r:embed="rId3" cstate="print"/>
          <a:srcRect/>
          <a:stretch>
            <a:fillRect/>
          </a:stretch>
        </p:blipFill>
        <p:spPr bwMode="auto">
          <a:xfrm>
            <a:off x="762000" y="6330855"/>
            <a:ext cx="1189913" cy="481253"/>
          </a:xfrm>
          <a:prstGeom prst="rect">
            <a:avLst/>
          </a:prstGeom>
          <a:noFill/>
          <a:ln w="9525">
            <a:noFill/>
            <a:miter lim="800000"/>
            <a:headEnd/>
            <a:tailEnd/>
          </a:ln>
        </p:spPr>
      </p:pic>
      <p:pic>
        <p:nvPicPr>
          <p:cNvPr id="5" name="Picture 4">
            <a:extLst>
              <a:ext uri="{FF2B5EF4-FFF2-40B4-BE49-F238E27FC236}">
                <a16:creationId xmlns:a16="http://schemas.microsoft.com/office/drawing/2014/main" id="{2AC84EA2-FCEA-4793-8F22-4161474DE8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3465" y="6527086"/>
            <a:ext cx="1348566" cy="33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72;p13">
            <a:extLst>
              <a:ext uri="{FF2B5EF4-FFF2-40B4-BE49-F238E27FC236}">
                <a16:creationId xmlns:a16="http://schemas.microsoft.com/office/drawing/2014/main" id="{FB7B17F7-ED38-3844-9C3A-B6BFA5FD112C}"/>
              </a:ext>
            </a:extLst>
          </p:cNvPr>
          <p:cNvPicPr preferRelativeResize="0"/>
          <p:nvPr/>
        </p:nvPicPr>
        <p:blipFill>
          <a:blip r:embed="rId2" cstate="print">
            <a:alphaModFix/>
          </a:blip>
          <a:stretch>
            <a:fillRect/>
          </a:stretch>
        </p:blipFill>
        <p:spPr>
          <a:xfrm>
            <a:off x="3523511" y="2865092"/>
            <a:ext cx="1323625" cy="1323625"/>
          </a:xfrm>
          <a:prstGeom prst="rect">
            <a:avLst/>
          </a:prstGeom>
          <a:noFill/>
          <a:ln>
            <a:noFill/>
          </a:ln>
        </p:spPr>
      </p:pic>
      <p:sp>
        <p:nvSpPr>
          <p:cNvPr id="26" name="Google Shape;54;p13">
            <a:extLst>
              <a:ext uri="{FF2B5EF4-FFF2-40B4-BE49-F238E27FC236}">
                <a16:creationId xmlns:a16="http://schemas.microsoft.com/office/drawing/2014/main" id="{0925FDA5-6AA4-F345-8850-2926D2DF8DF8}"/>
              </a:ext>
            </a:extLst>
          </p:cNvPr>
          <p:cNvSpPr txBox="1">
            <a:spLocks noGrp="1"/>
          </p:cNvSpPr>
          <p:nvPr>
            <p:ph type="title"/>
          </p:nvPr>
        </p:nvSpPr>
        <p:spPr>
          <a:xfrm>
            <a:off x="87300" y="123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Remerciements</a:t>
            </a:r>
            <a:endParaRPr dirty="0"/>
          </a:p>
        </p:txBody>
      </p:sp>
      <p:pic>
        <p:nvPicPr>
          <p:cNvPr id="27" name="Google Shape;55;p13">
            <a:extLst>
              <a:ext uri="{FF2B5EF4-FFF2-40B4-BE49-F238E27FC236}">
                <a16:creationId xmlns:a16="http://schemas.microsoft.com/office/drawing/2014/main" id="{A6BE45CD-56C4-004C-AAAD-0695EC6C2BFC}"/>
              </a:ext>
            </a:extLst>
          </p:cNvPr>
          <p:cNvPicPr preferRelativeResize="0"/>
          <p:nvPr/>
        </p:nvPicPr>
        <p:blipFill>
          <a:blip r:embed="rId3" cstate="print">
            <a:alphaModFix/>
          </a:blip>
          <a:stretch>
            <a:fillRect/>
          </a:stretch>
        </p:blipFill>
        <p:spPr>
          <a:xfrm>
            <a:off x="7438801" y="1828800"/>
            <a:ext cx="1323625" cy="970750"/>
          </a:xfrm>
          <a:prstGeom prst="rect">
            <a:avLst/>
          </a:prstGeom>
          <a:noFill/>
          <a:ln>
            <a:noFill/>
          </a:ln>
        </p:spPr>
      </p:pic>
      <p:pic>
        <p:nvPicPr>
          <p:cNvPr id="28" name="Google Shape;56;p13">
            <a:extLst>
              <a:ext uri="{FF2B5EF4-FFF2-40B4-BE49-F238E27FC236}">
                <a16:creationId xmlns:a16="http://schemas.microsoft.com/office/drawing/2014/main" id="{E7D829F2-B101-4A49-9F98-18B7D3AA78F9}"/>
              </a:ext>
            </a:extLst>
          </p:cNvPr>
          <p:cNvPicPr preferRelativeResize="0"/>
          <p:nvPr/>
        </p:nvPicPr>
        <p:blipFill>
          <a:blip r:embed="rId4" cstate="print">
            <a:alphaModFix/>
          </a:blip>
          <a:stretch>
            <a:fillRect/>
          </a:stretch>
        </p:blipFill>
        <p:spPr>
          <a:xfrm>
            <a:off x="3098900" y="2021925"/>
            <a:ext cx="2695425" cy="712375"/>
          </a:xfrm>
          <a:prstGeom prst="rect">
            <a:avLst/>
          </a:prstGeom>
          <a:noFill/>
          <a:ln>
            <a:noFill/>
          </a:ln>
        </p:spPr>
      </p:pic>
      <p:pic>
        <p:nvPicPr>
          <p:cNvPr id="29" name="Google Shape;57;p13">
            <a:extLst>
              <a:ext uri="{FF2B5EF4-FFF2-40B4-BE49-F238E27FC236}">
                <a16:creationId xmlns:a16="http://schemas.microsoft.com/office/drawing/2014/main" id="{1795F4CA-2F0F-2940-B810-D0604D8AF31F}"/>
              </a:ext>
            </a:extLst>
          </p:cNvPr>
          <p:cNvPicPr preferRelativeResize="0"/>
          <p:nvPr/>
        </p:nvPicPr>
        <p:blipFill rotWithShape="1">
          <a:blip r:embed="rId5" cstate="print">
            <a:alphaModFix/>
          </a:blip>
          <a:srcRect t="12603" b="27337"/>
          <a:stretch/>
        </p:blipFill>
        <p:spPr>
          <a:xfrm>
            <a:off x="300607" y="5363962"/>
            <a:ext cx="1437027" cy="842052"/>
          </a:xfrm>
          <a:prstGeom prst="rect">
            <a:avLst/>
          </a:prstGeom>
          <a:noFill/>
          <a:ln>
            <a:noFill/>
          </a:ln>
        </p:spPr>
      </p:pic>
      <p:pic>
        <p:nvPicPr>
          <p:cNvPr id="30" name="Google Shape;58;p13">
            <a:extLst>
              <a:ext uri="{FF2B5EF4-FFF2-40B4-BE49-F238E27FC236}">
                <a16:creationId xmlns:a16="http://schemas.microsoft.com/office/drawing/2014/main" id="{F15E65C5-27D4-2F40-8D45-A8498A6A5E07}"/>
              </a:ext>
            </a:extLst>
          </p:cNvPr>
          <p:cNvPicPr preferRelativeResize="0"/>
          <p:nvPr/>
        </p:nvPicPr>
        <p:blipFill>
          <a:blip r:embed="rId6" cstate="print">
            <a:alphaModFix/>
          </a:blip>
          <a:stretch>
            <a:fillRect/>
          </a:stretch>
        </p:blipFill>
        <p:spPr>
          <a:xfrm>
            <a:off x="4685384" y="5538185"/>
            <a:ext cx="2027718" cy="706515"/>
          </a:xfrm>
          <a:prstGeom prst="rect">
            <a:avLst/>
          </a:prstGeom>
          <a:noFill/>
          <a:ln>
            <a:noFill/>
          </a:ln>
        </p:spPr>
      </p:pic>
      <p:pic>
        <p:nvPicPr>
          <p:cNvPr id="31" name="Google Shape;59;p13">
            <a:extLst>
              <a:ext uri="{FF2B5EF4-FFF2-40B4-BE49-F238E27FC236}">
                <a16:creationId xmlns:a16="http://schemas.microsoft.com/office/drawing/2014/main" id="{20C5F5BC-215B-4048-AD01-BFDEB1F18EEF}"/>
              </a:ext>
            </a:extLst>
          </p:cNvPr>
          <p:cNvPicPr preferRelativeResize="0"/>
          <p:nvPr/>
        </p:nvPicPr>
        <p:blipFill>
          <a:blip r:embed="rId7" cstate="print">
            <a:alphaModFix/>
          </a:blip>
          <a:stretch>
            <a:fillRect/>
          </a:stretch>
        </p:blipFill>
        <p:spPr>
          <a:xfrm>
            <a:off x="4031175" y="761400"/>
            <a:ext cx="4958023" cy="876175"/>
          </a:xfrm>
          <a:prstGeom prst="rect">
            <a:avLst/>
          </a:prstGeom>
          <a:noFill/>
          <a:ln>
            <a:noFill/>
          </a:ln>
        </p:spPr>
      </p:pic>
      <p:pic>
        <p:nvPicPr>
          <p:cNvPr id="32" name="Google Shape;60;p13">
            <a:extLst>
              <a:ext uri="{FF2B5EF4-FFF2-40B4-BE49-F238E27FC236}">
                <a16:creationId xmlns:a16="http://schemas.microsoft.com/office/drawing/2014/main" id="{06DEEAD6-FEE2-1E48-8693-B55DE2F3A584}"/>
              </a:ext>
            </a:extLst>
          </p:cNvPr>
          <p:cNvPicPr preferRelativeResize="0"/>
          <p:nvPr/>
        </p:nvPicPr>
        <p:blipFill>
          <a:blip r:embed="rId8" cstate="print">
            <a:alphaModFix/>
          </a:blip>
          <a:stretch>
            <a:fillRect/>
          </a:stretch>
        </p:blipFill>
        <p:spPr>
          <a:xfrm>
            <a:off x="6066877" y="4339201"/>
            <a:ext cx="2789360" cy="522671"/>
          </a:xfrm>
          <a:prstGeom prst="rect">
            <a:avLst/>
          </a:prstGeom>
          <a:noFill/>
          <a:ln>
            <a:noFill/>
          </a:ln>
        </p:spPr>
      </p:pic>
      <p:pic>
        <p:nvPicPr>
          <p:cNvPr id="33" name="Google Shape;61;p13">
            <a:extLst>
              <a:ext uri="{FF2B5EF4-FFF2-40B4-BE49-F238E27FC236}">
                <a16:creationId xmlns:a16="http://schemas.microsoft.com/office/drawing/2014/main" id="{B9AD1616-16C1-0C4D-B3C9-6B03C95B8C7E}"/>
              </a:ext>
            </a:extLst>
          </p:cNvPr>
          <p:cNvPicPr preferRelativeResize="0"/>
          <p:nvPr/>
        </p:nvPicPr>
        <p:blipFill>
          <a:blip r:embed="rId9" cstate="print">
            <a:alphaModFix/>
          </a:blip>
          <a:stretch>
            <a:fillRect/>
          </a:stretch>
        </p:blipFill>
        <p:spPr>
          <a:xfrm>
            <a:off x="6713102" y="5497836"/>
            <a:ext cx="2365739" cy="574304"/>
          </a:xfrm>
          <a:prstGeom prst="rect">
            <a:avLst/>
          </a:prstGeom>
          <a:noFill/>
          <a:ln>
            <a:noFill/>
          </a:ln>
        </p:spPr>
      </p:pic>
      <p:pic>
        <p:nvPicPr>
          <p:cNvPr id="34" name="Google Shape;62;p13">
            <a:extLst>
              <a:ext uri="{FF2B5EF4-FFF2-40B4-BE49-F238E27FC236}">
                <a16:creationId xmlns:a16="http://schemas.microsoft.com/office/drawing/2014/main" id="{FCD5E11A-0A15-CB42-8F55-5EE070AEEF96}"/>
              </a:ext>
            </a:extLst>
          </p:cNvPr>
          <p:cNvPicPr preferRelativeResize="0"/>
          <p:nvPr/>
        </p:nvPicPr>
        <p:blipFill>
          <a:blip r:embed="rId10" cstate="print">
            <a:alphaModFix/>
          </a:blip>
          <a:stretch>
            <a:fillRect/>
          </a:stretch>
        </p:blipFill>
        <p:spPr>
          <a:xfrm>
            <a:off x="5794325" y="2005350"/>
            <a:ext cx="1073950" cy="713475"/>
          </a:xfrm>
          <a:prstGeom prst="rect">
            <a:avLst/>
          </a:prstGeom>
          <a:noFill/>
          <a:ln>
            <a:noFill/>
          </a:ln>
        </p:spPr>
      </p:pic>
      <p:pic>
        <p:nvPicPr>
          <p:cNvPr id="35" name="Google Shape;63;p13">
            <a:extLst>
              <a:ext uri="{FF2B5EF4-FFF2-40B4-BE49-F238E27FC236}">
                <a16:creationId xmlns:a16="http://schemas.microsoft.com/office/drawing/2014/main" id="{2AC54E74-2E20-A147-A9E5-4CD7D2B0478F}"/>
              </a:ext>
            </a:extLst>
          </p:cNvPr>
          <p:cNvPicPr preferRelativeResize="0"/>
          <p:nvPr/>
        </p:nvPicPr>
        <p:blipFill>
          <a:blip r:embed="rId11" cstate="print">
            <a:alphaModFix/>
          </a:blip>
          <a:stretch>
            <a:fillRect/>
          </a:stretch>
        </p:blipFill>
        <p:spPr>
          <a:xfrm>
            <a:off x="3187655" y="4235978"/>
            <a:ext cx="2872815" cy="799635"/>
          </a:xfrm>
          <a:prstGeom prst="rect">
            <a:avLst/>
          </a:prstGeom>
          <a:noFill/>
          <a:ln>
            <a:noFill/>
          </a:ln>
        </p:spPr>
      </p:pic>
      <p:sp>
        <p:nvSpPr>
          <p:cNvPr id="36" name="Google Shape;64;p13">
            <a:extLst>
              <a:ext uri="{FF2B5EF4-FFF2-40B4-BE49-F238E27FC236}">
                <a16:creationId xmlns:a16="http://schemas.microsoft.com/office/drawing/2014/main" id="{2A5BF131-3DB0-FF44-B706-9B8AD911A4E4}"/>
              </a:ext>
            </a:extLst>
          </p:cNvPr>
          <p:cNvSpPr txBox="1"/>
          <p:nvPr/>
        </p:nvSpPr>
        <p:spPr>
          <a:xfrm>
            <a:off x="65159" y="3149541"/>
            <a:ext cx="1323625" cy="25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38761D"/>
                </a:solidFill>
              </a:rPr>
              <a:t>Ce module de formation a été développé avec l'assistance technique de</a:t>
            </a:r>
            <a:endParaRPr b="1" dirty="0">
              <a:solidFill>
                <a:srgbClr val="38761D"/>
              </a:solidFill>
            </a:endParaRPr>
          </a:p>
        </p:txBody>
      </p:sp>
      <p:sp>
        <p:nvSpPr>
          <p:cNvPr id="37" name="Google Shape;65;p13">
            <a:extLst>
              <a:ext uri="{FF2B5EF4-FFF2-40B4-BE49-F238E27FC236}">
                <a16:creationId xmlns:a16="http://schemas.microsoft.com/office/drawing/2014/main" id="{31C7E65D-F4CD-7041-87A4-32FCD1A46D3B}"/>
              </a:ext>
            </a:extLst>
          </p:cNvPr>
          <p:cNvSpPr txBox="1"/>
          <p:nvPr/>
        </p:nvSpPr>
        <p:spPr>
          <a:xfrm>
            <a:off x="67650" y="1047000"/>
            <a:ext cx="38592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38761D"/>
                </a:solidFill>
              </a:rPr>
              <a:t>Ce module de formation a été développé par le Groupe de travail inter-clusters sur la nutrition</a:t>
            </a:r>
            <a:endParaRPr b="1" dirty="0">
              <a:solidFill>
                <a:srgbClr val="38761D"/>
              </a:solidFill>
            </a:endParaRPr>
          </a:p>
        </p:txBody>
      </p:sp>
      <p:sp>
        <p:nvSpPr>
          <p:cNvPr id="38" name="Google Shape;66;p13">
            <a:extLst>
              <a:ext uri="{FF2B5EF4-FFF2-40B4-BE49-F238E27FC236}">
                <a16:creationId xmlns:a16="http://schemas.microsoft.com/office/drawing/2014/main" id="{4B99845A-7601-0749-A8B2-647DF80061F9}"/>
              </a:ext>
            </a:extLst>
          </p:cNvPr>
          <p:cNvSpPr txBox="1"/>
          <p:nvPr/>
        </p:nvSpPr>
        <p:spPr>
          <a:xfrm>
            <a:off x="87300" y="1961958"/>
            <a:ext cx="2188425" cy="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38761D"/>
                </a:solidFill>
              </a:rPr>
              <a:t>Ce module de formation a été financé par</a:t>
            </a:r>
            <a:endParaRPr b="1" dirty="0">
              <a:solidFill>
                <a:srgbClr val="38761D"/>
              </a:solidFill>
            </a:endParaRPr>
          </a:p>
        </p:txBody>
      </p:sp>
      <p:cxnSp>
        <p:nvCxnSpPr>
          <p:cNvPr id="39" name="Google Shape;67;p13">
            <a:extLst>
              <a:ext uri="{FF2B5EF4-FFF2-40B4-BE49-F238E27FC236}">
                <a16:creationId xmlns:a16="http://schemas.microsoft.com/office/drawing/2014/main" id="{7CAB9DA9-2C16-2842-AE08-DD3B4708E074}"/>
              </a:ext>
            </a:extLst>
          </p:cNvPr>
          <p:cNvCxnSpPr/>
          <p:nvPr/>
        </p:nvCxnSpPr>
        <p:spPr>
          <a:xfrm rot="10800000" flipH="1">
            <a:off x="108990" y="1965599"/>
            <a:ext cx="8834400" cy="15600"/>
          </a:xfrm>
          <a:prstGeom prst="straightConnector1">
            <a:avLst/>
          </a:prstGeom>
          <a:noFill/>
          <a:ln w="12700" cap="flat" cmpd="sng">
            <a:solidFill>
              <a:srgbClr val="38761D"/>
            </a:solidFill>
            <a:prstDash val="dash"/>
            <a:round/>
            <a:headEnd type="none" w="med" len="med"/>
            <a:tailEnd type="none" w="med" len="med"/>
          </a:ln>
        </p:spPr>
      </p:cxnSp>
      <p:pic>
        <p:nvPicPr>
          <p:cNvPr id="40" name="Google Shape;69;p13">
            <a:extLst>
              <a:ext uri="{FF2B5EF4-FFF2-40B4-BE49-F238E27FC236}">
                <a16:creationId xmlns:a16="http://schemas.microsoft.com/office/drawing/2014/main" id="{9D5B707F-60DE-F643-8E6F-2A9EC93771CE}"/>
              </a:ext>
            </a:extLst>
          </p:cNvPr>
          <p:cNvPicPr preferRelativeResize="0"/>
          <p:nvPr/>
        </p:nvPicPr>
        <p:blipFill>
          <a:blip r:embed="rId12" cstate="print">
            <a:alphaModFix/>
          </a:blip>
          <a:stretch>
            <a:fillRect/>
          </a:stretch>
        </p:blipFill>
        <p:spPr>
          <a:xfrm>
            <a:off x="1677560" y="4235978"/>
            <a:ext cx="1437027" cy="799636"/>
          </a:xfrm>
          <a:prstGeom prst="rect">
            <a:avLst/>
          </a:prstGeom>
          <a:noFill/>
          <a:ln>
            <a:noFill/>
          </a:ln>
        </p:spPr>
      </p:pic>
      <p:pic>
        <p:nvPicPr>
          <p:cNvPr id="41" name="Google Shape;70;p13">
            <a:extLst>
              <a:ext uri="{FF2B5EF4-FFF2-40B4-BE49-F238E27FC236}">
                <a16:creationId xmlns:a16="http://schemas.microsoft.com/office/drawing/2014/main" id="{4B27CF82-56EA-4E40-8CAE-24887B1B53E0}"/>
              </a:ext>
            </a:extLst>
          </p:cNvPr>
          <p:cNvPicPr preferRelativeResize="0"/>
          <p:nvPr/>
        </p:nvPicPr>
        <p:blipFill>
          <a:blip r:embed="rId13" cstate="print">
            <a:alphaModFix/>
          </a:blip>
          <a:stretch>
            <a:fillRect/>
          </a:stretch>
        </p:blipFill>
        <p:spPr>
          <a:xfrm>
            <a:off x="1605208" y="3206009"/>
            <a:ext cx="1747592" cy="640625"/>
          </a:xfrm>
          <a:prstGeom prst="rect">
            <a:avLst/>
          </a:prstGeom>
          <a:noFill/>
          <a:ln>
            <a:noFill/>
          </a:ln>
        </p:spPr>
      </p:pic>
      <p:pic>
        <p:nvPicPr>
          <p:cNvPr id="42" name="Google Shape;71;p13">
            <a:extLst>
              <a:ext uri="{FF2B5EF4-FFF2-40B4-BE49-F238E27FC236}">
                <a16:creationId xmlns:a16="http://schemas.microsoft.com/office/drawing/2014/main" id="{2638408F-3473-EC40-BB57-3D86CBE867A4}"/>
              </a:ext>
            </a:extLst>
          </p:cNvPr>
          <p:cNvPicPr preferRelativeResize="0"/>
          <p:nvPr/>
        </p:nvPicPr>
        <p:blipFill>
          <a:blip r:embed="rId14" cstate="print">
            <a:alphaModFix/>
          </a:blip>
          <a:stretch>
            <a:fillRect/>
          </a:stretch>
        </p:blipFill>
        <p:spPr>
          <a:xfrm>
            <a:off x="5042869" y="3198708"/>
            <a:ext cx="1509450" cy="640639"/>
          </a:xfrm>
          <a:prstGeom prst="rect">
            <a:avLst/>
          </a:prstGeom>
          <a:noFill/>
          <a:ln>
            <a:noFill/>
          </a:ln>
        </p:spPr>
      </p:pic>
      <p:pic>
        <p:nvPicPr>
          <p:cNvPr id="43" name="Google Shape;73;p13">
            <a:extLst>
              <a:ext uri="{FF2B5EF4-FFF2-40B4-BE49-F238E27FC236}">
                <a16:creationId xmlns:a16="http://schemas.microsoft.com/office/drawing/2014/main" id="{0B67A4D6-5D44-E745-B715-8B55ED6B1488}"/>
              </a:ext>
            </a:extLst>
          </p:cNvPr>
          <p:cNvPicPr preferRelativeResize="0"/>
          <p:nvPr/>
        </p:nvPicPr>
        <p:blipFill>
          <a:blip r:embed="rId15" cstate="print">
            <a:alphaModFix/>
          </a:blip>
          <a:stretch>
            <a:fillRect/>
          </a:stretch>
        </p:blipFill>
        <p:spPr>
          <a:xfrm>
            <a:off x="6832759" y="3315646"/>
            <a:ext cx="2126424" cy="421350"/>
          </a:xfrm>
          <a:prstGeom prst="rect">
            <a:avLst/>
          </a:prstGeom>
          <a:noFill/>
          <a:ln>
            <a:noFill/>
          </a:ln>
        </p:spPr>
      </p:pic>
      <p:cxnSp>
        <p:nvCxnSpPr>
          <p:cNvPr id="44" name="Google Shape;68;p13">
            <a:extLst>
              <a:ext uri="{FF2B5EF4-FFF2-40B4-BE49-F238E27FC236}">
                <a16:creationId xmlns:a16="http://schemas.microsoft.com/office/drawing/2014/main" id="{A1C0892C-B524-8444-B155-A9FE2EDC9F67}"/>
              </a:ext>
            </a:extLst>
          </p:cNvPr>
          <p:cNvCxnSpPr/>
          <p:nvPr/>
        </p:nvCxnSpPr>
        <p:spPr>
          <a:xfrm rot="10800000" flipH="1">
            <a:off x="140275" y="2875223"/>
            <a:ext cx="8834400" cy="15600"/>
          </a:xfrm>
          <a:prstGeom prst="straightConnector1">
            <a:avLst/>
          </a:prstGeom>
          <a:noFill/>
          <a:ln w="12700" cap="flat" cmpd="sng">
            <a:solidFill>
              <a:srgbClr val="38761D"/>
            </a:solidFill>
            <a:prstDash val="dash"/>
            <a:round/>
            <a:headEnd type="none" w="med" len="med"/>
            <a:tailEnd type="none" w="med" len="med"/>
          </a:ln>
        </p:spPr>
      </p:cxnSp>
      <p:pic>
        <p:nvPicPr>
          <p:cNvPr id="45" name="Picture 44">
            <a:extLst>
              <a:ext uri="{FF2B5EF4-FFF2-40B4-BE49-F238E27FC236}">
                <a16:creationId xmlns:a16="http://schemas.microsoft.com/office/drawing/2014/main" id="{F1D7474A-5C3F-CC4A-AFB2-33028099E06C}"/>
              </a:ext>
            </a:extLst>
          </p:cNvPr>
          <p:cNvPicPr>
            <a:picLocks noChangeAspect="1"/>
          </p:cNvPicPr>
          <p:nvPr/>
        </p:nvPicPr>
        <p:blipFill>
          <a:blip r:embed="rId16" cstate="print"/>
          <a:stretch>
            <a:fillRect/>
          </a:stretch>
        </p:blipFill>
        <p:spPr>
          <a:xfrm>
            <a:off x="1956523" y="5426365"/>
            <a:ext cx="2228800" cy="832761"/>
          </a:xfrm>
          <a:prstGeom prst="rect">
            <a:avLst/>
          </a:prstGeom>
        </p:spPr>
      </p:pic>
    </p:spTree>
    <p:extLst>
      <p:ext uri="{BB962C8B-B14F-4D97-AF65-F5344CB8AC3E}">
        <p14:creationId xmlns:p14="http://schemas.microsoft.com/office/powerpoint/2010/main" val="66521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uffmann\Dropbox\Module 0 Basics\Final version\Images_M03\M03\FAO002_m03_20002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990600"/>
            <a:ext cx="7467600" cy="54864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CuadroTexto 2"/>
          <p:cNvSpPr txBox="1"/>
          <p:nvPr/>
        </p:nvSpPr>
        <p:spPr>
          <a:xfrm>
            <a:off x="1447800" y="2549105"/>
            <a:ext cx="5029200" cy="738664"/>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fr-FR" sz="1400" dirty="0">
                <a:solidFill>
                  <a:schemeClr val="bg1"/>
                </a:solidFill>
              </a:rPr>
              <a:t>Disponibilité de quantités suffisantes d'aliments de qualité appropriée, fournis par le biais de la production nationale ou importés, assistance alimentaire comprise.</a:t>
            </a:r>
            <a:endParaRPr lang="en-US" dirty="0">
              <a:solidFill>
                <a:schemeClr val="bg1"/>
              </a:solidFill>
            </a:endParaRPr>
          </a:p>
        </p:txBody>
      </p:sp>
      <p:sp>
        <p:nvSpPr>
          <p:cNvPr id="19" name="ZoneTexte 18"/>
          <p:cNvSpPr txBox="1"/>
          <p:nvPr/>
        </p:nvSpPr>
        <p:spPr>
          <a:xfrm>
            <a:off x="1447800" y="3400612"/>
            <a:ext cx="5029200" cy="523220"/>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fr-FR" sz="1400" spc="-50" dirty="0">
                <a:solidFill>
                  <a:schemeClr val="bg1"/>
                </a:solidFill>
              </a:rPr>
              <a:t>Accès des individus à des ressources adéquates (droits, argent) afin d’acquérir des aliments appropriés pour un régime alimentaire nutritif.</a:t>
            </a:r>
            <a:endParaRPr lang="en-US" spc="-50" dirty="0">
              <a:solidFill>
                <a:schemeClr val="bg1"/>
              </a:solidFill>
            </a:endParaRPr>
          </a:p>
        </p:txBody>
      </p:sp>
      <p:sp>
        <p:nvSpPr>
          <p:cNvPr id="20" name="ZoneTexte 19"/>
          <p:cNvSpPr txBox="1"/>
          <p:nvPr/>
        </p:nvSpPr>
        <p:spPr>
          <a:xfrm>
            <a:off x="1447800" y="4030286"/>
            <a:ext cx="5029200" cy="1169551"/>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fr-FR" sz="1400" spc="-50" dirty="0">
                <a:solidFill>
                  <a:schemeClr val="bg1"/>
                </a:solidFill>
              </a:rPr>
              <a:t>Utilisation de la nourriture pour une alimentation adéquate, eau potable, assainissement et soins de santé pour atteindre un état de bien-être nutritionnel où tous les besoins physiologiques sont satisfaits. Cela fait ressortir l’importance des articles non alimentaires en sécurité alimentaire.</a:t>
            </a:r>
            <a:endParaRPr lang="en-US" spc="-50" dirty="0">
              <a:solidFill>
                <a:schemeClr val="bg1"/>
              </a:solidFill>
            </a:endParaRPr>
          </a:p>
        </p:txBody>
      </p:sp>
      <p:sp>
        <p:nvSpPr>
          <p:cNvPr id="21" name="ZoneTexte 20"/>
          <p:cNvSpPr txBox="1"/>
          <p:nvPr/>
        </p:nvSpPr>
        <p:spPr>
          <a:xfrm>
            <a:off x="1447800" y="5321060"/>
            <a:ext cx="5029200" cy="954107"/>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fr-FR" sz="1400" spc="-50" dirty="0">
                <a:solidFill>
                  <a:schemeClr val="bg1"/>
                </a:solidFill>
              </a:rPr>
              <a:t>Pour être en  sécurité alimentaire, chaque personne doit avoir accès à une nourriture adéquate à tout moment. Ils ne doivent pas être à risque de perdre l’accès à la nourriture suite à des chocs soudains (par exemple crise climatique) ou des événements saisonniers.</a:t>
            </a:r>
            <a:endParaRPr lang="en-US" spc="-50" dirty="0">
              <a:solidFill>
                <a:schemeClr val="bg1"/>
              </a:solidFill>
            </a:endParaRPr>
          </a:p>
        </p:txBody>
      </p:sp>
      <p:sp>
        <p:nvSpPr>
          <p:cNvPr id="2" name="TextBox 1"/>
          <p:cNvSpPr txBox="1"/>
          <p:nvPr/>
        </p:nvSpPr>
        <p:spPr>
          <a:xfrm>
            <a:off x="6629400" y="4257722"/>
            <a:ext cx="1828800"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1200" dirty="0"/>
              <a:t>Utilisation de la nourriture</a:t>
            </a:r>
            <a:endParaRPr lang="en-GB" sz="1200" dirty="0"/>
          </a:p>
        </p:txBody>
      </p:sp>
      <p:sp>
        <p:nvSpPr>
          <p:cNvPr id="17" name="TextBox 16"/>
          <p:cNvSpPr txBox="1"/>
          <p:nvPr/>
        </p:nvSpPr>
        <p:spPr>
          <a:xfrm>
            <a:off x="6629400" y="5438102"/>
            <a:ext cx="16764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1400" dirty="0"/>
              <a:t>Stabilité alimentaire</a:t>
            </a:r>
            <a:endParaRPr lang="en-GB" sz="1400" dirty="0"/>
          </a:p>
        </p:txBody>
      </p:sp>
      <p:sp>
        <p:nvSpPr>
          <p:cNvPr id="18" name="TextBox 17"/>
          <p:cNvSpPr txBox="1"/>
          <p:nvPr/>
        </p:nvSpPr>
        <p:spPr>
          <a:xfrm>
            <a:off x="6629400" y="2855343"/>
            <a:ext cx="1828800"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1200" spc="-50" dirty="0"/>
              <a:t>Disponibilité de la nourriture</a:t>
            </a:r>
            <a:endParaRPr lang="en-GB" sz="1200" spc="-50" dirty="0"/>
          </a:p>
        </p:txBody>
      </p:sp>
      <p:sp>
        <p:nvSpPr>
          <p:cNvPr id="23" name="TextBox 22"/>
          <p:cNvSpPr txBox="1"/>
          <p:nvPr/>
        </p:nvSpPr>
        <p:spPr>
          <a:xfrm>
            <a:off x="6629400" y="3541143"/>
            <a:ext cx="18288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1400" dirty="0"/>
              <a:t>Accès à la nourriture</a:t>
            </a:r>
            <a:endParaRPr lang="en-GB" sz="1400" dirty="0"/>
          </a:p>
        </p:txBody>
      </p:sp>
      <p:sp>
        <p:nvSpPr>
          <p:cNvPr id="3" name="Titre 2"/>
          <p:cNvSpPr>
            <a:spLocks noGrp="1"/>
          </p:cNvSpPr>
          <p:nvPr>
            <p:ph type="title"/>
          </p:nvPr>
        </p:nvSpPr>
        <p:spPr>
          <a:xfrm>
            <a:off x="457200" y="274638"/>
            <a:ext cx="8229600" cy="639762"/>
          </a:xfrm>
        </p:spPr>
        <p:txBody>
          <a:bodyPr>
            <a:normAutofit fontScale="90000"/>
          </a:bodyPr>
          <a:lstStyle/>
          <a:p>
            <a:r>
              <a:rPr lang="fr-FR" b="1" dirty="0"/>
              <a:t>Les quatre piliers de la sécurité alimentaire</a:t>
            </a:r>
            <a:endParaRPr lang="en-US" dirty="0"/>
          </a:p>
        </p:txBody>
      </p:sp>
    </p:spTree>
    <p:custDataLst>
      <p:tags r:id="rId1"/>
    </p:custDataLst>
    <p:extLst>
      <p:ext uri="{BB962C8B-B14F-4D97-AF65-F5344CB8AC3E}">
        <p14:creationId xmlns:p14="http://schemas.microsoft.com/office/powerpoint/2010/main" val="343624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P spid="2" grpId="0" animBg="1"/>
      <p:bldP spid="17" grpId="0" animBg="1"/>
      <p:bldP spid="18"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B6E9-954F-4C7F-8C9F-F619C980809C}"/>
              </a:ext>
            </a:extLst>
          </p:cNvPr>
          <p:cNvSpPr>
            <a:spLocks noGrp="1"/>
          </p:cNvSpPr>
          <p:nvPr>
            <p:ph type="title"/>
          </p:nvPr>
        </p:nvSpPr>
        <p:spPr/>
        <p:txBody>
          <a:bodyPr>
            <a:normAutofit fontScale="90000"/>
          </a:bodyPr>
          <a:lstStyle/>
          <a:p>
            <a:r>
              <a:rPr lang="fr-FR" dirty="0"/>
              <a:t>Situation de la sécurité alimentaire dans le pays </a:t>
            </a:r>
            <a:r>
              <a:rPr lang="fr-FR" dirty="0">
                <a:solidFill>
                  <a:srgbClr val="FF0000"/>
                </a:solidFill>
              </a:rPr>
              <a:t>X</a:t>
            </a:r>
          </a:p>
        </p:txBody>
      </p:sp>
      <p:sp>
        <p:nvSpPr>
          <p:cNvPr id="3" name="Content Placeholder 2">
            <a:extLst>
              <a:ext uri="{FF2B5EF4-FFF2-40B4-BE49-F238E27FC236}">
                <a16:creationId xmlns:a16="http://schemas.microsoft.com/office/drawing/2014/main" id="{8E4E44A5-3B6F-401E-81BE-CD126980D608}"/>
              </a:ext>
            </a:extLst>
          </p:cNvPr>
          <p:cNvSpPr>
            <a:spLocks noGrp="1"/>
          </p:cNvSpPr>
          <p:nvPr>
            <p:ph idx="1"/>
          </p:nvPr>
        </p:nvSpPr>
        <p:spPr/>
        <p:txBody>
          <a:bodyPr>
            <a:normAutofit lnSpcReduction="10000"/>
          </a:bodyPr>
          <a:lstStyle/>
          <a:p>
            <a:r>
              <a:rPr lang="fr-FR" b="1" dirty="0"/>
              <a:t>APPORT ALIMENTAIRE INSUFFISANT</a:t>
            </a:r>
            <a:endParaRPr lang="en-US" dirty="0"/>
          </a:p>
          <a:p>
            <a:pPr lvl="1"/>
            <a:r>
              <a:rPr lang="fr-FR" dirty="0"/>
              <a:t>Diversité Alimentaire Minimale (MDD)</a:t>
            </a:r>
          </a:p>
          <a:p>
            <a:pPr lvl="1"/>
            <a:r>
              <a:rPr lang="fr-FR" dirty="0"/>
              <a:t>Fréquence minimale des repas (MMF)</a:t>
            </a:r>
          </a:p>
          <a:p>
            <a:pPr lvl="1"/>
            <a:r>
              <a:rPr lang="fr-FR" dirty="0"/>
              <a:t>Régime alimentaire minimum acceptable (MAD)</a:t>
            </a:r>
          </a:p>
          <a:p>
            <a:pPr lvl="1"/>
            <a:r>
              <a:rPr lang="fr-FR" dirty="0"/>
              <a:t>Diversité Alimentaire Minimale - Femmes (MDD-W)</a:t>
            </a:r>
          </a:p>
          <a:p>
            <a:r>
              <a:rPr lang="fr-FR" b="1" dirty="0"/>
              <a:t>ACCÈS INSUFFISANT À LA NOURRITURE</a:t>
            </a:r>
            <a:endParaRPr lang="en-US" dirty="0"/>
          </a:p>
          <a:p>
            <a:pPr lvl="1"/>
            <a:r>
              <a:rPr lang="fr-FR" dirty="0"/>
              <a:t>Résultats du dernier IPC pour l'analyse de l'insécurité alimentaire aiguë</a:t>
            </a:r>
            <a:endParaRPr lang="en-US" dirty="0">
              <a:solidFill>
                <a:srgbClr val="FF0000"/>
              </a:solidFill>
            </a:endParaRPr>
          </a:p>
        </p:txBody>
      </p:sp>
      <p:sp>
        <p:nvSpPr>
          <p:cNvPr id="4" name="Rectangle 3">
            <a:extLst>
              <a:ext uri="{FF2B5EF4-FFF2-40B4-BE49-F238E27FC236}">
                <a16:creationId xmlns:a16="http://schemas.microsoft.com/office/drawing/2014/main" id="{8D8057A4-90F9-4B32-B3A8-62CB0C5F77B2}"/>
              </a:ext>
            </a:extLst>
          </p:cNvPr>
          <p:cNvSpPr/>
          <p:nvPr/>
        </p:nvSpPr>
        <p:spPr>
          <a:xfrm>
            <a:off x="1104900" y="2476500"/>
            <a:ext cx="6934200" cy="1905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Doit être adapté avant la formation !</a:t>
            </a:r>
            <a:endParaRPr lang="en-GB" sz="2800" b="1" dirty="0"/>
          </a:p>
        </p:txBody>
      </p:sp>
      <p:pic>
        <p:nvPicPr>
          <p:cNvPr id="5" name="Picture 4">
            <a:extLst>
              <a:ext uri="{FF2B5EF4-FFF2-40B4-BE49-F238E27FC236}">
                <a16:creationId xmlns:a16="http://schemas.microsoft.com/office/drawing/2014/main" id="{3B1A26E8-A9F1-4710-83BA-16D64AD359B1}"/>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2EB85C51-504B-492E-87A4-A157B803BF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113710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138E-160F-4A3C-9BF6-A0919E2FCA4B}"/>
              </a:ext>
            </a:extLst>
          </p:cNvPr>
          <p:cNvSpPr>
            <a:spLocks noGrp="1"/>
          </p:cNvSpPr>
          <p:nvPr>
            <p:ph type="title"/>
          </p:nvPr>
        </p:nvSpPr>
        <p:spPr/>
        <p:txBody>
          <a:bodyPr>
            <a:normAutofit fontScale="90000"/>
          </a:bodyPr>
          <a:lstStyle/>
          <a:p>
            <a:r>
              <a:rPr lang="fr-FR" dirty="0"/>
              <a:t>Intervention en sécurité alimentaire dans le pays X</a:t>
            </a:r>
          </a:p>
        </p:txBody>
      </p:sp>
      <p:sp>
        <p:nvSpPr>
          <p:cNvPr id="7" name="Content Placeholder 2">
            <a:extLst>
              <a:ext uri="{FF2B5EF4-FFF2-40B4-BE49-F238E27FC236}">
                <a16:creationId xmlns:a16="http://schemas.microsoft.com/office/drawing/2014/main" id="{5F3A9093-D0CC-41F0-8DA1-E0CB9CD6A01D}"/>
              </a:ext>
            </a:extLst>
          </p:cNvPr>
          <p:cNvSpPr>
            <a:spLocks noGrp="1"/>
          </p:cNvSpPr>
          <p:nvPr>
            <p:ph idx="1"/>
          </p:nvPr>
        </p:nvSpPr>
        <p:spPr/>
        <p:txBody>
          <a:bodyPr>
            <a:normAutofit fontScale="92500" lnSpcReduction="20000"/>
          </a:bodyPr>
          <a:lstStyle/>
          <a:p>
            <a:pPr lvl="0"/>
            <a:r>
              <a:rPr lang="fr-FR" sz="2400" dirty="0">
                <a:solidFill>
                  <a:prstClr val="black"/>
                </a:solidFill>
              </a:rPr>
              <a:t>Au niveau des ménages</a:t>
            </a:r>
          </a:p>
          <a:p>
            <a:pPr marL="457200" lvl="1" indent="0">
              <a:spcBef>
                <a:spcPts val="0"/>
              </a:spcBef>
              <a:buNone/>
              <a:tabLst>
                <a:tab pos="914400" algn="l"/>
              </a:tabLst>
            </a:pPr>
            <a:r>
              <a:rPr lang="fr-FR" sz="1900" dirty="0">
                <a:ea typeface="Times New Roman" panose="02020603050405020304" pitchFamily="18" charset="0"/>
                <a:cs typeface="Times New Roman" panose="02020603050405020304" pitchFamily="18" charset="0"/>
              </a:rPr>
              <a:t>Aide alimentaire d'urgence conditionnelle et inconditionnelle sous forme d'aide alimentaire de secours/générale, de transferts monétaires ou de coupons</a:t>
            </a:r>
            <a:endParaRPr lang="en-US" sz="1900" dirty="0">
              <a:ea typeface="Times New Roman" panose="02020603050405020304" pitchFamily="18" charset="0"/>
              <a:cs typeface="Times New Roman" panose="02020603050405020304" pitchFamily="18" charset="0"/>
            </a:endParaRPr>
          </a:p>
          <a:p>
            <a:pPr lvl="1">
              <a:spcBef>
                <a:spcPts val="0"/>
              </a:spcBef>
              <a:tabLst>
                <a:tab pos="914400" algn="l"/>
              </a:tabLst>
            </a:pPr>
            <a:r>
              <a:rPr lang="fr-FR" sz="1900" dirty="0">
                <a:ea typeface="Times New Roman" panose="02020603050405020304" pitchFamily="18" charset="0"/>
                <a:cs typeface="Times New Roman" panose="02020603050405020304" pitchFamily="18" charset="0"/>
              </a:rPr>
              <a:t>Programme de nutrition complémentaire ciblé (TSFP) pour les ménages avec femme enceinte ou allaitante ou enfant admis dans un programme de prise en charge communautaire de la malnutrition aigüe - PCMA (dans le cadre de l’aide alimentaire générale - GFA)</a:t>
            </a:r>
            <a:endParaRPr lang="en-US" sz="1900" dirty="0">
              <a:ea typeface="Times New Roman" panose="02020603050405020304" pitchFamily="18" charset="0"/>
              <a:cs typeface="Times New Roman" panose="02020603050405020304" pitchFamily="18" charset="0"/>
            </a:endParaRPr>
          </a:p>
          <a:p>
            <a:pPr lvl="1">
              <a:spcBef>
                <a:spcPts val="0"/>
              </a:spcBef>
              <a:tabLst>
                <a:tab pos="914400" algn="l"/>
              </a:tabLst>
            </a:pPr>
            <a:r>
              <a:rPr lang="fr-FR" sz="1900" dirty="0">
                <a:ea typeface="Times New Roman" panose="02020603050405020304" pitchFamily="18" charset="0"/>
                <a:cs typeface="Times New Roman" panose="02020603050405020304" pitchFamily="18" charset="0"/>
              </a:rPr>
              <a:t>Sensibilisation à l'utilisation des aliments (préparation, stockage, conservation, </a:t>
            </a:r>
            <a:r>
              <a:rPr lang="fr-FR" sz="1900" dirty="0" err="1">
                <a:ea typeface="Times New Roman" panose="02020603050405020304" pitchFamily="18" charset="0"/>
                <a:cs typeface="Times New Roman" panose="02020603050405020304" pitchFamily="18" charset="0"/>
              </a:rPr>
              <a:t>etc</a:t>
            </a:r>
            <a:r>
              <a:rPr lang="fr-FR" sz="1900" dirty="0">
                <a:ea typeface="Times New Roman" panose="02020603050405020304" pitchFamily="18" charset="0"/>
                <a:cs typeface="Times New Roman" panose="02020603050405020304" pitchFamily="18" charset="0"/>
              </a:rPr>
              <a:t>)</a:t>
            </a:r>
          </a:p>
          <a:p>
            <a:pPr lvl="1">
              <a:spcBef>
                <a:spcPts val="0"/>
              </a:spcBef>
              <a:tabLst>
                <a:tab pos="914400" algn="l"/>
              </a:tabLst>
            </a:pPr>
            <a:r>
              <a:rPr lang="fr-FR" sz="1900" dirty="0">
                <a:ea typeface="Times New Roman" panose="02020603050405020304" pitchFamily="18" charset="0"/>
                <a:cs typeface="Times New Roman" panose="02020603050405020304" pitchFamily="18" charset="0"/>
              </a:rPr>
              <a:t>Production de légumes riches en micronutriments dans des jardins portables, des jardins potagers ou des petites parcelles</a:t>
            </a:r>
          </a:p>
          <a:p>
            <a:pPr lvl="1">
              <a:spcBef>
                <a:spcPts val="0"/>
              </a:spcBef>
              <a:tabLst>
                <a:tab pos="914400" algn="l"/>
              </a:tabLst>
            </a:pPr>
            <a:r>
              <a:rPr lang="fr-FR" sz="1900" dirty="0">
                <a:ea typeface="Times New Roman" panose="02020603050405020304" pitchFamily="18" charset="0"/>
                <a:cs typeface="Times New Roman" panose="02020603050405020304" pitchFamily="18" charset="0"/>
              </a:rPr>
              <a:t>Repeuplement de petits ruminants (ovins et caprins)</a:t>
            </a:r>
          </a:p>
          <a:p>
            <a:pPr lvl="1">
              <a:spcBef>
                <a:spcPts val="0"/>
              </a:spcBef>
              <a:tabLst>
                <a:tab pos="914400" algn="l"/>
              </a:tabLst>
            </a:pPr>
            <a:r>
              <a:rPr lang="fr-FR" sz="1900" dirty="0">
                <a:ea typeface="Times New Roman" panose="02020603050405020304" pitchFamily="18" charset="0"/>
                <a:cs typeface="Times New Roman" panose="02020603050405020304" pitchFamily="18" charset="0"/>
              </a:rPr>
              <a:t>Distribution de moyens de production agricole (par exemple semences, outils, engrais, </a:t>
            </a:r>
            <a:r>
              <a:rPr lang="fr-FR" sz="1900" dirty="0" err="1">
                <a:ea typeface="Times New Roman" panose="02020603050405020304" pitchFamily="18" charset="0"/>
                <a:cs typeface="Times New Roman" panose="02020603050405020304" pitchFamily="18" charset="0"/>
              </a:rPr>
              <a:t>etc</a:t>
            </a:r>
            <a:r>
              <a:rPr lang="fr-FR" sz="1900" dirty="0">
                <a:ea typeface="Times New Roman" panose="02020603050405020304" pitchFamily="18" charset="0"/>
                <a:cs typeface="Times New Roman" panose="02020603050405020304" pitchFamily="18" charset="0"/>
              </a:rPr>
              <a:t>)</a:t>
            </a:r>
          </a:p>
          <a:p>
            <a:pPr lvl="1">
              <a:spcBef>
                <a:spcPts val="0"/>
              </a:spcBef>
              <a:tabLst>
                <a:tab pos="914400" algn="l"/>
              </a:tabLst>
            </a:pPr>
            <a:r>
              <a:rPr lang="fr-FR" sz="1900" dirty="0">
                <a:ea typeface="Times New Roman" panose="02020603050405020304" pitchFamily="18" charset="0"/>
                <a:cs typeface="Times New Roman" panose="02020603050405020304" pitchFamily="18" charset="0"/>
              </a:rPr>
              <a:t>Fourniture de concentrés / aliments, traitement antiparasitaire, glacières, etc.</a:t>
            </a:r>
          </a:p>
          <a:p>
            <a:pPr lvl="1">
              <a:spcBef>
                <a:spcPts val="0"/>
              </a:spcBef>
              <a:tabLst>
                <a:tab pos="914400" algn="l"/>
              </a:tabLst>
            </a:pPr>
            <a:r>
              <a:rPr lang="fr-FR" sz="1900" dirty="0">
                <a:ea typeface="Times New Roman" panose="02020603050405020304" pitchFamily="18" charset="0"/>
                <a:cs typeface="Times New Roman" panose="02020603050405020304" pitchFamily="18" charset="0"/>
              </a:rPr>
              <a:t>Distribution de moyens d'élevage de volaille (poussins, aliments / concentrés pour volailles, etc.)</a:t>
            </a:r>
          </a:p>
          <a:p>
            <a:pPr lvl="1">
              <a:spcBef>
                <a:spcPts val="0"/>
              </a:spcBef>
              <a:tabLst>
                <a:tab pos="914400" algn="l"/>
              </a:tabLst>
            </a:pPr>
            <a:r>
              <a:rPr lang="fr-FR" sz="1900" dirty="0">
                <a:ea typeface="Times New Roman" panose="02020603050405020304" pitchFamily="18" charset="0"/>
                <a:cs typeface="Times New Roman" panose="02020603050405020304" pitchFamily="18" charset="0"/>
              </a:rPr>
              <a:t>Distribution de matériel pêche (carburant, ficelles, monofilaments, filets, hameçons, glacières, </a:t>
            </a:r>
            <a:r>
              <a:rPr lang="fr-FR" sz="1900" dirty="0" err="1">
                <a:ea typeface="Times New Roman" panose="02020603050405020304" pitchFamily="18" charset="0"/>
                <a:cs typeface="Times New Roman" panose="02020603050405020304" pitchFamily="18" charset="0"/>
              </a:rPr>
              <a:t>etc</a:t>
            </a:r>
            <a:r>
              <a:rPr lang="fr-FR" sz="1900" dirty="0">
                <a:ea typeface="Times New Roman" panose="02020603050405020304" pitchFamily="18" charset="0"/>
                <a:cs typeface="Times New Roman" panose="02020603050405020304" pitchFamily="18" charset="0"/>
              </a:rPr>
              <a:t>)</a:t>
            </a:r>
          </a:p>
          <a:p>
            <a:endParaRPr lang="en-US" dirty="0"/>
          </a:p>
        </p:txBody>
      </p:sp>
      <p:sp>
        <p:nvSpPr>
          <p:cNvPr id="4" name="Rectangle 3">
            <a:extLst>
              <a:ext uri="{FF2B5EF4-FFF2-40B4-BE49-F238E27FC236}">
                <a16:creationId xmlns:a16="http://schemas.microsoft.com/office/drawing/2014/main" id="{FD170D7E-6970-4485-A40A-1622BF5C258B}"/>
              </a:ext>
            </a:extLst>
          </p:cNvPr>
          <p:cNvSpPr/>
          <p:nvPr/>
        </p:nvSpPr>
        <p:spPr>
          <a:xfrm>
            <a:off x="1371600" y="2667000"/>
            <a:ext cx="6934200" cy="1905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Doit être adapté avant la formation !</a:t>
            </a:r>
            <a:endParaRPr lang="en-GB" sz="2800" b="1" dirty="0"/>
          </a:p>
        </p:txBody>
      </p:sp>
    </p:spTree>
    <p:extLst>
      <p:ext uri="{BB962C8B-B14F-4D97-AF65-F5344CB8AC3E}">
        <p14:creationId xmlns:p14="http://schemas.microsoft.com/office/powerpoint/2010/main" val="121621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6970A3-5A69-4782-8045-1698C23ED95E}"/>
              </a:ext>
            </a:extLst>
          </p:cNvPr>
          <p:cNvSpPr>
            <a:spLocks noGrp="1"/>
          </p:cNvSpPr>
          <p:nvPr>
            <p:ph idx="1"/>
          </p:nvPr>
        </p:nvSpPr>
        <p:spPr/>
        <p:txBody>
          <a:bodyPr>
            <a:normAutofit fontScale="77500" lnSpcReduction="20000"/>
          </a:bodyPr>
          <a:lstStyle/>
          <a:p>
            <a:pPr lvl="0">
              <a:spcBef>
                <a:spcPts val="0"/>
              </a:spcBef>
              <a:tabLst>
                <a:tab pos="457200" algn="l"/>
              </a:tabLst>
            </a:pPr>
            <a:r>
              <a:rPr lang="fr-FR" dirty="0">
                <a:ea typeface="Times New Roman" panose="02020603050405020304" pitchFamily="18" charset="0"/>
                <a:cs typeface="Times New Roman" panose="02020603050405020304" pitchFamily="18" charset="0"/>
              </a:rPr>
              <a:t>Au niveau communautaire</a:t>
            </a:r>
            <a:endParaRPr lang="en-US" sz="2000" dirty="0">
              <a:ea typeface="Times New Roman" panose="02020603050405020304" pitchFamily="18" charset="0"/>
              <a:cs typeface="Times New Roman" panose="02020603050405020304" pitchFamily="18" charset="0"/>
            </a:endParaRPr>
          </a:p>
          <a:p>
            <a:pPr lvl="1">
              <a:spcBef>
                <a:spcPts val="0"/>
              </a:spcBef>
              <a:tabLst>
                <a:tab pos="9144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Campagnes de vaccination massive du bétail</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tabLst>
                <a:tab pos="9144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Activités de réhabilitation et de résilience communautaire par le biais de transferts d’actifs, par exemple espèces contre actifs, espèces contre travail, nourriture contre actifs, etc.</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tabLst>
                <a:tab pos="9144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Production de légumes et de cultures à cycle court dans des parcelles communales</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0"/>
              </a:spcBef>
              <a:tabLst>
                <a:tab pos="4572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Au niveau des établissements de santé</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tabLst>
                <a:tab pos="9144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Formation et renforcement des capacités en matière de production de légumes et d'utilisation des aliments pour les personnes s'occupant d'enfants / responsables d'enfants admis aux programmes de PCMA</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tabLst>
                <a:tab pos="9144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Aide alimentaire ciblée aux membres du ménage d'un enfant admis dans un centre de stabilisation / centre de traitement de la diarrhée, etc.</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Title 1">
            <a:extLst>
              <a:ext uri="{FF2B5EF4-FFF2-40B4-BE49-F238E27FC236}">
                <a16:creationId xmlns:a16="http://schemas.microsoft.com/office/drawing/2014/main" id="{7FBE1908-4228-4C39-9A17-A6E60B89EDA4}"/>
              </a:ext>
            </a:extLst>
          </p:cNvPr>
          <p:cNvSpPr>
            <a:spLocks noGrp="1"/>
          </p:cNvSpPr>
          <p:nvPr>
            <p:ph type="title"/>
          </p:nvPr>
        </p:nvSpPr>
        <p:spPr/>
        <p:txBody>
          <a:bodyPr>
            <a:normAutofit fontScale="90000"/>
          </a:bodyPr>
          <a:lstStyle/>
          <a:p>
            <a:r>
              <a:rPr lang="fr-FR" dirty="0"/>
              <a:t>Intervention en sécurité alimentaire dans le pays X (SUITE)</a:t>
            </a:r>
          </a:p>
        </p:txBody>
      </p:sp>
      <p:sp>
        <p:nvSpPr>
          <p:cNvPr id="5" name="Rectangle 4">
            <a:extLst>
              <a:ext uri="{FF2B5EF4-FFF2-40B4-BE49-F238E27FC236}">
                <a16:creationId xmlns:a16="http://schemas.microsoft.com/office/drawing/2014/main" id="{619EE820-DDBD-4C79-B161-E73B5D83738D}"/>
              </a:ext>
            </a:extLst>
          </p:cNvPr>
          <p:cNvSpPr/>
          <p:nvPr/>
        </p:nvSpPr>
        <p:spPr>
          <a:xfrm>
            <a:off x="1379096" y="2209800"/>
            <a:ext cx="6934200" cy="1905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Doit être adapté avant la formation !</a:t>
            </a:r>
            <a:endParaRPr lang="en-GB" sz="2800" b="1" dirty="0"/>
          </a:p>
        </p:txBody>
      </p:sp>
      <p:pic>
        <p:nvPicPr>
          <p:cNvPr id="6" name="Picture 5">
            <a:extLst>
              <a:ext uri="{FF2B5EF4-FFF2-40B4-BE49-F238E27FC236}">
                <a16:creationId xmlns:a16="http://schemas.microsoft.com/office/drawing/2014/main" id="{3FCABBE5-E4BD-4603-8958-630222FBCBD3}"/>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7" name="Picture 6">
            <a:extLst>
              <a:ext uri="{FF2B5EF4-FFF2-40B4-BE49-F238E27FC236}">
                <a16:creationId xmlns:a16="http://schemas.microsoft.com/office/drawing/2014/main" id="{05074115-EBF4-4370-881E-CCAB6E50EE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352000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0530DF-30B1-47F3-A1D4-842D35E14843}"/>
              </a:ext>
            </a:extLst>
          </p:cNvPr>
          <p:cNvPicPr>
            <a:picLocks noChangeAspect="1"/>
          </p:cNvPicPr>
          <p:nvPr/>
        </p:nvPicPr>
        <p:blipFill>
          <a:blip r:embed="rId3" cstate="print"/>
          <a:stretch>
            <a:fillRect/>
          </a:stretch>
        </p:blipFill>
        <p:spPr>
          <a:xfrm>
            <a:off x="1493322" y="990736"/>
            <a:ext cx="6257925" cy="5953125"/>
          </a:xfrm>
          <a:prstGeom prst="rect">
            <a:avLst/>
          </a:prstGeom>
        </p:spPr>
      </p:pic>
      <p:sp>
        <p:nvSpPr>
          <p:cNvPr id="19458" name="Rectangle 3"/>
          <p:cNvSpPr>
            <a:spLocks noChangeArrowheads="1"/>
          </p:cNvSpPr>
          <p:nvPr/>
        </p:nvSpPr>
        <p:spPr bwMode="auto">
          <a:xfrm>
            <a:off x="2057400" y="0"/>
            <a:ext cx="6248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lgn="ctr" eaLnBrk="1" hangingPunct="1">
              <a:spcBef>
                <a:spcPct val="0"/>
              </a:spcBef>
              <a:buFontTx/>
              <a:buNone/>
            </a:pPr>
            <a:endParaRPr lang="en-US" altLang="en-US" i="1">
              <a:solidFill>
                <a:srgbClr val="69676D"/>
              </a:solidFill>
            </a:endParaRPr>
          </a:p>
        </p:txBody>
      </p:sp>
      <p:sp>
        <p:nvSpPr>
          <p:cNvPr id="19466" name="TextBox 26"/>
          <p:cNvSpPr txBox="1">
            <a:spLocks noChangeArrowheads="1"/>
          </p:cNvSpPr>
          <p:nvPr/>
        </p:nvSpPr>
        <p:spPr bwMode="auto">
          <a:xfrm>
            <a:off x="0" y="6642100"/>
            <a:ext cx="16764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eaLnBrk="1" hangingPunct="1">
              <a:spcBef>
                <a:spcPct val="0"/>
              </a:spcBef>
              <a:buFontTx/>
              <a:buNone/>
            </a:pPr>
            <a:r>
              <a:rPr lang="fr-FR" altLang="en-US" sz="800" dirty="0"/>
              <a:t>Source : Adapté de l'UNICEF</a:t>
            </a:r>
          </a:p>
        </p:txBody>
      </p:sp>
      <p:sp>
        <p:nvSpPr>
          <p:cNvPr id="37" name="TextBox 25"/>
          <p:cNvSpPr txBox="1">
            <a:spLocks noChangeArrowheads="1"/>
          </p:cNvSpPr>
          <p:nvPr/>
        </p:nvSpPr>
        <p:spPr bwMode="auto">
          <a:xfrm>
            <a:off x="0" y="972709"/>
            <a:ext cx="1584325" cy="2893100"/>
          </a:xfrm>
          <a:prstGeom prst="rect">
            <a:avLst/>
          </a:prstGeom>
          <a:solidFill>
            <a:schemeClr val="bg1"/>
          </a:solidFill>
          <a:ln w="38100">
            <a:solidFill>
              <a:schemeClr val="accent6"/>
            </a:solidFill>
            <a:miter lim="800000"/>
            <a:headEnd/>
            <a:tailEnd/>
          </a:ln>
        </p:spPr>
        <p:txBody>
          <a:bodyPr>
            <a:spAutoFit/>
          </a:bodyPr>
          <a:lstStyle/>
          <a:p>
            <a:pPr fontAlgn="auto">
              <a:spcBef>
                <a:spcPts val="0"/>
              </a:spcBef>
              <a:spcAft>
                <a:spcPts val="0"/>
              </a:spcAft>
              <a:defRPr/>
            </a:pPr>
            <a:r>
              <a:rPr lang="fr-FR" sz="1400" dirty="0">
                <a:latin typeface="+mn-lt"/>
                <a:ea typeface="Arial" charset="0"/>
                <a:cs typeface="+mn-cs"/>
              </a:rPr>
              <a:t>Production, transformation, commercialisation, accès et consommation d'aliments nutritifs</a:t>
            </a:r>
          </a:p>
          <a:p>
            <a:pPr marL="261938" indent="-261938" fontAlgn="auto">
              <a:spcBef>
                <a:spcPts val="0"/>
              </a:spcBef>
              <a:spcAft>
                <a:spcPts val="0"/>
              </a:spcAft>
              <a:buFont typeface="Wingdings" pitchFamily="2" charset="2"/>
              <a:buChar char="Ø"/>
              <a:defRPr/>
            </a:pPr>
            <a:r>
              <a:rPr lang="fr-FR" sz="1400" dirty="0">
                <a:latin typeface="+mn-lt"/>
                <a:ea typeface="Arial" charset="0"/>
                <a:cs typeface="+mn-cs"/>
                <a:sym typeface="Wingdings" pitchFamily="2" charset="2"/>
              </a:rPr>
              <a:t>Disponibilité de nourriture (toute l'année)</a:t>
            </a:r>
          </a:p>
          <a:p>
            <a:pPr marL="261938" indent="-261938" fontAlgn="auto">
              <a:spcBef>
                <a:spcPts val="0"/>
              </a:spcBef>
              <a:spcAft>
                <a:spcPts val="0"/>
              </a:spcAft>
              <a:buFont typeface="Wingdings" pitchFamily="2" charset="2"/>
              <a:buChar char="Ø"/>
              <a:defRPr/>
            </a:pPr>
            <a:r>
              <a:rPr lang="fr-FR" sz="1400" dirty="0">
                <a:latin typeface="+mn-lt"/>
                <a:ea typeface="Arial" charset="0"/>
                <a:cs typeface="+mn-cs"/>
                <a:sym typeface="Wingdings" pitchFamily="2" charset="2"/>
              </a:rPr>
              <a:t>Revenus</a:t>
            </a:r>
          </a:p>
          <a:p>
            <a:pPr marL="261938" indent="-261938" fontAlgn="auto">
              <a:spcBef>
                <a:spcPts val="0"/>
              </a:spcBef>
              <a:spcAft>
                <a:spcPts val="0"/>
              </a:spcAft>
              <a:buFont typeface="Wingdings" pitchFamily="2" charset="2"/>
              <a:buChar char="Ø"/>
              <a:defRPr/>
            </a:pPr>
            <a:r>
              <a:rPr lang="fr-FR" sz="1400" dirty="0">
                <a:latin typeface="+mn-lt"/>
                <a:ea typeface="Arial" charset="0"/>
                <a:cs typeface="+mn-cs"/>
                <a:sym typeface="Wingdings" pitchFamily="2" charset="2"/>
              </a:rPr>
              <a:t>Accès (toute l'année)</a:t>
            </a:r>
          </a:p>
          <a:p>
            <a:pPr marL="261938" indent="-261938" fontAlgn="auto">
              <a:spcBef>
                <a:spcPts val="0"/>
              </a:spcBef>
              <a:spcAft>
                <a:spcPts val="0"/>
              </a:spcAft>
              <a:buFont typeface="Wingdings" pitchFamily="2" charset="2"/>
              <a:buChar char="Ø"/>
              <a:defRPr/>
            </a:pPr>
            <a:r>
              <a:rPr lang="fr-FR" sz="1400" dirty="0">
                <a:latin typeface="+mn-lt"/>
                <a:ea typeface="Arial" charset="0"/>
                <a:cs typeface="+mn-cs"/>
                <a:sym typeface="Wingdings" pitchFamily="2" charset="2"/>
              </a:rPr>
              <a:t>Utilisation  </a:t>
            </a:r>
          </a:p>
        </p:txBody>
      </p:sp>
      <p:sp>
        <p:nvSpPr>
          <p:cNvPr id="38" name="TextBox 26"/>
          <p:cNvSpPr txBox="1">
            <a:spLocks noChangeArrowheads="1"/>
          </p:cNvSpPr>
          <p:nvPr/>
        </p:nvSpPr>
        <p:spPr bwMode="auto">
          <a:xfrm>
            <a:off x="781799" y="5440485"/>
            <a:ext cx="1438841" cy="830997"/>
          </a:xfrm>
          <a:prstGeom prst="rect">
            <a:avLst/>
          </a:prstGeom>
          <a:solidFill>
            <a:schemeClr val="bg1"/>
          </a:solidFill>
          <a:ln w="38100">
            <a:solidFill>
              <a:schemeClr val="tx2"/>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spcBef>
                <a:spcPct val="0"/>
              </a:spcBef>
              <a:buFontTx/>
              <a:buNone/>
            </a:pPr>
            <a:r>
              <a:rPr lang="fr-FR" altLang="en-US" sz="1600" dirty="0"/>
              <a:t>Gestion  des ressources naturelles</a:t>
            </a:r>
          </a:p>
        </p:txBody>
      </p:sp>
      <p:sp>
        <p:nvSpPr>
          <p:cNvPr id="42" name="TextBox 33"/>
          <p:cNvSpPr txBox="1">
            <a:spLocks noChangeArrowheads="1"/>
          </p:cNvSpPr>
          <p:nvPr/>
        </p:nvSpPr>
        <p:spPr bwMode="auto">
          <a:xfrm>
            <a:off x="7631113" y="2823368"/>
            <a:ext cx="1512887" cy="1384995"/>
          </a:xfrm>
          <a:prstGeom prst="rect">
            <a:avLst/>
          </a:prstGeom>
          <a:solidFill>
            <a:schemeClr val="bg1"/>
          </a:solidFill>
          <a:ln w="38100">
            <a:solidFill>
              <a:schemeClr val="accent6"/>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lgn="r">
              <a:spcBef>
                <a:spcPct val="0"/>
              </a:spcBef>
              <a:buFontTx/>
              <a:buNone/>
            </a:pPr>
            <a:r>
              <a:rPr lang="fr-FR" altLang="en-US" sz="1400" dirty="0"/>
              <a:t>Éducation nutritionnelle</a:t>
            </a:r>
          </a:p>
          <a:p>
            <a:pPr algn="r">
              <a:spcBef>
                <a:spcPct val="0"/>
              </a:spcBef>
              <a:buFontTx/>
              <a:buNone/>
            </a:pPr>
            <a:endParaRPr lang="en-US" altLang="en-US" sz="1400" dirty="0"/>
          </a:p>
          <a:p>
            <a:pPr algn="r">
              <a:spcBef>
                <a:spcPct val="0"/>
              </a:spcBef>
              <a:buFontTx/>
              <a:buNone/>
            </a:pPr>
            <a:r>
              <a:rPr lang="fr-FR" altLang="en-US" sz="1400" dirty="0"/>
              <a:t>Technologie d'économie   de travail</a:t>
            </a:r>
          </a:p>
        </p:txBody>
      </p:sp>
      <p:sp>
        <p:nvSpPr>
          <p:cNvPr id="43" name="TextBox 34"/>
          <p:cNvSpPr txBox="1">
            <a:spLocks noChangeArrowheads="1"/>
          </p:cNvSpPr>
          <p:nvPr/>
        </p:nvSpPr>
        <p:spPr bwMode="auto">
          <a:xfrm>
            <a:off x="7605397" y="5200651"/>
            <a:ext cx="1331912" cy="954107"/>
          </a:xfrm>
          <a:prstGeom prst="rect">
            <a:avLst/>
          </a:prstGeom>
          <a:solidFill>
            <a:schemeClr val="bg1"/>
          </a:solidFill>
          <a:ln w="38100">
            <a:solidFill>
              <a:schemeClr val="accent1"/>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lgn="r">
              <a:spcBef>
                <a:spcPct val="0"/>
              </a:spcBef>
              <a:buFontTx/>
              <a:buNone/>
            </a:pPr>
            <a:r>
              <a:rPr lang="fr-FR" altLang="en-US" sz="1400" dirty="0"/>
              <a:t>Revenus utilisés pour la santé et l'hygiène</a:t>
            </a:r>
          </a:p>
        </p:txBody>
      </p:sp>
      <p:sp>
        <p:nvSpPr>
          <p:cNvPr id="44" name="TextBox 35"/>
          <p:cNvSpPr txBox="1">
            <a:spLocks noChangeArrowheads="1"/>
          </p:cNvSpPr>
          <p:nvPr/>
        </p:nvSpPr>
        <p:spPr bwMode="auto">
          <a:xfrm>
            <a:off x="7756247" y="831445"/>
            <a:ext cx="1331912" cy="1077218"/>
          </a:xfrm>
          <a:prstGeom prst="rect">
            <a:avLst/>
          </a:prstGeom>
          <a:solidFill>
            <a:schemeClr val="bg1"/>
          </a:solidFill>
          <a:ln w="38100">
            <a:solidFill>
              <a:schemeClr val="bg1">
                <a:lumMod val="65000"/>
              </a:schemeClr>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lgn="r">
              <a:spcBef>
                <a:spcPct val="0"/>
              </a:spcBef>
              <a:buFontTx/>
              <a:buNone/>
            </a:pPr>
            <a:r>
              <a:rPr lang="fr-FR" altLang="en-US" sz="1600" dirty="0"/>
              <a:t>Réduire les maladies liées à l'agriculture</a:t>
            </a:r>
          </a:p>
        </p:txBody>
      </p:sp>
      <p:sp>
        <p:nvSpPr>
          <p:cNvPr id="27" name="Rectangle 26">
            <a:extLst>
              <a:ext uri="{FF2B5EF4-FFF2-40B4-BE49-F238E27FC236}">
                <a16:creationId xmlns:a16="http://schemas.microsoft.com/office/drawing/2014/main" id="{49535BBB-B12A-4CDB-A803-D2084C09FE7D}"/>
              </a:ext>
            </a:extLst>
          </p:cNvPr>
          <p:cNvSpPr/>
          <p:nvPr/>
        </p:nvSpPr>
        <p:spPr>
          <a:xfrm>
            <a:off x="609600" y="4391025"/>
            <a:ext cx="685800" cy="292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Connector: Elbow 2">
            <a:extLst>
              <a:ext uri="{FF2B5EF4-FFF2-40B4-BE49-F238E27FC236}">
                <a16:creationId xmlns:a16="http://schemas.microsoft.com/office/drawing/2014/main" id="{57216F11-2F72-4984-AAB6-25BE433DD912}"/>
              </a:ext>
            </a:extLst>
          </p:cNvPr>
          <p:cNvCxnSpPr>
            <a:cxnSpLocks/>
          </p:cNvCxnSpPr>
          <p:nvPr/>
        </p:nvCxnSpPr>
        <p:spPr>
          <a:xfrm>
            <a:off x="1584325" y="2590954"/>
            <a:ext cx="777875" cy="894402"/>
          </a:xfrm>
          <a:prstGeom prst="bentConnector2">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30933A27-9890-4A36-83AE-AF21CD46DA80}"/>
              </a:ext>
            </a:extLst>
          </p:cNvPr>
          <p:cNvCxnSpPr>
            <a:stCxn id="38" idx="0"/>
          </p:cNvCxnSpPr>
          <p:nvPr/>
        </p:nvCxnSpPr>
        <p:spPr>
          <a:xfrm rot="5400000" flipH="1" flipV="1">
            <a:off x="1808236" y="4882231"/>
            <a:ext cx="251238" cy="865271"/>
          </a:xfrm>
          <a:prstGeom prst="bentConnector2">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2A6E84BF-0FF6-496F-8881-FECD7AAF6A7B}"/>
              </a:ext>
            </a:extLst>
          </p:cNvPr>
          <p:cNvCxnSpPr>
            <a:stCxn id="38" idx="2"/>
          </p:cNvCxnSpPr>
          <p:nvPr/>
        </p:nvCxnSpPr>
        <p:spPr>
          <a:xfrm rot="16200000" flipH="1">
            <a:off x="1770622" y="6002079"/>
            <a:ext cx="264227" cy="803031"/>
          </a:xfrm>
          <a:prstGeom prst="bentConnector2">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5D38D4BA-E627-4DEF-9021-9C4DA5EE2D7D}"/>
              </a:ext>
            </a:extLst>
          </p:cNvPr>
          <p:cNvCxnSpPr>
            <a:cxnSpLocks/>
            <a:stCxn id="44" idx="2"/>
          </p:cNvCxnSpPr>
          <p:nvPr/>
        </p:nvCxnSpPr>
        <p:spPr>
          <a:xfrm rot="5400000">
            <a:off x="7721366" y="1470472"/>
            <a:ext cx="262647" cy="1139029"/>
          </a:xfrm>
          <a:prstGeom prst="bentConnector2">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3E99AC4-C740-46A8-B1BD-86BD48CFE9A3}"/>
              </a:ext>
            </a:extLst>
          </p:cNvPr>
          <p:cNvCxnSpPr>
            <a:cxnSpLocks/>
          </p:cNvCxnSpPr>
          <p:nvPr/>
        </p:nvCxnSpPr>
        <p:spPr>
          <a:xfrm flipH="1" flipV="1">
            <a:off x="6858000" y="3705226"/>
            <a:ext cx="773113" cy="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1E203F1-C4D7-433F-8594-D4696E25F605}"/>
              </a:ext>
            </a:extLst>
          </p:cNvPr>
          <p:cNvCxnSpPr>
            <a:cxnSpLocks/>
          </p:cNvCxnSpPr>
          <p:nvPr/>
        </p:nvCxnSpPr>
        <p:spPr>
          <a:xfrm rot="16200000" flipV="1">
            <a:off x="7818438" y="4323834"/>
            <a:ext cx="809626" cy="944007"/>
          </a:xfrm>
          <a:prstGeom prst="bent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Titre 27">
            <a:extLst>
              <a:ext uri="{FF2B5EF4-FFF2-40B4-BE49-F238E27FC236}">
                <a16:creationId xmlns:a16="http://schemas.microsoft.com/office/drawing/2014/main" id="{6FDDA107-9EBC-429D-8909-665363AFB851}"/>
              </a:ext>
            </a:extLst>
          </p:cNvPr>
          <p:cNvSpPr>
            <a:spLocks noGrp="1"/>
          </p:cNvSpPr>
          <p:nvPr>
            <p:ph type="title"/>
          </p:nvPr>
        </p:nvSpPr>
        <p:spPr>
          <a:xfrm>
            <a:off x="228600" y="-4220"/>
            <a:ext cx="8763000" cy="773111"/>
          </a:xfrm>
          <a:ln>
            <a:solidFill>
              <a:schemeClr val="bg1"/>
            </a:solidFill>
          </a:ln>
        </p:spPr>
        <p:txBody>
          <a:bodyPr>
            <a:noAutofit/>
          </a:bodyPr>
          <a:lstStyle/>
          <a:p>
            <a:r>
              <a:rPr lang="fr-FR" sz="3200" b="1" dirty="0"/>
              <a:t>Comment la SAME peut-il améliorer la nutrition ?</a:t>
            </a:r>
            <a:endParaRPr lang="en-GB" sz="32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ox(in)">
                                      <p:cBhvr>
                                        <p:cTn id="12" dur="500"/>
                                        <p:tgtEl>
                                          <p:spTgt spid="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ox(in)">
                                      <p:cBhvr>
                                        <p:cTn id="17" dur="500"/>
                                        <p:tgtEl>
                                          <p:spTgt spid="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ox(in)">
                                      <p:cBhvr>
                                        <p:cTn id="22" dur="500"/>
                                        <p:tgtEl>
                                          <p:spTgt spid="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ox(in)">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fr-FR" b="1" dirty="0"/>
              <a:t>Voie de production alimentaire</a:t>
            </a:r>
          </a:p>
        </p:txBody>
      </p:sp>
      <p:sp>
        <p:nvSpPr>
          <p:cNvPr id="3" name="Content Placeholder 2"/>
          <p:cNvSpPr>
            <a:spLocks noGrp="1"/>
          </p:cNvSpPr>
          <p:nvPr>
            <p:ph idx="1"/>
          </p:nvPr>
        </p:nvSpPr>
        <p:spPr>
          <a:xfrm>
            <a:off x="533400" y="1600201"/>
            <a:ext cx="6198200" cy="4349080"/>
          </a:xfrm>
          <a:ln>
            <a:noFill/>
          </a:ln>
        </p:spPr>
        <p:txBody>
          <a:bodyPr>
            <a:normAutofit fontScale="85000" lnSpcReduction="10000"/>
          </a:bodyPr>
          <a:lstStyle/>
          <a:p>
            <a:r>
              <a:rPr lang="fr-FR" dirty="0"/>
              <a:t>Peut soutenir tous les piliers de la sécurité alimentaire</a:t>
            </a:r>
          </a:p>
          <a:p>
            <a:r>
              <a:rPr lang="fr-FR" dirty="0"/>
              <a:t>La diversité de production peut aider la diversité alimentaire</a:t>
            </a:r>
          </a:p>
          <a:p>
            <a:r>
              <a:rPr lang="fr-FR" dirty="0"/>
              <a:t>La diversité de production est aussi bénéfique pour l'agriculture</a:t>
            </a:r>
          </a:p>
          <a:p>
            <a:pPr lvl="1"/>
            <a:r>
              <a:rPr lang="fr-FR" dirty="0"/>
              <a:t>De bonnes pratiques agricoles réduisent l'érosion des sols, augmentent la matière organique et augmentent les rendements.</a:t>
            </a:r>
          </a:p>
          <a:p>
            <a:pPr lvl="1"/>
            <a:r>
              <a:rPr lang="fr-FR" dirty="0"/>
              <a:t>Une faible diversité de production affaiblit les systèmes naturels.</a:t>
            </a:r>
          </a:p>
        </p:txBody>
      </p:sp>
      <p:grpSp>
        <p:nvGrpSpPr>
          <p:cNvPr id="5" name="Group 4"/>
          <p:cNvGrpSpPr/>
          <p:nvPr/>
        </p:nvGrpSpPr>
        <p:grpSpPr>
          <a:xfrm>
            <a:off x="6948484" y="1700808"/>
            <a:ext cx="2160000" cy="4278207"/>
            <a:chOff x="6948484" y="1700808"/>
            <a:chExt cx="2160000" cy="4278207"/>
          </a:xfrm>
        </p:grpSpPr>
        <p:pic>
          <p:nvPicPr>
            <p:cNvPr id="4" name="Picture 2" descr="C:\Users\Anja\Documents\Werk\WORK - SPARROW\TVET College Lecturer Training\Agribusiness\Agribusiness NCV2\Images\Stock images\Depositphotos_25792687_m-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Anja\Documents\Werk\WORK - SPARROW\_Previous work\NELK\Images\Depositphotos_85587748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D6151D1B-5818-4E4B-8350-B35974B72865}"/>
              </a:ext>
            </a:extLst>
          </p:cNvPr>
          <p:cNvPicPr>
            <a:picLocks noChangeAspect="1" noChangeArrowheads="1"/>
          </p:cNvPicPr>
          <p:nvPr/>
        </p:nvPicPr>
        <p:blipFill>
          <a:blip r:embed="rId6" cstate="print"/>
          <a:srcRect/>
          <a:stretch>
            <a:fillRect/>
          </a:stretch>
        </p:blipFill>
        <p:spPr bwMode="auto">
          <a:xfrm>
            <a:off x="431800" y="6043430"/>
            <a:ext cx="1916365" cy="775063"/>
          </a:xfrm>
          <a:prstGeom prst="rect">
            <a:avLst/>
          </a:prstGeom>
          <a:noFill/>
          <a:ln w="9525">
            <a:noFill/>
            <a:miter lim="800000"/>
            <a:headEnd/>
            <a:tailEnd/>
          </a:ln>
        </p:spPr>
      </p:pic>
      <p:pic>
        <p:nvPicPr>
          <p:cNvPr id="9" name="Picture 8">
            <a:extLst>
              <a:ext uri="{FF2B5EF4-FFF2-40B4-BE49-F238E27FC236}">
                <a16:creationId xmlns:a16="http://schemas.microsoft.com/office/drawing/2014/main" id="{B141409A-4FD8-4195-B135-DA13C4B84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16612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Autofit/>
          </a:bodyPr>
          <a:lstStyle/>
          <a:p>
            <a:r>
              <a:rPr lang="fr-FR" b="1" dirty="0"/>
              <a:t>Voie de production alimentaire</a:t>
            </a:r>
            <a:endParaRPr lang="en-US" b="1" dirty="0"/>
          </a:p>
        </p:txBody>
      </p:sp>
      <p:sp>
        <p:nvSpPr>
          <p:cNvPr id="3" name="Content Placeholder 2"/>
          <p:cNvSpPr>
            <a:spLocks noGrp="1"/>
          </p:cNvSpPr>
          <p:nvPr>
            <p:ph idx="1"/>
          </p:nvPr>
        </p:nvSpPr>
        <p:spPr>
          <a:ln>
            <a:noFill/>
          </a:ln>
        </p:spPr>
        <p:txBody>
          <a:bodyPr vert="horz" lIns="91440" tIns="45720" rIns="91440" bIns="45720" rtlCol="0" anchor="t">
            <a:normAutofit/>
          </a:bodyPr>
          <a:lstStyle/>
          <a:p>
            <a:pPr>
              <a:buNone/>
            </a:pPr>
            <a:endParaRPr lang="en-US" dirty="0"/>
          </a:p>
          <a:p>
            <a:pPr>
              <a:buNone/>
            </a:pPr>
            <a:endParaRPr lang="en-US" dirty="0"/>
          </a:p>
          <a:p>
            <a:pPr algn="ctr">
              <a:buNone/>
            </a:pPr>
            <a:r>
              <a:rPr lang="fr-FR" dirty="0"/>
              <a:t>Énumérez des exemples de voie de production alimentaire dans votre pays visant des résultats en nutrition.</a:t>
            </a:r>
            <a:endParaRPr lang="en-US" dirty="0">
              <a:cs typeface="Calibri"/>
            </a:endParaRPr>
          </a:p>
        </p:txBody>
      </p:sp>
      <p:pic>
        <p:nvPicPr>
          <p:cNvPr id="4" name="Picture 3">
            <a:extLst>
              <a:ext uri="{FF2B5EF4-FFF2-40B4-BE49-F238E27FC236}">
                <a16:creationId xmlns:a16="http://schemas.microsoft.com/office/drawing/2014/main" id="{C28157BD-F7AA-4490-AF77-B929BFBAEAC8}"/>
              </a:ext>
            </a:extLst>
          </p:cNvPr>
          <p:cNvPicPr>
            <a:picLocks noChangeAspect="1" noChangeArrowheads="1"/>
          </p:cNvPicPr>
          <p:nvPr/>
        </p:nvPicPr>
        <p:blipFill>
          <a:blip r:embed="rId3" cstate="print"/>
          <a:srcRect/>
          <a:stretch>
            <a:fillRect/>
          </a:stretch>
        </p:blipFill>
        <p:spPr bwMode="auto">
          <a:xfrm>
            <a:off x="431800" y="6043430"/>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41FD838B-E3C7-4D4C-B9F1-F88EA6282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26351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198</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French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Trainings</TermName>
          <TermId xmlns="http://schemas.microsoft.com/office/infopath/2007/PartnerControls">e247eb15-5fb6-4a93-80cd-515db5075dba</TermId>
        </TermInfo>
      </Terms>
    </TaxKeywordTaxHTField>
    <CategoryDescription xmlns="http://schemas.microsoft.com/sharepoint.v3">MASTER GNC Packages - FR 2019 Intercluster - Day 2</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EMOPSGCCU-1435067120-19155</_dlc_DocId>
    <_dlc_DocIdUrl xmlns="5858627f-d058-4b92-9b52-677b5fd7d454">
      <Url>https://unicef.sharepoint.com/teams/EMOPS-GCCU/_layouts/15/DocIdRedir.aspx?ID=EMOPSGCCU-1435067120-19155</Url>
      <Description>EMOPSGCCU-1435067120-19155</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7CAA35-9989-4827-8A91-DFF77B719F35}"/>
</file>

<file path=customXml/itemProps2.xml><?xml version="1.0" encoding="utf-8"?>
<ds:datastoreItem xmlns:ds="http://schemas.openxmlformats.org/officeDocument/2006/customXml" ds:itemID="{0BCB575B-26F7-4656-A2D7-C815E319329C}"/>
</file>

<file path=customXml/itemProps3.xml><?xml version="1.0" encoding="utf-8"?>
<ds:datastoreItem xmlns:ds="http://schemas.openxmlformats.org/officeDocument/2006/customXml" ds:itemID="{7634B6E8-39BB-430B-90E6-0EB4EC003270}"/>
</file>

<file path=customXml/itemProps4.xml><?xml version="1.0" encoding="utf-8"?>
<ds:datastoreItem xmlns:ds="http://schemas.openxmlformats.org/officeDocument/2006/customXml" ds:itemID="{B2D05D13-9A2C-401A-8C41-803075D4A555}"/>
</file>

<file path=customXml/itemProps5.xml><?xml version="1.0" encoding="utf-8"?>
<ds:datastoreItem xmlns:ds="http://schemas.openxmlformats.org/officeDocument/2006/customXml" ds:itemID="{4AA284DD-1C4E-4D05-8D0E-563B0CD93C32}"/>
</file>

<file path=customXml/itemProps6.xml><?xml version="1.0" encoding="utf-8"?>
<ds:datastoreItem xmlns:ds="http://schemas.openxmlformats.org/officeDocument/2006/customXml" ds:itemID="{1013F33B-7AD0-4718-BDFE-19C425663A71}"/>
</file>

<file path=docProps/app.xml><?xml version="1.0" encoding="utf-8"?>
<Properties xmlns="http://schemas.openxmlformats.org/officeDocument/2006/extended-properties" xmlns:vt="http://schemas.openxmlformats.org/officeDocument/2006/docPropsVTypes">
  <TotalTime>13797</TotalTime>
  <Words>2904</Words>
  <Application>Microsoft Office PowerPoint</Application>
  <PresentationFormat>On-screen Show (4:3)</PresentationFormat>
  <Paragraphs>292</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Arial Narrow</vt:lpstr>
      <vt:lpstr>Arial Rounded MT Bold</vt:lpstr>
      <vt:lpstr>Calibri</vt:lpstr>
      <vt:lpstr>Times New Roman</vt:lpstr>
      <vt:lpstr>Wingdings</vt:lpstr>
      <vt:lpstr>Office Theme</vt:lpstr>
      <vt:lpstr>Programmation intégrée </vt:lpstr>
      <vt:lpstr>Objectifs d’apprentissage :</vt:lpstr>
      <vt:lpstr>Les quatre piliers de la sécurité alimentaire</vt:lpstr>
      <vt:lpstr>Situation de la sécurité alimentaire dans le pays X</vt:lpstr>
      <vt:lpstr>Intervention en sécurité alimentaire dans le pays X</vt:lpstr>
      <vt:lpstr>Intervention en sécurité alimentaire dans le pays X (SUITE)</vt:lpstr>
      <vt:lpstr>Comment la SAME peut-il améliorer la nutrition ?</vt:lpstr>
      <vt:lpstr>Voie de production alimentaire</vt:lpstr>
      <vt:lpstr>Voie de production alimentaire</vt:lpstr>
      <vt:lpstr>Exemples d'aide à l'agriculture pour une nutrition améliorée</vt:lpstr>
      <vt:lpstr>Exemples d'aide à l'agriculture pour une nutrition améliorée</vt:lpstr>
      <vt:lpstr>Exemples d'activités de nutrition visant à promouvoir l'agriculture</vt:lpstr>
      <vt:lpstr>Exemples d'activités de nutrition visant à promouvoir l'agriculture</vt:lpstr>
      <vt:lpstr>Voie génératrice de revenus</vt:lpstr>
      <vt:lpstr>Exemples d'activités génératrices de revenus pour une nutrition améliorée</vt:lpstr>
      <vt:lpstr>Exemples d'activités génératrices de revenus pour une nutrition améliorée</vt:lpstr>
      <vt:lpstr>Activités génératrices de revenus (AGR) axées sur la nutrition</vt:lpstr>
      <vt:lpstr>Voie de transfert</vt:lpstr>
      <vt:lpstr>Exemples de transferts pour une nutrition améliorée</vt:lpstr>
      <vt:lpstr>Considérations pour une nutrition améliorée: Distribution générale de vivres (DGV)</vt:lpstr>
      <vt:lpstr>Considérations pour une nutrition améliorée: Assistance Alimentaire pour la création d’Actifs (AAA)</vt:lpstr>
      <vt:lpstr>Considérations pour une nutrition améliorée : Espèces et bons (C&amp;V)</vt:lpstr>
      <vt:lpstr>Considérations pour une nutrition améliorée: Espèces et bons </vt:lpstr>
      <vt:lpstr>Voie d'autonomisation des femmes</vt:lpstr>
      <vt:lpstr>Exemples de voies d'autonomisation des femmes pour une nutrition améliorée</vt:lpstr>
      <vt:lpstr> Suivi et évaluation </vt:lpstr>
      <vt:lpstr>Principaux messages à retenir</vt:lpstr>
      <vt:lpstr>Remerciements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Programming</dc:title>
  <dc:creator>Caro</dc:creator>
  <cp:keywords>Trainings; GNC</cp:keywords>
  <cp:lastModifiedBy>Gwenaelle GARNIER</cp:lastModifiedBy>
  <cp:revision>539</cp:revision>
  <cp:lastPrinted>2019-03-06T16:38:00Z</cp:lastPrinted>
  <dcterms:created xsi:type="dcterms:W3CDTF">2018-02-02T08:48:33Z</dcterms:created>
  <dcterms:modified xsi:type="dcterms:W3CDTF">2019-07-10T14:33:37Z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133;#GNC|82a4199d-9c93-4d57-833f-59195f986fba;#198;#Trainings|e247eb15-5fb6-4a93-80cd-515db5075dba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489222ef-e7c4-4159-b1e8-d384d93ab2eb</vt:lpwstr>
  </property>
</Properties>
</file>