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88" r:id="rId8"/>
  </p:sldMasterIdLst>
  <p:notesMasterIdLst>
    <p:notesMasterId r:id="rId20"/>
  </p:notesMasterIdLst>
  <p:handoutMasterIdLst>
    <p:handoutMasterId r:id="rId21"/>
  </p:handoutMasterIdLst>
  <p:sldIdLst>
    <p:sldId id="259" r:id="rId9"/>
    <p:sldId id="260" r:id="rId10"/>
    <p:sldId id="275" r:id="rId11"/>
    <p:sldId id="284" r:id="rId12"/>
    <p:sldId id="285" r:id="rId13"/>
    <p:sldId id="276" r:id="rId14"/>
    <p:sldId id="277" r:id="rId15"/>
    <p:sldId id="278" r:id="rId16"/>
    <p:sldId id="279"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AB3C9-91C8-453F-9938-828742622F3A}" v="30" dt="2019-10-15T12:46:45.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68643" autoAdjust="0"/>
  </p:normalViewPr>
  <p:slideViewPr>
    <p:cSldViewPr>
      <p:cViewPr varScale="1">
        <p:scale>
          <a:sx n="69" d="100"/>
          <a:sy n="69" d="100"/>
        </p:scale>
        <p:origin x="1026"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DB4AB3C9-91C8-453F-9938-828742622F3A}"/>
    <pc:docChg chg="custSel modSld modMainMaster">
      <pc:chgData name="Diogo Loureiro Jurema" userId="9dfde3f0-34dd-48c5-90ef-eaf27597f482" providerId="ADAL" clId="{DB4AB3C9-91C8-453F-9938-828742622F3A}" dt="2019-10-15T12:46:45.807" v="29" actId="1038"/>
      <pc:docMkLst>
        <pc:docMk/>
      </pc:docMkLst>
      <pc:sldChg chg="delSp">
        <pc:chgData name="Diogo Loureiro Jurema" userId="9dfde3f0-34dd-48c5-90ef-eaf27597f482" providerId="ADAL" clId="{DB4AB3C9-91C8-453F-9938-828742622F3A}" dt="2019-10-15T12:45:43.456" v="12" actId="478"/>
        <pc:sldMkLst>
          <pc:docMk/>
          <pc:sldMk cId="3697728798" sldId="259"/>
        </pc:sldMkLst>
        <pc:picChg chg="del">
          <ac:chgData name="Diogo Loureiro Jurema" userId="9dfde3f0-34dd-48c5-90ef-eaf27597f482" providerId="ADAL" clId="{DB4AB3C9-91C8-453F-9938-828742622F3A}" dt="2019-10-15T12:45:43.456" v="12" actId="478"/>
          <ac:picMkLst>
            <pc:docMk/>
            <pc:sldMk cId="3697728798" sldId="259"/>
            <ac:picMk id="2" creationId="{00000000-0000-0000-0000-000000000000}"/>
          </ac:picMkLst>
        </pc:picChg>
      </pc:sldChg>
      <pc:sldChg chg="modSp">
        <pc:chgData name="Diogo Loureiro Jurema" userId="9dfde3f0-34dd-48c5-90ef-eaf27597f482" providerId="ADAL" clId="{DB4AB3C9-91C8-453F-9938-828742622F3A}" dt="2019-10-15T12:45:54.207" v="14" actId="14100"/>
        <pc:sldMkLst>
          <pc:docMk/>
          <pc:sldMk cId="2529553952" sldId="260"/>
        </pc:sldMkLst>
        <pc:spChg chg="mod">
          <ac:chgData name="Diogo Loureiro Jurema" userId="9dfde3f0-34dd-48c5-90ef-eaf27597f482" providerId="ADAL" clId="{DB4AB3C9-91C8-453F-9938-828742622F3A}" dt="2019-10-15T12:45:54.207" v="14" actId="14100"/>
          <ac:spMkLst>
            <pc:docMk/>
            <pc:sldMk cId="2529553952" sldId="260"/>
            <ac:spMk id="3" creationId="{00000000-0000-0000-0000-000000000000}"/>
          </ac:spMkLst>
        </pc:spChg>
      </pc:sldChg>
      <pc:sldChg chg="modSp">
        <pc:chgData name="Diogo Loureiro Jurema" userId="9dfde3f0-34dd-48c5-90ef-eaf27597f482" providerId="ADAL" clId="{DB4AB3C9-91C8-453F-9938-828742622F3A}" dt="2019-10-15T12:46:45.807" v="29" actId="1038"/>
        <pc:sldMkLst>
          <pc:docMk/>
          <pc:sldMk cId="3002266917" sldId="271"/>
        </pc:sldMkLst>
        <pc:spChg chg="mod">
          <ac:chgData name="Diogo Loureiro Jurema" userId="9dfde3f0-34dd-48c5-90ef-eaf27597f482" providerId="ADAL" clId="{DB4AB3C9-91C8-453F-9938-828742622F3A}" dt="2019-10-15T12:46:45.807" v="29" actId="1038"/>
          <ac:spMkLst>
            <pc:docMk/>
            <pc:sldMk cId="3002266917" sldId="271"/>
            <ac:spMk id="15" creationId="{00000000-0000-0000-0000-000000000000}"/>
          </ac:spMkLst>
        </pc:spChg>
      </pc:sldChg>
      <pc:sldChg chg="modSp">
        <pc:chgData name="Diogo Loureiro Jurema" userId="9dfde3f0-34dd-48c5-90ef-eaf27597f482" providerId="ADAL" clId="{DB4AB3C9-91C8-453F-9938-828742622F3A}" dt="2019-10-15T12:46:02.022" v="17" actId="1038"/>
        <pc:sldMkLst>
          <pc:docMk/>
          <pc:sldMk cId="1208482250" sldId="275"/>
        </pc:sldMkLst>
        <pc:picChg chg="mod">
          <ac:chgData name="Diogo Loureiro Jurema" userId="9dfde3f0-34dd-48c5-90ef-eaf27597f482" providerId="ADAL" clId="{DB4AB3C9-91C8-453F-9938-828742622F3A}" dt="2019-10-15T12:46:02.022" v="17" actId="1038"/>
          <ac:picMkLst>
            <pc:docMk/>
            <pc:sldMk cId="1208482250" sldId="275"/>
            <ac:picMk id="5" creationId="{00000000-0000-0000-0000-000000000000}"/>
          </ac:picMkLst>
        </pc:picChg>
      </pc:sldChg>
      <pc:sldChg chg="modSp">
        <pc:chgData name="Diogo Loureiro Jurema" userId="9dfde3f0-34dd-48c5-90ef-eaf27597f482" providerId="ADAL" clId="{DB4AB3C9-91C8-453F-9938-828742622F3A}" dt="2019-10-15T12:46:33.527" v="24" actId="1036"/>
        <pc:sldMkLst>
          <pc:docMk/>
          <pc:sldMk cId="1351642521" sldId="285"/>
        </pc:sldMkLst>
        <pc:picChg chg="mod modCrop">
          <ac:chgData name="Diogo Loureiro Jurema" userId="9dfde3f0-34dd-48c5-90ef-eaf27597f482" providerId="ADAL" clId="{DB4AB3C9-91C8-453F-9938-828742622F3A}" dt="2019-10-15T12:46:33.527" v="24" actId="1036"/>
          <ac:picMkLst>
            <pc:docMk/>
            <pc:sldMk cId="1351642521" sldId="285"/>
            <ac:picMk id="5" creationId="{DABB4DE5-118B-463D-83B6-98C862EA56DC}"/>
          </ac:picMkLst>
        </pc:picChg>
      </pc:sldChg>
      <pc:sldMasterChg chg="addSp delSp modSldLayout">
        <pc:chgData name="Diogo Loureiro Jurema" userId="9dfde3f0-34dd-48c5-90ef-eaf27597f482" providerId="ADAL" clId="{DB4AB3C9-91C8-453F-9938-828742622F3A}" dt="2019-10-15T12:45:06.497" v="7" actId="478"/>
        <pc:sldMasterMkLst>
          <pc:docMk/>
          <pc:sldMasterMk cId="1791571944" sldId="2147483660"/>
        </pc:sldMasterMkLst>
        <pc:spChg chg="del">
          <ac:chgData name="Diogo Loureiro Jurema" userId="9dfde3f0-34dd-48c5-90ef-eaf27597f482" providerId="ADAL" clId="{DB4AB3C9-91C8-453F-9938-828742622F3A}" dt="2019-10-15T12:44:55.148" v="4" actId="478"/>
          <ac:spMkLst>
            <pc:docMk/>
            <pc:sldMasterMk cId="1791571944" sldId="2147483660"/>
            <ac:spMk id="4" creationId="{00000000-0000-0000-0000-000000000000}"/>
          </ac:spMkLst>
        </pc:spChg>
        <pc:picChg chg="add">
          <ac:chgData name="Diogo Loureiro Jurema" userId="9dfde3f0-34dd-48c5-90ef-eaf27597f482" providerId="ADAL" clId="{DB4AB3C9-91C8-453F-9938-828742622F3A}" dt="2019-10-15T12:44:56.358" v="5"/>
          <ac:picMkLst>
            <pc:docMk/>
            <pc:sldMasterMk cId="1791571944" sldId="2147483660"/>
            <ac:picMk id="7" creationId="{601E585A-6080-48BA-B542-4A56EE1FB1EE}"/>
          </ac:picMkLst>
        </pc:picChg>
        <pc:sldLayoutChg chg="delSp">
          <pc:chgData name="Diogo Loureiro Jurema" userId="9dfde3f0-34dd-48c5-90ef-eaf27597f482" providerId="ADAL" clId="{DB4AB3C9-91C8-453F-9938-828742622F3A}" dt="2019-10-15T12:45:06.497" v="7" actId="478"/>
          <pc:sldLayoutMkLst>
            <pc:docMk/>
            <pc:sldMasterMk cId="1791571944" sldId="2147483660"/>
            <pc:sldLayoutMk cId="2107823398" sldId="2147483664"/>
          </pc:sldLayoutMkLst>
          <pc:spChg chg="del">
            <ac:chgData name="Diogo Loureiro Jurema" userId="9dfde3f0-34dd-48c5-90ef-eaf27597f482" providerId="ADAL" clId="{DB4AB3C9-91C8-453F-9938-828742622F3A}" dt="2019-10-15T12:45:06.497" v="7" actId="478"/>
            <ac:spMkLst>
              <pc:docMk/>
              <pc:sldMasterMk cId="1791571944" sldId="2147483660"/>
              <pc:sldLayoutMk cId="2107823398" sldId="2147483664"/>
              <ac:spMk id="4" creationId="{00000000-0000-0000-0000-000000000000}"/>
            </ac:spMkLst>
          </pc:spChg>
          <pc:picChg chg="del">
            <ac:chgData name="Diogo Loureiro Jurema" userId="9dfde3f0-34dd-48c5-90ef-eaf27597f482" providerId="ADAL" clId="{DB4AB3C9-91C8-453F-9938-828742622F3A}" dt="2019-10-15T12:45:04.307" v="6" actId="478"/>
            <ac:picMkLst>
              <pc:docMk/>
              <pc:sldMasterMk cId="1791571944" sldId="2147483660"/>
              <pc:sldLayoutMk cId="2107823398" sldId="2147483664"/>
              <ac:picMk id="7" creationId="{00000000-0000-0000-0000-000000000000}"/>
            </ac:picMkLst>
          </pc:picChg>
        </pc:sldLayoutChg>
      </pc:sldMasterChg>
      <pc:sldMasterChg chg="addSp delSp modSldLayout">
        <pc:chgData name="Diogo Loureiro Jurema" userId="9dfde3f0-34dd-48c5-90ef-eaf27597f482" providerId="ADAL" clId="{DB4AB3C9-91C8-453F-9938-828742622F3A}" dt="2019-10-15T12:45:32.148" v="11" actId="478"/>
        <pc:sldMasterMkLst>
          <pc:docMk/>
          <pc:sldMasterMk cId="3212174789" sldId="2147483688"/>
        </pc:sldMasterMkLst>
        <pc:spChg chg="del">
          <ac:chgData name="Diogo Loureiro Jurema" userId="9dfde3f0-34dd-48c5-90ef-eaf27597f482" providerId="ADAL" clId="{DB4AB3C9-91C8-453F-9938-828742622F3A}" dt="2019-10-15T12:45:19.750" v="8" actId="478"/>
          <ac:spMkLst>
            <pc:docMk/>
            <pc:sldMasterMk cId="3212174789" sldId="2147483688"/>
            <ac:spMk id="4" creationId="{00000000-0000-0000-0000-000000000000}"/>
          </ac:spMkLst>
        </pc:spChg>
        <pc:picChg chg="add">
          <ac:chgData name="Diogo Loureiro Jurema" userId="9dfde3f0-34dd-48c5-90ef-eaf27597f482" providerId="ADAL" clId="{DB4AB3C9-91C8-453F-9938-828742622F3A}" dt="2019-10-15T12:45:20.797" v="9"/>
          <ac:picMkLst>
            <pc:docMk/>
            <pc:sldMasterMk cId="3212174789" sldId="2147483688"/>
            <ac:picMk id="7" creationId="{0BBB5E10-6405-4E1C-A0FB-0BB5B352E5CA}"/>
          </ac:picMkLst>
        </pc:picChg>
        <pc:sldLayoutChg chg="addSp delSp modSp">
          <pc:chgData name="Diogo Loureiro Jurema" userId="9dfde3f0-34dd-48c5-90ef-eaf27597f482" providerId="ADAL" clId="{DB4AB3C9-91C8-453F-9938-828742622F3A}" dt="2019-10-15T12:44:43.476" v="3" actId="1076"/>
          <pc:sldLayoutMkLst>
            <pc:docMk/>
            <pc:sldMasterMk cId="3212174789" sldId="2147483688"/>
            <pc:sldLayoutMk cId="2697834476" sldId="2147483690"/>
          </pc:sldLayoutMkLst>
          <pc:spChg chg="add del">
            <ac:chgData name="Diogo Loureiro Jurema" userId="9dfde3f0-34dd-48c5-90ef-eaf27597f482" providerId="ADAL" clId="{DB4AB3C9-91C8-453F-9938-828742622F3A}" dt="2019-10-15T12:44:19.058" v="1"/>
            <ac:spMkLst>
              <pc:docMk/>
              <pc:sldMasterMk cId="3212174789" sldId="2147483688"/>
              <pc:sldLayoutMk cId="2697834476" sldId="2147483690"/>
              <ac:spMk id="4" creationId="{B79C8404-4ABA-492E-B8DC-0ED37D4D5906}"/>
            </ac:spMkLst>
          </pc:spChg>
          <pc:picChg chg="add mod">
            <ac:chgData name="Diogo Loureiro Jurema" userId="9dfde3f0-34dd-48c5-90ef-eaf27597f482" providerId="ADAL" clId="{DB4AB3C9-91C8-453F-9938-828742622F3A}" dt="2019-10-15T12:44:43.476" v="3" actId="1076"/>
            <ac:picMkLst>
              <pc:docMk/>
              <pc:sldMasterMk cId="3212174789" sldId="2147483688"/>
              <pc:sldLayoutMk cId="2697834476" sldId="2147483690"/>
              <ac:picMk id="7" creationId="{BBB502BD-80D5-43AD-927A-31BFF5E534EF}"/>
            </ac:picMkLst>
          </pc:picChg>
        </pc:sldLayoutChg>
        <pc:sldLayoutChg chg="delSp">
          <pc:chgData name="Diogo Loureiro Jurema" userId="9dfde3f0-34dd-48c5-90ef-eaf27597f482" providerId="ADAL" clId="{DB4AB3C9-91C8-453F-9938-828742622F3A}" dt="2019-10-15T12:45:32.148" v="11" actId="478"/>
          <pc:sldLayoutMkLst>
            <pc:docMk/>
            <pc:sldMasterMk cId="3212174789" sldId="2147483688"/>
            <pc:sldLayoutMk cId="1242227682" sldId="2147483692"/>
          </pc:sldLayoutMkLst>
          <pc:spChg chg="del">
            <ac:chgData name="Diogo Loureiro Jurema" userId="9dfde3f0-34dd-48c5-90ef-eaf27597f482" providerId="ADAL" clId="{DB4AB3C9-91C8-453F-9938-828742622F3A}" dt="2019-10-15T12:45:32.148" v="11" actId="478"/>
            <ac:spMkLst>
              <pc:docMk/>
              <pc:sldMasterMk cId="3212174789" sldId="2147483688"/>
              <pc:sldLayoutMk cId="1242227682" sldId="2147483692"/>
              <ac:spMk id="4" creationId="{00000000-0000-0000-0000-000000000000}"/>
            </ac:spMkLst>
          </pc:spChg>
          <pc:picChg chg="del">
            <ac:chgData name="Diogo Loureiro Jurema" userId="9dfde3f0-34dd-48c5-90ef-eaf27597f482" providerId="ADAL" clId="{DB4AB3C9-91C8-453F-9938-828742622F3A}" dt="2019-10-15T12:45:29.292" v="10" actId="478"/>
            <ac:picMkLst>
              <pc:docMk/>
              <pc:sldMasterMk cId="3212174789" sldId="2147483688"/>
              <pc:sldLayoutMk cId="1242227682" sldId="2147483692"/>
              <ac:picMk id="7"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2F7FC8-5CF0-497C-96B1-78BB2A2C5900}" type="datetimeFigureOut">
              <a:rPr lang="en-US" smtClean="0"/>
              <a:t>10/15/2019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D86197-A30F-4BDD-8AB0-5EB44D2C16B8}" type="slidenum">
              <a:rPr lang="en-US" smtClean="0"/>
              <a:t>‹#›</a:t>
            </a:fld>
            <a:endParaRPr lang="en-US"/>
          </a:p>
        </p:txBody>
      </p:sp>
    </p:spTree>
    <p:extLst>
      <p:ext uri="{BB962C8B-B14F-4D97-AF65-F5344CB8AC3E}">
        <p14:creationId xmlns:p14="http://schemas.microsoft.com/office/powerpoint/2010/main" val="2091176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83822-A521-47F3-86A9-9750D8FD0C04}" type="datetimeFigureOut">
              <a:rPr lang="en-US" smtClean="0"/>
              <a:t>10/15/2019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F75B8-8478-4FB2-8BDB-E39F592ED2B9}" type="slidenum">
              <a:rPr lang="en-US" smtClean="0"/>
              <a:t>‹#›</a:t>
            </a:fld>
            <a:endParaRPr lang="en-US"/>
          </a:p>
        </p:txBody>
      </p:sp>
    </p:spTree>
    <p:extLst>
      <p:ext uri="{BB962C8B-B14F-4D97-AF65-F5344CB8AC3E}">
        <p14:creationId xmlns:p14="http://schemas.microsoft.com/office/powerpoint/2010/main" val="169365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CF75B8-8478-4FB2-8BDB-E39F592ED2B9}" type="slidenum">
              <a:rPr lang="en-US" smtClean="0"/>
              <a:t>2</a:t>
            </a:fld>
            <a:endParaRPr lang="en-US"/>
          </a:p>
        </p:txBody>
      </p:sp>
    </p:spTree>
    <p:extLst>
      <p:ext uri="{BB962C8B-B14F-4D97-AF65-F5344CB8AC3E}">
        <p14:creationId xmlns:p14="http://schemas.microsoft.com/office/powerpoint/2010/main" val="271096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Conceptual Framework for Malnutrition as an example of the importance or and an approach to, inter-sectoral</a:t>
            </a:r>
            <a:r>
              <a:rPr lang="en-GB" baseline="0" dirty="0"/>
              <a:t> response and how different sectors contribute to nutrition as an outcome. </a:t>
            </a:r>
          </a:p>
          <a:p>
            <a:endParaRPr lang="en-GB" dirty="0"/>
          </a:p>
          <a:p>
            <a:r>
              <a:rPr lang="en-GB" dirty="0"/>
              <a:t>The facilitator can refer to the case study where there will be an exercise on integration of cross-cutting issues</a:t>
            </a:r>
          </a:p>
          <a:p>
            <a:r>
              <a:rPr lang="en-GB" dirty="0"/>
              <a:t>What are the links between nutrition an other sectors. </a:t>
            </a:r>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63167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66394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facilitator can refer to the case study where there will be an exercise on integration of cross-cutting issues</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81596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facilitator can refer to the case study where there will be an exercise on integration of cross-cutting issues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including those experienced by men, women, girls and boys, and groups such as internally displaced persons, older persons, persons with disabilities, and persons belonging to sexual and other minorities;</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21501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facilitator can refer to the case study where there will be an exercise on integration of cross-cutting issues</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71210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facilitator can refer to the case study where there will be an exercise on integration of cross-cutting issues</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471497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 typeface="Wingdings" pitchFamily="2" charset="2"/>
              <a:buNone/>
              <a:defRPr/>
            </a:pPr>
            <a:r>
              <a:rPr lang="en-US" sz="1200" dirty="0"/>
              <a:t>- </a:t>
            </a:r>
            <a:r>
              <a:rPr lang="en-US" sz="1200" b="1" dirty="0"/>
              <a:t>Ensure regularity and joint decision-making</a:t>
            </a:r>
          </a:p>
          <a:p>
            <a:pPr>
              <a:lnSpc>
                <a:spcPct val="80000"/>
              </a:lnSpc>
              <a:buFontTx/>
              <a:buChar char="-"/>
              <a:defRPr/>
            </a:pPr>
            <a:r>
              <a:rPr lang="en-US" sz="1200" b="1" dirty="0"/>
              <a:t>Understand role</a:t>
            </a:r>
            <a:r>
              <a:rPr lang="en-US" sz="1200" dirty="0"/>
              <a:t> of cluster leads, chairs &amp; co-chairs:  Demand lead agency </a:t>
            </a:r>
            <a:r>
              <a:rPr lang="en-US" sz="1200" i="1" dirty="0"/>
              <a:t>and </a:t>
            </a:r>
            <a:r>
              <a:rPr lang="en-US" sz="1200" dirty="0"/>
              <a:t>HC support and engagement - Coordination requires Cluster leads to be pro active and not wait for HC/RC to direct them.  </a:t>
            </a:r>
          </a:p>
          <a:p>
            <a:pPr eaLnBrk="1" hangingPunct="1">
              <a:lnSpc>
                <a:spcPct val="80000"/>
              </a:lnSpc>
              <a:buFontTx/>
              <a:buChar char="•"/>
              <a:defRPr/>
            </a:pPr>
            <a:r>
              <a:rPr lang="en-US" sz="1200" b="1" dirty="0">
                <a:solidFill>
                  <a:schemeClr val="accent2"/>
                </a:solidFill>
              </a:rPr>
              <a:t>Advocate for support</a:t>
            </a:r>
            <a:r>
              <a:rPr lang="en-US" sz="1200" dirty="0"/>
              <a:t> (from HC/RC and OCHA) </a:t>
            </a:r>
            <a:r>
              <a:rPr lang="en-US" sz="1200" i="1" dirty="0"/>
              <a:t>but</a:t>
            </a:r>
            <a:r>
              <a:rPr lang="en-US" sz="1200" dirty="0"/>
              <a:t> also support their roles!</a:t>
            </a:r>
          </a:p>
          <a:p>
            <a:pPr eaLnBrk="1" hangingPunct="1">
              <a:lnSpc>
                <a:spcPct val="80000"/>
              </a:lnSpc>
              <a:buFontTx/>
              <a:buChar char="•"/>
              <a:defRPr/>
            </a:pPr>
            <a:r>
              <a:rPr lang="en-US" sz="1200" b="1" dirty="0">
                <a:solidFill>
                  <a:schemeClr val="accent2"/>
                </a:solidFill>
              </a:rPr>
              <a:t>Be willing to compromise</a:t>
            </a:r>
            <a:r>
              <a:rPr lang="en-US" sz="1200" dirty="0"/>
              <a:t> (a little!) in inter-cluster </a:t>
            </a:r>
            <a:r>
              <a:rPr lang="en-US" sz="1200" dirty="0" err="1"/>
              <a:t>prioritisation</a:t>
            </a:r>
            <a:r>
              <a:rPr lang="en-US" sz="1200" dirty="0"/>
              <a:t> of resources</a:t>
            </a:r>
            <a:endParaRPr lang="en-US" sz="1200" u="sng" dirty="0"/>
          </a:p>
          <a:p>
            <a:pPr>
              <a:lnSpc>
                <a:spcPct val="80000"/>
              </a:lnSpc>
              <a:buFontTx/>
              <a:buChar char="-"/>
              <a:defRPr/>
            </a:pPr>
            <a:r>
              <a:rPr lang="en-US" sz="1200" b="1" dirty="0"/>
              <a:t>Encourage attendance at other cluster meetings</a:t>
            </a:r>
          </a:p>
          <a:p>
            <a:pPr>
              <a:lnSpc>
                <a:spcPct val="80000"/>
              </a:lnSpc>
              <a:defRPr/>
            </a:pPr>
            <a:r>
              <a:rPr lang="en-US" sz="1200" dirty="0"/>
              <a:t>Regular Bilateral connections between cluster leads are required in addition to cluster leads meetings – do you (or your cluster members) need to be attending other cluster meetings??</a:t>
            </a:r>
          </a:p>
          <a:p>
            <a:pPr>
              <a:lnSpc>
                <a:spcPct val="80000"/>
              </a:lnSpc>
              <a:buFontTx/>
              <a:buChar char="-"/>
              <a:defRPr/>
            </a:pPr>
            <a:r>
              <a:rPr lang="en-US" sz="1200" b="1" dirty="0"/>
              <a:t>Identify areas of potential overlap/gaps</a:t>
            </a:r>
            <a:r>
              <a:rPr lang="en-US" sz="1200" dirty="0"/>
              <a:t>: Awareness of and identification of areas of potential overlap/gap with other clusters is necessary to deal with issues through the cluster rather than on crisis management basis.  To support this Matrices have been developed with other key clusters e.g. Nutrition</a:t>
            </a:r>
          </a:p>
          <a:p>
            <a:pPr eaLnBrk="1" hangingPunct="1">
              <a:lnSpc>
                <a:spcPct val="80000"/>
              </a:lnSpc>
              <a:buFontTx/>
              <a:buChar char="•"/>
              <a:defRPr/>
            </a:pPr>
            <a:r>
              <a:rPr lang="en-US" sz="1200" b="1" dirty="0">
                <a:solidFill>
                  <a:schemeClr val="accent2"/>
                </a:solidFill>
              </a:rPr>
              <a:t>Share information</a:t>
            </a:r>
          </a:p>
          <a:p>
            <a:pPr eaLnBrk="1" hangingPunct="1">
              <a:lnSpc>
                <a:spcPct val="80000"/>
              </a:lnSpc>
              <a:defRPr/>
            </a:pPr>
            <a:r>
              <a:rPr lang="en-US" sz="1200" dirty="0">
                <a:solidFill>
                  <a:schemeClr val="accent2"/>
                </a:solidFill>
              </a:rPr>
              <a:t>Share strategies</a:t>
            </a:r>
            <a:r>
              <a:rPr lang="en-US" sz="1200" dirty="0"/>
              <a:t>, plans, and initiatives as widely as possible</a:t>
            </a:r>
          </a:p>
          <a:p>
            <a:pPr eaLnBrk="1" hangingPunct="1">
              <a:lnSpc>
                <a:spcPct val="80000"/>
              </a:lnSpc>
              <a:defRPr/>
            </a:pPr>
            <a:r>
              <a:rPr lang="en-US" sz="1200" dirty="0">
                <a:solidFill>
                  <a:schemeClr val="accent2"/>
                </a:solidFill>
              </a:rPr>
              <a:t>Spend time on strategic and contingency planning</a:t>
            </a:r>
            <a:r>
              <a:rPr lang="en-US" sz="1200" dirty="0"/>
              <a:t> (it may feel like a waste of time but it is critical to the response)</a:t>
            </a:r>
          </a:p>
          <a:p>
            <a:pPr eaLnBrk="1" hangingPunct="1">
              <a:lnSpc>
                <a:spcPct val="80000"/>
              </a:lnSpc>
              <a:defRPr/>
            </a:pPr>
            <a:r>
              <a:rPr lang="en-US" sz="1200" dirty="0">
                <a:solidFill>
                  <a:schemeClr val="accent2"/>
                </a:solidFill>
              </a:rPr>
              <a:t>Contribute to inter-cluster IM</a:t>
            </a:r>
            <a:r>
              <a:rPr lang="en-US" sz="1200" dirty="0"/>
              <a:t> (3W, </a:t>
            </a:r>
            <a:r>
              <a:rPr lang="en-US" sz="1200" dirty="0" err="1"/>
              <a:t>sitreps</a:t>
            </a:r>
            <a:r>
              <a:rPr lang="en-US" sz="1200" dirty="0"/>
              <a:t>, mapping) – it’s in everyone’s interest </a:t>
            </a:r>
          </a:p>
          <a:p>
            <a:pPr eaLnBrk="1" hangingPunct="1">
              <a:lnSpc>
                <a:spcPct val="80000"/>
              </a:lnSpc>
              <a:buFontTx/>
              <a:buChar char="•"/>
              <a:defRPr/>
            </a:pPr>
            <a:r>
              <a:rPr lang="en-US" sz="1200" dirty="0"/>
              <a:t>Be </a:t>
            </a:r>
            <a:r>
              <a:rPr lang="en-US" sz="1200" b="1" dirty="0">
                <a:solidFill>
                  <a:schemeClr val="accent2"/>
                </a:solidFill>
                <a:effectLst>
                  <a:outerShdw blurRad="38100" dist="38100" dir="2700000" algn="tl">
                    <a:srgbClr val="C0C0C0"/>
                  </a:outerShdw>
                </a:effectLst>
              </a:rPr>
              <a:t>proactive </a:t>
            </a:r>
          </a:p>
          <a:p>
            <a:pPr eaLnBrk="1" hangingPunct="1">
              <a:lnSpc>
                <a:spcPct val="80000"/>
              </a:lnSpc>
              <a:buFontTx/>
              <a:buChar char="-"/>
              <a:defRPr/>
            </a:pPr>
            <a:r>
              <a:rPr lang="en-US" sz="1100" i="1" u="sng" dirty="0"/>
              <a:t>REMEMBER:</a:t>
            </a:r>
            <a:r>
              <a:rPr lang="en-US" sz="1100" i="1" dirty="0"/>
              <a:t> Your internal cluster activities will be much more effective if the inter-cluster environment is robust and effective! </a:t>
            </a:r>
          </a:p>
          <a:p>
            <a:pPr eaLnBrk="1" hangingPunct="1">
              <a:lnSpc>
                <a:spcPct val="80000"/>
              </a:lnSpc>
              <a:defRPr/>
            </a:pPr>
            <a:r>
              <a:rPr lang="en-US" sz="1200" dirty="0"/>
              <a:t>Ensure </a:t>
            </a:r>
            <a:r>
              <a:rPr lang="en-US" sz="1200" dirty="0">
                <a:solidFill>
                  <a:schemeClr val="accent2"/>
                </a:solidFill>
              </a:rPr>
              <a:t>common messaging to donors</a:t>
            </a:r>
            <a:r>
              <a:rPr lang="en-US" sz="1200" dirty="0"/>
              <a:t> on priority needs and response plans</a:t>
            </a:r>
          </a:p>
          <a:p>
            <a:pPr eaLnBrk="1" hangingPunct="1">
              <a:lnSpc>
                <a:spcPct val="80000"/>
              </a:lnSpc>
              <a:defRPr/>
            </a:pPr>
            <a:r>
              <a:rPr lang="en-US" sz="1200" dirty="0">
                <a:solidFill>
                  <a:schemeClr val="accent2"/>
                </a:solidFill>
              </a:rPr>
              <a:t>Speak with a common voice</a:t>
            </a:r>
            <a:r>
              <a:rPr lang="en-US" sz="1200" dirty="0"/>
              <a:t> to </a:t>
            </a:r>
            <a:r>
              <a:rPr lang="en-US" sz="1200" dirty="0" err="1"/>
              <a:t>govt</a:t>
            </a:r>
            <a:r>
              <a:rPr lang="en-US" sz="1200" dirty="0"/>
              <a:t>, NSAs, military, and other entities</a:t>
            </a:r>
          </a:p>
          <a:p>
            <a:pPr>
              <a:lnSpc>
                <a:spcPct val="80000"/>
              </a:lnSpc>
              <a:buFontTx/>
              <a:buChar char="-"/>
              <a:defRPr/>
            </a:pPr>
            <a:endParaRPr lang="en-US" sz="1200" dirty="0"/>
          </a:p>
          <a:p>
            <a:pPr>
              <a:lnSpc>
                <a:spcPct val="80000"/>
              </a:lnSpc>
              <a:buFont typeface="Wingdings" pitchFamily="2" charset="2"/>
              <a:buNone/>
              <a:defRPr/>
            </a:pPr>
            <a:endParaRPr lang="en-US" sz="1200" dirty="0"/>
          </a:p>
          <a:p>
            <a:pPr>
              <a:lnSpc>
                <a:spcPct val="80000"/>
              </a:lnSpc>
              <a:defRPr/>
            </a:pPr>
            <a:endParaRPr lang="en-US" sz="1200" dirty="0"/>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08005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Complement for feedback</a:t>
            </a:r>
            <a:r>
              <a:rPr lang="en-GB" baseline="0" dirty="0"/>
              <a:t> suggestions from Handbook chapter 2.2.4. </a:t>
            </a:r>
            <a:r>
              <a:rPr lang="en-GB" baseline="0"/>
              <a:t>Table 2.8 might be helpful also</a:t>
            </a:r>
            <a:endParaRPr lang="en-GB"/>
          </a:p>
          <a:p>
            <a:endParaRPr lang="en-GB"/>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08221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08250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6804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9118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53006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364743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69056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
        <p:nvSpPr>
          <p:cNvPr id="8" name="Title 4"/>
          <p:cNvSpPr>
            <a:spLocks noGrp="1"/>
          </p:cNvSpPr>
          <p:nvPr>
            <p:ph type="ctrTitle" hasCustomPrompt="1"/>
          </p:nvPr>
        </p:nvSpPr>
        <p:spPr>
          <a:xfrm>
            <a:off x="683568" y="1700808"/>
            <a:ext cx="7772400" cy="2088232"/>
          </a:xfrm>
          <a:noFill/>
        </p:spPr>
        <p:txBody>
          <a:bodyPr>
            <a:normAutofit/>
          </a:bodyPr>
          <a:lstStyle>
            <a:lvl1pPr>
              <a:defRPr sz="6000" b="1">
                <a:solidFill>
                  <a:schemeClr val="bg1"/>
                </a:solidFill>
                <a:latin typeface="+mn-lt"/>
              </a:defRPr>
            </a:lvl1pPr>
          </a:lstStyle>
          <a:p>
            <a:r>
              <a:rPr lang="en-US" dirty="0"/>
              <a:t>Title</a:t>
            </a:r>
          </a:p>
        </p:txBody>
      </p:sp>
    </p:spTree>
    <p:extLst>
      <p:ext uri="{BB962C8B-B14F-4D97-AF65-F5344CB8AC3E}">
        <p14:creationId xmlns:p14="http://schemas.microsoft.com/office/powerpoint/2010/main" val="4102851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6">
            <a:extLst>
              <a:ext uri="{FF2B5EF4-FFF2-40B4-BE49-F238E27FC236}">
                <a16:creationId xmlns:a16="http://schemas.microsoft.com/office/drawing/2014/main" id="{BBB502BD-80D5-43AD-927A-31BFF5E534E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457200" y="6362700"/>
            <a:ext cx="1019175" cy="358775"/>
          </a:xfrm>
          <a:prstGeom prst="rect">
            <a:avLst/>
          </a:prstGeom>
        </p:spPr>
      </p:pic>
    </p:spTree>
    <p:extLst>
      <p:ext uri="{BB962C8B-B14F-4D97-AF65-F5344CB8AC3E}">
        <p14:creationId xmlns:p14="http://schemas.microsoft.com/office/powerpoint/2010/main" val="269783447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81722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227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5420983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74520868"/>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77664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85979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68909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44947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96226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00787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94650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1940022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6"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prstClr val="white"/>
              </a:solidFill>
              <a:latin typeface="Century Gothic" pitchFamily="34" charset="0"/>
            </a:endParaRPr>
          </a:p>
        </p:txBody>
      </p:sp>
    </p:spTree>
    <p:extLst>
      <p:ext uri="{BB962C8B-B14F-4D97-AF65-F5344CB8AC3E}">
        <p14:creationId xmlns:p14="http://schemas.microsoft.com/office/powerpoint/2010/main" val="304996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049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82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8283875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9400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3781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4022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4355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6">
            <a:extLst>
              <a:ext uri="{FF2B5EF4-FFF2-40B4-BE49-F238E27FC236}">
                <a16:creationId xmlns:a16="http://schemas.microsoft.com/office/drawing/2014/main" id="{601E585A-6080-48BA-B542-4A56EE1FB1EE}"/>
              </a:ext>
            </a:extLst>
          </p:cNvPr>
          <p:cNvPicPr/>
          <p:nvPr userDrawn="1"/>
        </p:nvPicPr>
        <p:blipFill>
          <a:blip r:embed="rId16">
            <a:extLst>
              <a:ext uri="{28A0092B-C50C-407E-A947-70E740481C1C}">
                <a14:useLocalDpi xmlns:a14="http://schemas.microsoft.com/office/drawing/2010/main" val="0"/>
              </a:ext>
            </a:extLst>
          </a:blip>
          <a:stretch>
            <a:fillRect/>
          </a:stretch>
        </p:blipFill>
        <p:spPr>
          <a:xfrm>
            <a:off x="457200" y="6362700"/>
            <a:ext cx="1019175" cy="358775"/>
          </a:xfrm>
          <a:prstGeom prst="rect">
            <a:avLst/>
          </a:prstGeom>
        </p:spPr>
      </p:pic>
    </p:spTree>
    <p:extLst>
      <p:ext uri="{BB962C8B-B14F-4D97-AF65-F5344CB8AC3E}">
        <p14:creationId xmlns:p14="http://schemas.microsoft.com/office/powerpoint/2010/main" val="1791571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6">
            <a:extLst>
              <a:ext uri="{FF2B5EF4-FFF2-40B4-BE49-F238E27FC236}">
                <a16:creationId xmlns:a16="http://schemas.microsoft.com/office/drawing/2014/main" id="{0BBB5E10-6405-4E1C-A0FB-0BB5B352E5CA}"/>
              </a:ext>
            </a:extLst>
          </p:cNvPr>
          <p:cNvPicPr/>
          <p:nvPr userDrawn="1"/>
        </p:nvPicPr>
        <p:blipFill>
          <a:blip r:embed="rId16">
            <a:extLst>
              <a:ext uri="{28A0092B-C50C-407E-A947-70E740481C1C}">
                <a14:useLocalDpi xmlns:a14="http://schemas.microsoft.com/office/drawing/2010/main" val="0"/>
              </a:ext>
            </a:extLst>
          </a:blip>
          <a:stretch>
            <a:fillRect/>
          </a:stretch>
        </p:blipFill>
        <p:spPr>
          <a:xfrm>
            <a:off x="457200" y="6362700"/>
            <a:ext cx="1019175" cy="358775"/>
          </a:xfrm>
          <a:prstGeom prst="rect">
            <a:avLst/>
          </a:prstGeom>
        </p:spPr>
      </p:pic>
    </p:spTree>
    <p:extLst>
      <p:ext uri="{BB962C8B-B14F-4D97-AF65-F5344CB8AC3E}">
        <p14:creationId xmlns:p14="http://schemas.microsoft.com/office/powerpoint/2010/main" val="32121747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hyperlink" Target="http://allawa.blogspot.com/2015/10/roundtable-on-current-awareness-tool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2.2 Inter-Cluster Coordination</a:t>
            </a:r>
          </a:p>
        </p:txBody>
      </p:sp>
    </p:spTree>
    <p:extLst>
      <p:ext uri="{BB962C8B-B14F-4D97-AF65-F5344CB8AC3E}">
        <p14:creationId xmlns:p14="http://schemas.microsoft.com/office/powerpoint/2010/main" val="3697728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0507" y="2372160"/>
            <a:ext cx="3200400" cy="954088"/>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dirty="0">
                <a:solidFill>
                  <a:prstClr val="black"/>
                </a:solidFill>
                <a:latin typeface="Century Gothic" pitchFamily="34" charset="0"/>
              </a:rPr>
              <a:t>Advocate for</a:t>
            </a:r>
          </a:p>
          <a:p>
            <a:pPr marL="342900" indent="-342900" algn="ctr">
              <a:defRPr/>
            </a:pPr>
            <a:r>
              <a:rPr lang="en-US" sz="2800" b="1" dirty="0">
                <a:solidFill>
                  <a:srgbClr val="C0504D"/>
                </a:solidFill>
                <a:effectLst>
                  <a:outerShdw blurRad="38100" dist="38100" dir="2700000" algn="tl">
                    <a:srgbClr val="000000"/>
                  </a:outerShdw>
                </a:effectLst>
                <a:latin typeface="Century Gothic" pitchFamily="34" charset="0"/>
              </a:rPr>
              <a:t>Nutrition</a:t>
            </a:r>
            <a:endParaRPr lang="en-GB" sz="2800" b="1" dirty="0">
              <a:solidFill>
                <a:srgbClr val="C0504D"/>
              </a:solidFill>
              <a:effectLst>
                <a:outerShdw blurRad="38100" dist="38100" dir="2700000" algn="tl">
                  <a:srgbClr val="000000"/>
                </a:outerShdw>
              </a:effectLst>
              <a:latin typeface="Century Gothic" pitchFamily="34" charset="0"/>
            </a:endParaRPr>
          </a:p>
        </p:txBody>
      </p:sp>
      <p:sp>
        <p:nvSpPr>
          <p:cNvPr id="7" name="Rectangle 4"/>
          <p:cNvSpPr>
            <a:spLocks noChangeArrowheads="1"/>
          </p:cNvSpPr>
          <p:nvPr/>
        </p:nvSpPr>
        <p:spPr bwMode="auto">
          <a:xfrm>
            <a:off x="-20507" y="1229160"/>
            <a:ext cx="3200400" cy="954088"/>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b="1" dirty="0">
                <a:solidFill>
                  <a:prstClr val="black"/>
                </a:solidFill>
                <a:effectLst>
                  <a:outerShdw blurRad="38100" dist="38100" dir="2700000" algn="tl">
                    <a:srgbClr val="FFFFFF"/>
                  </a:outerShdw>
                </a:effectLst>
                <a:latin typeface="Century Gothic" pitchFamily="34" charset="0"/>
              </a:rPr>
              <a:t>Draw</a:t>
            </a:r>
            <a:r>
              <a:rPr lang="en-US" sz="2800" b="1" dirty="0">
                <a:solidFill>
                  <a:srgbClr val="C0504D"/>
                </a:solidFill>
                <a:effectLst>
                  <a:outerShdw blurRad="38100" dist="38100" dir="2700000" algn="tl">
                    <a:srgbClr val="000000"/>
                  </a:outerShdw>
                </a:effectLst>
                <a:latin typeface="Century Gothic" pitchFamily="34" charset="0"/>
              </a:rPr>
              <a:t> support </a:t>
            </a:r>
          </a:p>
          <a:p>
            <a:pPr marL="342900" indent="-342900" algn="ctr">
              <a:defRPr/>
            </a:pPr>
            <a:r>
              <a:rPr lang="en-US" sz="2800" b="1" dirty="0">
                <a:solidFill>
                  <a:prstClr val="black"/>
                </a:solidFill>
                <a:effectLst>
                  <a:outerShdw blurRad="38100" dist="38100" dir="2700000" algn="tl">
                    <a:srgbClr val="FFFFFF"/>
                  </a:outerShdw>
                </a:effectLst>
                <a:latin typeface="Century Gothic" pitchFamily="34" charset="0"/>
              </a:rPr>
              <a:t>from</a:t>
            </a:r>
            <a:r>
              <a:rPr lang="en-US" sz="2800" b="1" dirty="0">
                <a:solidFill>
                  <a:srgbClr val="C0504D"/>
                </a:solidFill>
                <a:effectLst>
                  <a:outerShdw blurRad="38100" dist="38100" dir="2700000" algn="tl">
                    <a:srgbClr val="000000"/>
                  </a:outerShdw>
                </a:effectLst>
                <a:latin typeface="Century Gothic" pitchFamily="34" charset="0"/>
              </a:rPr>
              <a:t> OCHA</a:t>
            </a:r>
          </a:p>
        </p:txBody>
      </p:sp>
      <p:sp>
        <p:nvSpPr>
          <p:cNvPr id="8" name="Rectangle 5"/>
          <p:cNvSpPr>
            <a:spLocks noChangeArrowheads="1"/>
          </p:cNvSpPr>
          <p:nvPr/>
        </p:nvSpPr>
        <p:spPr bwMode="auto">
          <a:xfrm>
            <a:off x="5824909" y="3501008"/>
            <a:ext cx="3276600" cy="1816100"/>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b="1" dirty="0">
                <a:solidFill>
                  <a:srgbClr val="C0504D"/>
                </a:solidFill>
                <a:effectLst>
                  <a:outerShdw blurRad="38100" dist="38100" dir="2700000" algn="tl">
                    <a:srgbClr val="000000"/>
                  </a:outerShdw>
                </a:effectLst>
                <a:latin typeface="Century Gothic" pitchFamily="34" charset="0"/>
              </a:rPr>
              <a:t>Encourage attendance</a:t>
            </a:r>
          </a:p>
          <a:p>
            <a:pPr marL="342900" indent="-342900" algn="ctr">
              <a:defRPr/>
            </a:pPr>
            <a:r>
              <a:rPr lang="en-US" sz="2800" dirty="0">
                <a:solidFill>
                  <a:prstClr val="black"/>
                </a:solidFill>
                <a:latin typeface="Century Gothic" pitchFamily="34" charset="0"/>
              </a:rPr>
              <a:t>of other clusters in NNC meetings</a:t>
            </a:r>
            <a:endParaRPr lang="en-GB" sz="2800" dirty="0">
              <a:solidFill>
                <a:prstClr val="black"/>
              </a:solidFill>
              <a:latin typeface="Century Gothic" pitchFamily="34" charset="0"/>
            </a:endParaRPr>
          </a:p>
        </p:txBody>
      </p:sp>
      <p:sp>
        <p:nvSpPr>
          <p:cNvPr id="9" name="Rectangle 6"/>
          <p:cNvSpPr>
            <a:spLocks noChangeArrowheads="1"/>
          </p:cNvSpPr>
          <p:nvPr/>
        </p:nvSpPr>
        <p:spPr bwMode="auto">
          <a:xfrm>
            <a:off x="5923093" y="1152960"/>
            <a:ext cx="3200400" cy="1384300"/>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dirty="0">
                <a:solidFill>
                  <a:prstClr val="black"/>
                </a:solidFill>
                <a:latin typeface="Century Gothic" pitchFamily="34" charset="0"/>
              </a:rPr>
              <a:t>Use matrices to identify</a:t>
            </a:r>
          </a:p>
          <a:p>
            <a:pPr marL="342900" indent="-342900" algn="ctr">
              <a:defRPr/>
            </a:pPr>
            <a:r>
              <a:rPr lang="en-US" sz="2800" b="1" dirty="0">
                <a:solidFill>
                  <a:srgbClr val="C0504D"/>
                </a:solidFill>
                <a:effectLst>
                  <a:outerShdw blurRad="38100" dist="38100" dir="2700000" algn="tl">
                    <a:srgbClr val="000000"/>
                  </a:outerShdw>
                </a:effectLst>
                <a:latin typeface="Century Gothic" pitchFamily="34" charset="0"/>
              </a:rPr>
              <a:t>overlap/gaps</a:t>
            </a:r>
            <a:endParaRPr lang="en-GB" sz="2800" b="1" dirty="0">
              <a:solidFill>
                <a:srgbClr val="C0504D"/>
              </a:solidFill>
              <a:effectLst>
                <a:outerShdw blurRad="38100" dist="38100" dir="2700000" algn="tl">
                  <a:srgbClr val="000000"/>
                </a:outerShdw>
              </a:effectLst>
              <a:latin typeface="Century Gothic" pitchFamily="34" charset="0"/>
            </a:endParaRPr>
          </a:p>
        </p:txBody>
      </p:sp>
      <p:sp>
        <p:nvSpPr>
          <p:cNvPr id="10" name="Rectangle 9"/>
          <p:cNvSpPr>
            <a:spLocks noChangeArrowheads="1"/>
          </p:cNvSpPr>
          <p:nvPr/>
        </p:nvSpPr>
        <p:spPr bwMode="auto">
          <a:xfrm>
            <a:off x="-25168" y="4653136"/>
            <a:ext cx="3200400" cy="954107"/>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dirty="0">
                <a:solidFill>
                  <a:prstClr val="black"/>
                </a:solidFill>
                <a:latin typeface="Century Gothic" pitchFamily="34" charset="0"/>
              </a:rPr>
              <a:t>Build relationships</a:t>
            </a:r>
          </a:p>
          <a:p>
            <a:pPr marL="342900" indent="-342900" algn="ctr">
              <a:defRPr/>
            </a:pPr>
            <a:r>
              <a:rPr lang="en-US" sz="2800" b="1" dirty="0">
                <a:solidFill>
                  <a:srgbClr val="C0504D"/>
                </a:solidFill>
                <a:effectLst>
                  <a:outerShdw blurRad="38100" dist="38100" dir="2700000" algn="tl">
                    <a:srgbClr val="000000"/>
                  </a:outerShdw>
                </a:effectLst>
                <a:latin typeface="Century Gothic" pitchFamily="34" charset="0"/>
              </a:rPr>
              <a:t>outside meetings</a:t>
            </a:r>
            <a:endParaRPr lang="en-GB" sz="2800" dirty="0">
              <a:solidFill>
                <a:prstClr val="black"/>
              </a:solidFill>
              <a:latin typeface="Century Gothic" pitchFamily="34" charset="0"/>
            </a:endParaRPr>
          </a:p>
        </p:txBody>
      </p:sp>
      <p:sp>
        <p:nvSpPr>
          <p:cNvPr id="11" name="Rectangle 10"/>
          <p:cNvSpPr>
            <a:spLocks noChangeArrowheads="1"/>
          </p:cNvSpPr>
          <p:nvPr/>
        </p:nvSpPr>
        <p:spPr bwMode="auto">
          <a:xfrm>
            <a:off x="5923093" y="2780928"/>
            <a:ext cx="3200400" cy="523220"/>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dirty="0">
                <a:solidFill>
                  <a:prstClr val="black"/>
                </a:solidFill>
                <a:latin typeface="Century Gothic" pitchFamily="34" charset="0"/>
              </a:rPr>
              <a:t>Share </a:t>
            </a:r>
            <a:r>
              <a:rPr lang="en-US" sz="2800" b="1" dirty="0">
                <a:solidFill>
                  <a:srgbClr val="C0504D"/>
                </a:solidFill>
                <a:effectLst>
                  <a:outerShdw blurRad="38100" dist="38100" dir="2700000" algn="tl">
                    <a:srgbClr val="000000"/>
                  </a:outerShdw>
                </a:effectLst>
                <a:latin typeface="Century Gothic" pitchFamily="34" charset="0"/>
              </a:rPr>
              <a:t>information</a:t>
            </a:r>
          </a:p>
        </p:txBody>
      </p:sp>
      <p:sp>
        <p:nvSpPr>
          <p:cNvPr id="12" name="Rectangle 11"/>
          <p:cNvSpPr>
            <a:spLocks noChangeArrowheads="1"/>
          </p:cNvSpPr>
          <p:nvPr/>
        </p:nvSpPr>
        <p:spPr bwMode="auto">
          <a:xfrm>
            <a:off x="-20507" y="3515160"/>
            <a:ext cx="3200400" cy="954088"/>
          </a:xfrm>
          <a:prstGeom prst="rect">
            <a:avLst/>
          </a:prstGeom>
          <a:solidFill>
            <a:schemeClr val="accent1">
              <a:alpha val="50000"/>
            </a:schemeClr>
          </a:solidFill>
          <a:ln w="9525" algn="ctr">
            <a:noFill/>
            <a:miter lim="800000"/>
            <a:headEnd/>
            <a:tailEnd/>
          </a:ln>
          <a:effectLst/>
        </p:spPr>
        <p:txBody>
          <a:bodyPr>
            <a:spAutoFit/>
          </a:bodyPr>
          <a:lstStyle/>
          <a:p>
            <a:pPr marL="342900" indent="-342900" algn="ctr">
              <a:defRPr/>
            </a:pPr>
            <a:r>
              <a:rPr lang="en-US" sz="2800" dirty="0">
                <a:solidFill>
                  <a:prstClr val="black"/>
                </a:solidFill>
                <a:latin typeface="Century Gothic" pitchFamily="34" charset="0"/>
              </a:rPr>
              <a:t>Be prepared to </a:t>
            </a:r>
            <a:r>
              <a:rPr lang="en-US" sz="2800" dirty="0">
                <a:solidFill>
                  <a:srgbClr val="C0504D"/>
                </a:solidFill>
                <a:effectLst>
                  <a:outerShdw blurRad="38100" dist="38100" dir="2700000" algn="tl">
                    <a:srgbClr val="000000"/>
                  </a:outerShdw>
                </a:effectLst>
                <a:latin typeface="Century Gothic" pitchFamily="34" charset="0"/>
              </a:rPr>
              <a:t>compromise</a:t>
            </a:r>
            <a:endParaRPr lang="en-GB" sz="2800" b="1" dirty="0">
              <a:solidFill>
                <a:srgbClr val="C0504D"/>
              </a:solidFill>
              <a:effectLst>
                <a:outerShdw blurRad="38100" dist="38100" dir="2700000" algn="tl">
                  <a:srgbClr val="000000"/>
                </a:outerShdw>
              </a:effectLst>
              <a:latin typeface="Century Gothic" pitchFamily="34" charset="0"/>
            </a:endParaRPr>
          </a:p>
        </p:txBody>
      </p:sp>
      <p:sp>
        <p:nvSpPr>
          <p:cNvPr id="13" name="AutoShape 8"/>
          <p:cNvSpPr>
            <a:spLocks noChangeArrowheads="1"/>
          </p:cNvSpPr>
          <p:nvPr/>
        </p:nvSpPr>
        <p:spPr bwMode="auto">
          <a:xfrm>
            <a:off x="2031213" y="2007184"/>
            <a:ext cx="4536504" cy="4120480"/>
          </a:xfrm>
          <a:prstGeom prst="irregularSeal1">
            <a:avLst/>
          </a:prstGeom>
          <a:solidFill>
            <a:srgbClr val="FF0000"/>
          </a:solidFill>
          <a:ln w="9525" algn="ctr">
            <a:noFill/>
            <a:miter lim="800000"/>
            <a:headEnd/>
            <a:tailEnd/>
          </a:ln>
        </p:spPr>
        <p:txBody>
          <a:bodyPr wrap="none" anchor="ctr"/>
          <a:lstStyle/>
          <a:p>
            <a:pPr marL="342900" indent="-342900" algn="ctr"/>
            <a:r>
              <a:rPr lang="en-GB" sz="3600" dirty="0">
                <a:solidFill>
                  <a:prstClr val="white"/>
                </a:solidFill>
                <a:latin typeface="Century Gothic" pitchFamily="34" charset="0"/>
              </a:rPr>
              <a:t>Be </a:t>
            </a:r>
          </a:p>
          <a:p>
            <a:pPr marL="342900" indent="-342900" algn="ctr"/>
            <a:r>
              <a:rPr lang="en-GB" sz="3600" dirty="0">
                <a:solidFill>
                  <a:prstClr val="white"/>
                </a:solidFill>
                <a:latin typeface="Century Gothic" pitchFamily="34" charset="0"/>
              </a:rPr>
              <a:t>Proactive!!</a:t>
            </a:r>
          </a:p>
        </p:txBody>
      </p:sp>
      <p:sp>
        <p:nvSpPr>
          <p:cNvPr id="1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Tips for Inter-cluster Coordination</a:t>
            </a:r>
          </a:p>
        </p:txBody>
      </p:sp>
      <p:sp>
        <p:nvSpPr>
          <p:cNvPr id="15" name="Rectangle 14"/>
          <p:cNvSpPr>
            <a:spLocks noChangeArrowheads="1"/>
          </p:cNvSpPr>
          <p:nvPr/>
        </p:nvSpPr>
        <p:spPr bwMode="auto">
          <a:xfrm>
            <a:off x="1547664" y="5805264"/>
            <a:ext cx="7128792" cy="954107"/>
          </a:xfrm>
          <a:prstGeom prst="rect">
            <a:avLst/>
          </a:prstGeom>
          <a:solidFill>
            <a:schemeClr val="accent1">
              <a:alpha val="50000"/>
            </a:schemeClr>
          </a:solidFill>
          <a:ln w="9525" algn="ctr">
            <a:noFill/>
            <a:miter lim="800000"/>
            <a:headEnd/>
            <a:tailEnd/>
          </a:ln>
          <a:effectLst/>
        </p:spPr>
        <p:txBody>
          <a:bodyPr wrap="square">
            <a:spAutoFit/>
          </a:bodyPr>
          <a:lstStyle/>
          <a:p>
            <a:pPr marL="342900" indent="-342900" algn="ctr">
              <a:defRPr/>
            </a:pPr>
            <a:r>
              <a:rPr lang="en-US" sz="2800" dirty="0">
                <a:solidFill>
                  <a:prstClr val="black"/>
                </a:solidFill>
                <a:latin typeface="Century Gothic" pitchFamily="34" charset="0"/>
              </a:rPr>
              <a:t>Keep the focus on </a:t>
            </a:r>
            <a:r>
              <a:rPr lang="en-US" sz="2800" b="1" dirty="0">
                <a:solidFill>
                  <a:srgbClr val="C0504D"/>
                </a:solidFill>
                <a:effectLst>
                  <a:outerShdw blurRad="38100" dist="38100" dir="2700000" algn="tl">
                    <a:srgbClr val="000000"/>
                  </a:outerShdw>
                </a:effectLst>
                <a:latin typeface="Century Gothic" pitchFamily="34" charset="0"/>
              </a:rPr>
              <a:t>affected people’s protection and assistance needs</a:t>
            </a:r>
          </a:p>
        </p:txBody>
      </p:sp>
    </p:spTree>
    <p:extLst>
      <p:ext uri="{BB962C8B-B14F-4D97-AF65-F5344CB8AC3E}">
        <p14:creationId xmlns:p14="http://schemas.microsoft.com/office/powerpoint/2010/main" val="30022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95536" y="1556792"/>
            <a:ext cx="8305800" cy="4824536"/>
          </a:xfrm>
          <a:prstGeom prst="rect">
            <a:avLst/>
          </a:prstGeom>
        </p:spPr>
        <p:txBody>
          <a:bodyPr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solidFill>
                  <a:prstClr val="black"/>
                </a:solidFill>
              </a:rPr>
              <a:t>Other clusters’ activities can operationally interlink with the work of the NC, particularly WASH, Food Security and Health </a:t>
            </a:r>
            <a:r>
              <a:rPr lang="mr-IN" sz="2800" dirty="0">
                <a:solidFill>
                  <a:prstClr val="black"/>
                </a:solidFill>
              </a:rPr>
              <a:t>–</a:t>
            </a:r>
            <a:r>
              <a:rPr lang="en-US" sz="2800" dirty="0">
                <a:solidFill>
                  <a:prstClr val="black"/>
                </a:solidFill>
              </a:rPr>
              <a:t> look for integration!</a:t>
            </a:r>
          </a:p>
          <a:p>
            <a:pPr marL="0" indent="0">
              <a:buFont typeface="Arial" pitchFamily="34" charset="0"/>
              <a:buNone/>
              <a:defRPr/>
            </a:pPr>
            <a:endParaRPr lang="en-US" sz="2800" dirty="0">
              <a:solidFill>
                <a:prstClr val="black"/>
              </a:solidFill>
            </a:endParaRPr>
          </a:p>
          <a:p>
            <a:pPr>
              <a:defRPr/>
            </a:pPr>
            <a:r>
              <a:rPr lang="en-US" sz="2800" dirty="0">
                <a:solidFill>
                  <a:prstClr val="black"/>
                </a:solidFill>
              </a:rPr>
              <a:t>Protection and cross-cutting issues, such as gender, age, disability, HIV/AIDS and Early Recovery should be looked at in every cluster</a:t>
            </a:r>
          </a:p>
          <a:p>
            <a:pPr>
              <a:defRPr/>
            </a:pPr>
            <a:endParaRPr lang="en-US" sz="2800" dirty="0">
              <a:solidFill>
                <a:prstClr val="black"/>
              </a:solidFill>
            </a:endParaRPr>
          </a:p>
          <a:p>
            <a:pPr>
              <a:defRPr/>
            </a:pPr>
            <a:r>
              <a:rPr lang="en-US" sz="2800" dirty="0">
                <a:solidFill>
                  <a:prstClr val="black"/>
                </a:solidFill>
              </a:rPr>
              <a:t>Use inter-cluster mechanisms as an opportunity to regularly discuss how to  engage with and respond to feedback from affected people</a:t>
            </a:r>
          </a:p>
          <a:p>
            <a:pPr marL="0" indent="0">
              <a:buFont typeface="Arial" pitchFamily="34" charset="0"/>
              <a:buNone/>
              <a:defRPr/>
            </a:pPr>
            <a:endParaRPr lang="en-US" dirty="0">
              <a:solidFill>
                <a:prstClr val="black"/>
              </a:solidFill>
            </a:endParaRPr>
          </a:p>
        </p:txBody>
      </p:sp>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Key Messages</a:t>
            </a:r>
          </a:p>
        </p:txBody>
      </p:sp>
    </p:spTree>
    <p:extLst>
      <p:ext uri="{BB962C8B-B14F-4D97-AF65-F5344CB8AC3E}">
        <p14:creationId xmlns:p14="http://schemas.microsoft.com/office/powerpoint/2010/main" val="3777616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484784"/>
            <a:ext cx="8229600" cy="4464496"/>
          </a:xfrm>
        </p:spPr>
        <p:txBody>
          <a:bodyPr>
            <a:normAutofit/>
          </a:bodyPr>
          <a:lstStyle/>
          <a:p>
            <a:pPr marL="0" indent="0">
              <a:buNone/>
            </a:pPr>
            <a:r>
              <a:rPr lang="en-GB" sz="3600" dirty="0"/>
              <a:t>By the end of this session, participants will be able to:</a:t>
            </a:r>
          </a:p>
          <a:p>
            <a:pPr lvl="0" fontAlgn="base">
              <a:buFont typeface="Wingdings" panose="05000000000000000000" pitchFamily="2" charset="2"/>
              <a:buChar char="ü"/>
            </a:pPr>
            <a:r>
              <a:rPr lang="en-GB" sz="2800" dirty="0"/>
              <a:t>Explain the role of the NCC and cluster partners in the formulation of an effective inter-cluster coordinated response </a:t>
            </a:r>
            <a:r>
              <a:rPr lang="en-CA" sz="2800" dirty="0"/>
              <a:t> </a:t>
            </a:r>
            <a:endParaRPr lang="en-US" sz="2800" dirty="0"/>
          </a:p>
          <a:p>
            <a:pPr lvl="0" fontAlgn="base">
              <a:buFont typeface="Wingdings" panose="05000000000000000000" pitchFamily="2" charset="2"/>
              <a:buChar char="ü"/>
            </a:pPr>
            <a:r>
              <a:rPr lang="en-CA" sz="2800" dirty="0"/>
              <a:t>Identify ways to </a:t>
            </a:r>
            <a:r>
              <a:rPr lang="en-GB" sz="2800" dirty="0"/>
              <a:t>proactively engage with and involve other clusters in operational work </a:t>
            </a:r>
            <a:r>
              <a:rPr lang="en-CA" sz="2800" dirty="0"/>
              <a:t> </a:t>
            </a:r>
            <a:endParaRPr lang="en-US" sz="2800" dirty="0"/>
          </a:p>
          <a:p>
            <a:pPr lvl="0" fontAlgn="base">
              <a:buFont typeface="Wingdings" panose="05000000000000000000" pitchFamily="2" charset="2"/>
              <a:buChar char="ü"/>
            </a:pPr>
            <a:r>
              <a:rPr lang="en-GB" sz="2800" dirty="0"/>
              <a:t>List the seven cross-cutting issues and link them to inter-cluster coordination possibilities.</a:t>
            </a:r>
            <a:r>
              <a:rPr lang="en-CA" sz="2800" dirty="0"/>
              <a:t> </a:t>
            </a:r>
            <a:endParaRPr lang="en-US" sz="2800" dirty="0"/>
          </a:p>
          <a:p>
            <a:pPr lvl="0"/>
            <a:endParaRPr lang="en-GB" sz="2400" dirty="0"/>
          </a:p>
        </p:txBody>
      </p:sp>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Objectives of the Session</a:t>
            </a:r>
          </a:p>
        </p:txBody>
      </p:sp>
    </p:spTree>
    <p:extLst>
      <p:ext uri="{BB962C8B-B14F-4D97-AF65-F5344CB8AC3E}">
        <p14:creationId xmlns:p14="http://schemas.microsoft.com/office/powerpoint/2010/main" val="252955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Why working with other clusters is important?</a:t>
            </a:r>
          </a:p>
        </p:txBody>
      </p:sp>
      <p:pic>
        <p:nvPicPr>
          <p:cNvPr id="5" name="Content Placeholder 3"/>
          <p:cNvPicPr>
            <a:picLocks noGrp="1" noChangeAspect="1"/>
          </p:cNvPicPr>
          <p:nvPr/>
        </p:nvPicPr>
        <p:blipFill>
          <a:blip r:embed="rId3"/>
          <a:stretch>
            <a:fillRect/>
          </a:stretch>
        </p:blipFill>
        <p:spPr>
          <a:xfrm>
            <a:off x="159021" y="1196752"/>
            <a:ext cx="8819322" cy="5131979"/>
          </a:xfrm>
          <a:prstGeom prst="rect">
            <a:avLst/>
          </a:prstGeom>
        </p:spPr>
      </p:pic>
    </p:spTree>
    <p:extLst>
      <p:ext uri="{BB962C8B-B14F-4D97-AF65-F5344CB8AC3E}">
        <p14:creationId xmlns:p14="http://schemas.microsoft.com/office/powerpoint/2010/main" val="120848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2352" y="1268760"/>
            <a:ext cx="5945832" cy="55892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800" dirty="0"/>
              <a:t>Why is inter-cluster coordination important to the sub-national cluster/sector?</a:t>
            </a:r>
          </a:p>
          <a:p>
            <a:pPr marL="514350" indent="-514350">
              <a:buFont typeface="+mj-lt"/>
              <a:buAutoNum type="arabicPeriod"/>
            </a:pPr>
            <a:endParaRPr lang="en-US" sz="2800" dirty="0"/>
          </a:p>
          <a:p>
            <a:pPr marL="514350" indent="-514350">
              <a:buFont typeface="+mj-lt"/>
              <a:buAutoNum type="arabicPeriod"/>
            </a:pPr>
            <a:r>
              <a:rPr lang="en-US" sz="2800" dirty="0"/>
              <a:t>What are some examples of how nutrition cluster/sector can better work with other clusters/sectors?</a:t>
            </a:r>
          </a:p>
          <a:p>
            <a:pPr lvl="2"/>
            <a:r>
              <a:rPr lang="en-US" sz="2800" dirty="0"/>
              <a:t>WASH and Nutrition</a:t>
            </a:r>
          </a:p>
          <a:p>
            <a:pPr lvl="2"/>
            <a:r>
              <a:rPr lang="en-US" sz="2800" dirty="0"/>
              <a:t>Health and Nutrition</a:t>
            </a:r>
          </a:p>
          <a:p>
            <a:pPr lvl="2"/>
            <a:r>
              <a:rPr lang="en-US" sz="2800" dirty="0"/>
              <a:t>Food Security and Nutrition</a:t>
            </a:r>
          </a:p>
          <a:p>
            <a:pPr lvl="2"/>
            <a:r>
              <a:rPr lang="en-US" sz="2800" dirty="0"/>
              <a:t>Protection and Nutrition</a:t>
            </a:r>
          </a:p>
          <a:p>
            <a:pPr marL="342900" lvl="1" indent="-342900">
              <a:buFont typeface="Arial" pitchFamily="34" charset="0"/>
              <a:buChar char="•"/>
            </a:pPr>
            <a:endParaRPr lang="en-GB" sz="2000" dirty="0">
              <a:solidFill>
                <a:prstClr val="black"/>
              </a:solidFill>
            </a:endParaRPr>
          </a:p>
        </p:txBody>
      </p:sp>
      <p:sp>
        <p:nvSpPr>
          <p:cNvPr id="5"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Group Work: </a:t>
            </a:r>
          </a:p>
          <a:p>
            <a:r>
              <a:rPr lang="en-AU" b="1" dirty="0">
                <a:solidFill>
                  <a:prstClr val="white"/>
                </a:solidFill>
              </a:rPr>
              <a:t>Inter-cluster Coordination</a:t>
            </a:r>
          </a:p>
        </p:txBody>
      </p:sp>
      <p:pic>
        <p:nvPicPr>
          <p:cNvPr id="3" name="Picture 2">
            <a:extLst>
              <a:ext uri="{FF2B5EF4-FFF2-40B4-BE49-F238E27FC236}">
                <a16:creationId xmlns:a16="http://schemas.microsoft.com/office/drawing/2014/main" id="{60F8E85A-064C-4072-9F8B-C9722D82BD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88164" y="2017550"/>
            <a:ext cx="2822900" cy="2822900"/>
          </a:xfrm>
          <a:prstGeom prst="rect">
            <a:avLst/>
          </a:prstGeom>
        </p:spPr>
      </p:pic>
    </p:spTree>
    <p:extLst>
      <p:ext uri="{BB962C8B-B14F-4D97-AF65-F5344CB8AC3E}">
        <p14:creationId xmlns:p14="http://schemas.microsoft.com/office/powerpoint/2010/main" val="35956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141ECD-218C-4E5E-882B-0EF0ACA3A961}"/>
              </a:ext>
            </a:extLst>
          </p:cNvPr>
          <p:cNvSpPr/>
          <p:nvPr/>
        </p:nvSpPr>
        <p:spPr>
          <a:xfrm>
            <a:off x="-36512" y="1124744"/>
            <a:ext cx="9144000" cy="1683005"/>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B087E805-6669-4EFB-8754-5A52FAAC9204}"/>
              </a:ext>
            </a:extLst>
          </p:cNvPr>
          <p:cNvSpPr>
            <a:spLocks noGrp="1"/>
          </p:cNvSpPr>
          <p:nvPr>
            <p:ph type="sldNum" sz="quarter" idx="12"/>
          </p:nvPr>
        </p:nvSpPr>
        <p:spPr/>
        <p:txBody>
          <a:bodyPr/>
          <a:lstStyle/>
          <a:p>
            <a:fld id="{463A8DF2-A33D-47C5-8292-C15D51C2C28A}" type="slidenum">
              <a:rPr lang="fr-FR" smtClean="0">
                <a:solidFill>
                  <a:prstClr val="black">
                    <a:tint val="75000"/>
                  </a:prstClr>
                </a:solidFill>
              </a:rPr>
              <a:pPr/>
              <a:t>5</a:t>
            </a:fld>
            <a:endParaRPr lang="fr-FR">
              <a:solidFill>
                <a:prstClr val="black">
                  <a:tint val="75000"/>
                </a:prstClr>
              </a:solidFill>
            </a:endParaRPr>
          </a:p>
        </p:txBody>
      </p:sp>
      <p:pic>
        <p:nvPicPr>
          <p:cNvPr id="5" name="Picture 4">
            <a:extLst>
              <a:ext uri="{FF2B5EF4-FFF2-40B4-BE49-F238E27FC236}">
                <a16:creationId xmlns:a16="http://schemas.microsoft.com/office/drawing/2014/main" id="{DABB4DE5-118B-463D-83B6-98C862EA56DC}"/>
              </a:ext>
            </a:extLst>
          </p:cNvPr>
          <p:cNvPicPr>
            <a:picLocks noChangeAspect="1"/>
          </p:cNvPicPr>
          <p:nvPr/>
        </p:nvPicPr>
        <p:blipFill rotWithShape="1">
          <a:blip r:embed="rId2"/>
          <a:srcRect l="3346" r="2285"/>
          <a:stretch/>
        </p:blipFill>
        <p:spPr>
          <a:xfrm>
            <a:off x="1547664" y="2880646"/>
            <a:ext cx="6408712" cy="3886597"/>
          </a:xfrm>
          <a:prstGeom prst="rect">
            <a:avLst/>
          </a:prstGeom>
          <a:ln>
            <a:solidFill>
              <a:schemeClr val="tx1"/>
            </a:solidFill>
          </a:ln>
        </p:spPr>
      </p:pic>
      <p:sp>
        <p:nvSpPr>
          <p:cNvPr id="6" name="TextBox 5">
            <a:extLst>
              <a:ext uri="{FF2B5EF4-FFF2-40B4-BE49-F238E27FC236}">
                <a16:creationId xmlns:a16="http://schemas.microsoft.com/office/drawing/2014/main" id="{43E48305-DF61-4D63-AFF8-F62A2ECFD2D5}"/>
              </a:ext>
            </a:extLst>
          </p:cNvPr>
          <p:cNvSpPr txBox="1"/>
          <p:nvPr/>
        </p:nvSpPr>
        <p:spPr>
          <a:xfrm>
            <a:off x="0" y="188640"/>
            <a:ext cx="9107488" cy="707886"/>
          </a:xfrm>
          <a:prstGeom prst="rect">
            <a:avLst/>
          </a:prstGeom>
          <a:noFill/>
        </p:spPr>
        <p:txBody>
          <a:bodyPr wrap="square" rtlCol="0">
            <a:spAutoFit/>
          </a:bodyPr>
          <a:lstStyle/>
          <a:p>
            <a:r>
              <a:rPr lang="en-GB" sz="4000" b="1" dirty="0">
                <a:solidFill>
                  <a:schemeClr val="bg1"/>
                </a:solidFill>
              </a:rPr>
              <a:t>Integrated Famine Risk Reduction Package </a:t>
            </a:r>
          </a:p>
        </p:txBody>
      </p:sp>
      <p:pic>
        <p:nvPicPr>
          <p:cNvPr id="7" name="Picture 6">
            <a:extLst>
              <a:ext uri="{FF2B5EF4-FFF2-40B4-BE49-F238E27FC236}">
                <a16:creationId xmlns:a16="http://schemas.microsoft.com/office/drawing/2014/main" id="{4719408B-55D9-43C9-8481-E4FE72AA8D87}"/>
              </a:ext>
            </a:extLst>
          </p:cNvPr>
          <p:cNvPicPr>
            <a:picLocks noChangeAspect="1"/>
          </p:cNvPicPr>
          <p:nvPr/>
        </p:nvPicPr>
        <p:blipFill>
          <a:blip r:embed="rId3"/>
          <a:stretch>
            <a:fillRect/>
          </a:stretch>
        </p:blipFill>
        <p:spPr>
          <a:xfrm>
            <a:off x="1540275" y="1196752"/>
            <a:ext cx="1095410" cy="1544191"/>
          </a:xfrm>
          <a:prstGeom prst="rect">
            <a:avLst/>
          </a:prstGeom>
          <a:ln>
            <a:solidFill>
              <a:schemeClr val="tx1"/>
            </a:solidFill>
          </a:ln>
        </p:spPr>
      </p:pic>
      <p:sp>
        <p:nvSpPr>
          <p:cNvPr id="8" name="Rectangle 7">
            <a:extLst>
              <a:ext uri="{FF2B5EF4-FFF2-40B4-BE49-F238E27FC236}">
                <a16:creationId xmlns:a16="http://schemas.microsoft.com/office/drawing/2014/main" id="{3EB1607A-8D97-4FB9-8DB1-C9C72C9DD3C4}"/>
              </a:ext>
            </a:extLst>
          </p:cNvPr>
          <p:cNvSpPr/>
          <p:nvPr/>
        </p:nvSpPr>
        <p:spPr>
          <a:xfrm>
            <a:off x="3048000" y="1591531"/>
            <a:ext cx="4572000" cy="830997"/>
          </a:xfrm>
          <a:prstGeom prst="rect">
            <a:avLst/>
          </a:prstGeom>
        </p:spPr>
        <p:txBody>
          <a:bodyPr>
            <a:spAutoFit/>
          </a:bodyPr>
          <a:lstStyle/>
          <a:p>
            <a:r>
              <a:rPr lang="en-GB" sz="2400" b="1" dirty="0"/>
              <a:t>Operational Guidance on Yemen IFRR Programming</a:t>
            </a:r>
          </a:p>
        </p:txBody>
      </p:sp>
    </p:spTree>
    <p:extLst>
      <p:ext uri="{BB962C8B-B14F-4D97-AF65-F5344CB8AC3E}">
        <p14:creationId xmlns:p14="http://schemas.microsoft.com/office/powerpoint/2010/main" val="135164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1102097"/>
            <a:ext cx="9144000" cy="1341438"/>
          </a:xfrm>
        </p:spPr>
        <p:txBody>
          <a:bodyPr>
            <a:normAutofit/>
          </a:bodyPr>
          <a:lstStyle/>
          <a:p>
            <a:pPr marL="0" indent="0">
              <a:buNone/>
            </a:pPr>
            <a:r>
              <a:rPr lang="en-GB" dirty="0"/>
              <a:t>Can you name the 7 cross-cutting themes?</a:t>
            </a:r>
          </a:p>
        </p:txBody>
      </p:sp>
      <p:sp>
        <p:nvSpPr>
          <p:cNvPr id="4" name="Content Placeholder 2"/>
          <p:cNvSpPr txBox="1">
            <a:spLocks/>
          </p:cNvSpPr>
          <p:nvPr/>
        </p:nvSpPr>
        <p:spPr>
          <a:xfrm>
            <a:off x="611560" y="2132856"/>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Arial" pitchFamily="34" charset="0"/>
              <a:buChar char="•"/>
            </a:pPr>
            <a:r>
              <a:rPr lang="en-GB">
                <a:solidFill>
                  <a:prstClr val="black"/>
                </a:solidFill>
              </a:rPr>
              <a:t>Age</a:t>
            </a:r>
          </a:p>
          <a:p>
            <a:pPr marL="342900" lvl="1" indent="-342900">
              <a:buFont typeface="Arial" pitchFamily="34" charset="0"/>
              <a:buChar char="•"/>
            </a:pPr>
            <a:r>
              <a:rPr lang="en-GB">
                <a:solidFill>
                  <a:prstClr val="black"/>
                </a:solidFill>
              </a:rPr>
              <a:t>Gender</a:t>
            </a:r>
          </a:p>
          <a:p>
            <a:pPr marL="342900" lvl="1" indent="-342900">
              <a:buFont typeface="Arial" pitchFamily="34" charset="0"/>
              <a:buChar char="•"/>
            </a:pPr>
            <a:r>
              <a:rPr lang="en-GB">
                <a:solidFill>
                  <a:prstClr val="black"/>
                </a:solidFill>
              </a:rPr>
              <a:t>Environment</a:t>
            </a:r>
          </a:p>
          <a:p>
            <a:pPr marL="342900" lvl="1" indent="-342900">
              <a:buFont typeface="Arial" pitchFamily="34" charset="0"/>
              <a:buChar char="•"/>
            </a:pPr>
            <a:r>
              <a:rPr lang="en-GB">
                <a:solidFill>
                  <a:prstClr val="black"/>
                </a:solidFill>
              </a:rPr>
              <a:t>Early recovery</a:t>
            </a:r>
          </a:p>
          <a:p>
            <a:pPr marL="342900" lvl="1" indent="-342900">
              <a:buFont typeface="Arial" pitchFamily="34" charset="0"/>
              <a:buChar char="•"/>
            </a:pPr>
            <a:r>
              <a:rPr lang="en-GB">
                <a:solidFill>
                  <a:prstClr val="black"/>
                </a:solidFill>
              </a:rPr>
              <a:t>HIV/AIDS</a:t>
            </a:r>
          </a:p>
          <a:p>
            <a:pPr marL="342900" lvl="1" indent="-342900">
              <a:buFont typeface="Arial" pitchFamily="34" charset="0"/>
              <a:buChar char="•"/>
            </a:pPr>
            <a:r>
              <a:rPr lang="en-GB">
                <a:solidFill>
                  <a:prstClr val="black"/>
                </a:solidFill>
              </a:rPr>
              <a:t>Disability</a:t>
            </a:r>
          </a:p>
          <a:p>
            <a:pPr marL="342900" lvl="1" indent="-342900">
              <a:buFont typeface="Arial" pitchFamily="34" charset="0"/>
              <a:buChar char="•"/>
            </a:pPr>
            <a:r>
              <a:rPr lang="en-GB">
                <a:solidFill>
                  <a:prstClr val="black"/>
                </a:solidFill>
              </a:rPr>
              <a:t>Disaster Risk Reduction (DRR)</a:t>
            </a:r>
            <a:endParaRPr lang="en-GB" dirty="0">
              <a:solidFill>
                <a:prstClr val="black"/>
              </a:solidFill>
            </a:endParaRPr>
          </a:p>
        </p:txBody>
      </p:sp>
      <p:sp>
        <p:nvSpPr>
          <p:cNvPr id="6" name="TextBox 5"/>
          <p:cNvSpPr txBox="1"/>
          <p:nvPr/>
        </p:nvSpPr>
        <p:spPr>
          <a:xfrm rot="20507057">
            <a:off x="707743" y="3002026"/>
            <a:ext cx="8037233" cy="1077218"/>
          </a:xfrm>
          <a:prstGeom prst="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spcBef>
                <a:spcPct val="20000"/>
              </a:spcBef>
            </a:pPr>
            <a:r>
              <a:rPr lang="en-US" sz="3200" dirty="0">
                <a:solidFill>
                  <a:prstClr val="black"/>
                </a:solidFill>
              </a:rPr>
              <a:t>Cross-cutting themes are an excellent way to operationally link with other clusters!!</a:t>
            </a:r>
            <a:endParaRPr lang="en-US" sz="2000" dirty="0">
              <a:solidFill>
                <a:prstClr val="white"/>
              </a:solidFill>
            </a:endParaRPr>
          </a:p>
        </p:txBody>
      </p:sp>
      <p:sp>
        <p:nvSpPr>
          <p:cNvPr id="8"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Cross-cutting issues </a:t>
            </a:r>
          </a:p>
        </p:txBody>
      </p:sp>
    </p:spTree>
    <p:extLst>
      <p:ext uri="{BB962C8B-B14F-4D97-AF65-F5344CB8AC3E}">
        <p14:creationId xmlns:p14="http://schemas.microsoft.com/office/powerpoint/2010/main" val="187269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ppt_w</p:attrName>
                                        </p:attrNameLst>
                                      </p:cBhvr>
                                      <p:tavLst>
                                        <p:tav tm="0" fmla="#ppt_w*sin(2.5*pi*$)">
                                          <p:val>
                                            <p:fltVal val="0"/>
                                          </p:val>
                                        </p:tav>
                                        <p:tav tm="100000">
                                          <p:val>
                                            <p:fltVal val="1"/>
                                          </p:val>
                                        </p:tav>
                                      </p:tavLst>
                                    </p:anim>
                                    <p:anim calcmode="lin" valueType="num">
                                      <p:cBhvr>
                                        <p:cTn id="2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2352" y="1268760"/>
            <a:ext cx="8579296"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The IASC Principals committed to ensuring the centrality of protection in all aspects of humanitarian action:</a:t>
            </a:r>
          </a:p>
          <a:p>
            <a:pPr lvl="1"/>
            <a:r>
              <a:rPr lang="en-US" dirty="0"/>
              <a:t>identifying who is at risk, how and why at the very outset of a crisis;</a:t>
            </a:r>
          </a:p>
          <a:p>
            <a:pPr lvl="1"/>
            <a:r>
              <a:rPr lang="en-US" dirty="0"/>
              <a:t> taking into account the specific vulnerabilities that underlie these risks</a:t>
            </a:r>
          </a:p>
          <a:p>
            <a:pPr lvl="1"/>
            <a:r>
              <a:rPr lang="en-US" dirty="0"/>
              <a:t>developing and implementing a comprehensive protection strategy to address these risks;</a:t>
            </a:r>
          </a:p>
          <a:p>
            <a:pPr marL="11113" lvl="1" indent="0">
              <a:buNone/>
            </a:pPr>
            <a:r>
              <a:rPr lang="en-US" dirty="0"/>
              <a:t>In all undertakings, primary consideration will be given to our accountability to affected populations, to identify, understand and support their own protection measures. </a:t>
            </a:r>
          </a:p>
          <a:p>
            <a:pPr marL="342900" lvl="1" indent="-342900">
              <a:buFont typeface="Arial" pitchFamily="34" charset="0"/>
              <a:buChar char="•"/>
            </a:pPr>
            <a:endParaRPr lang="en-GB" sz="2000" dirty="0">
              <a:solidFill>
                <a:prstClr val="black"/>
              </a:solidFill>
            </a:endParaRPr>
          </a:p>
        </p:txBody>
      </p:sp>
      <p:sp>
        <p:nvSpPr>
          <p:cNvPr id="5"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Centrality of Protection</a:t>
            </a:r>
          </a:p>
        </p:txBody>
      </p:sp>
    </p:spTree>
    <p:extLst>
      <p:ext uri="{BB962C8B-B14F-4D97-AF65-F5344CB8AC3E}">
        <p14:creationId xmlns:p14="http://schemas.microsoft.com/office/powerpoint/2010/main" val="36227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9552" y="1484784"/>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Arial" pitchFamily="34" charset="0"/>
              <a:buChar char="•"/>
            </a:pPr>
            <a:r>
              <a:rPr lang="en-GB" sz="3200" dirty="0">
                <a:solidFill>
                  <a:prstClr val="black"/>
                </a:solidFill>
              </a:rPr>
              <a:t>Often considered as “optional” and not a priority in responses</a:t>
            </a:r>
          </a:p>
          <a:p>
            <a:pPr marL="342900" lvl="1" indent="-342900">
              <a:buFont typeface="Arial" pitchFamily="34" charset="0"/>
              <a:buChar char="•"/>
            </a:pPr>
            <a:endParaRPr lang="en-GB" sz="3200" dirty="0">
              <a:solidFill>
                <a:prstClr val="black"/>
              </a:solidFill>
            </a:endParaRPr>
          </a:p>
          <a:p>
            <a:pPr marL="342900" lvl="1" indent="-342900">
              <a:buFont typeface="Arial" pitchFamily="34" charset="0"/>
              <a:buChar char="•"/>
            </a:pPr>
            <a:r>
              <a:rPr lang="en-GB" sz="3200" dirty="0">
                <a:solidFill>
                  <a:prstClr val="black"/>
                </a:solidFill>
              </a:rPr>
              <a:t>Can be seen as requiring specialised technical expertise to integrate into programming</a:t>
            </a:r>
          </a:p>
          <a:p>
            <a:pPr marL="342900" lvl="1" indent="-342900">
              <a:buFont typeface="Arial" pitchFamily="34" charset="0"/>
              <a:buChar char="•"/>
            </a:pPr>
            <a:endParaRPr lang="en-GB" sz="3200" dirty="0">
              <a:solidFill>
                <a:prstClr val="black"/>
              </a:solidFill>
            </a:endParaRPr>
          </a:p>
          <a:p>
            <a:pPr marL="342900" lvl="1" indent="-342900">
              <a:buFont typeface="Arial" pitchFamily="34" charset="0"/>
              <a:buChar char="•"/>
            </a:pPr>
            <a:r>
              <a:rPr lang="en-GB" sz="3200" dirty="0">
                <a:solidFill>
                  <a:prstClr val="black"/>
                </a:solidFill>
              </a:rPr>
              <a:t>Competing definitions and approaches can create confusion and fatigue</a:t>
            </a:r>
          </a:p>
          <a:p>
            <a:pPr marL="342900" lvl="1" indent="-342900">
              <a:buFont typeface="Arial" pitchFamily="34" charset="0"/>
              <a:buChar char="•"/>
            </a:pPr>
            <a:endParaRPr lang="en-GB" dirty="0">
              <a:solidFill>
                <a:prstClr val="black"/>
              </a:solidFill>
            </a:endParaRPr>
          </a:p>
        </p:txBody>
      </p:sp>
      <p:sp>
        <p:nvSpPr>
          <p:cNvPr id="5"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Challenges to integrating cross cutting issues </a:t>
            </a:r>
          </a:p>
        </p:txBody>
      </p:sp>
    </p:spTree>
    <p:extLst>
      <p:ext uri="{BB962C8B-B14F-4D97-AF65-F5344CB8AC3E}">
        <p14:creationId xmlns:p14="http://schemas.microsoft.com/office/powerpoint/2010/main" val="26087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9552" y="198884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r>
              <a:rPr lang="en-GB" dirty="0">
                <a:solidFill>
                  <a:prstClr val="black"/>
                </a:solidFill>
              </a:rPr>
              <a:t>From a people-centred perspective, considering these issues is essential to achieving better </a:t>
            </a:r>
            <a:r>
              <a:rPr lang="en-GB" b="1" i="1" dirty="0">
                <a:solidFill>
                  <a:prstClr val="black"/>
                </a:solidFill>
              </a:rPr>
              <a:t>results</a:t>
            </a:r>
            <a:r>
              <a:rPr lang="en-GB" dirty="0">
                <a:solidFill>
                  <a:prstClr val="black"/>
                </a:solidFill>
              </a:rPr>
              <a:t> and protecting </a:t>
            </a:r>
            <a:r>
              <a:rPr lang="en-GB" b="1" i="1" dirty="0">
                <a:solidFill>
                  <a:prstClr val="black"/>
                </a:solidFill>
              </a:rPr>
              <a:t>rights</a:t>
            </a:r>
            <a:r>
              <a:rPr lang="en-GB" dirty="0">
                <a:solidFill>
                  <a:prstClr val="black"/>
                </a:solidFill>
              </a:rPr>
              <a:t> of affected people.</a:t>
            </a:r>
          </a:p>
          <a:p>
            <a:pPr marL="0" lvl="1" indent="0">
              <a:buFont typeface="Arial" pitchFamily="34" charset="0"/>
              <a:buNone/>
            </a:pPr>
            <a:endParaRPr lang="en-GB" dirty="0">
              <a:solidFill>
                <a:prstClr val="black"/>
              </a:solidFill>
            </a:endParaRPr>
          </a:p>
          <a:p>
            <a:pPr marL="0" lvl="1" indent="0">
              <a:buFont typeface="Arial" pitchFamily="34" charset="0"/>
              <a:buNone/>
            </a:pPr>
            <a:r>
              <a:rPr lang="en-GB" dirty="0">
                <a:solidFill>
                  <a:prstClr val="black"/>
                </a:solidFill>
              </a:rPr>
              <a:t>It also helps ensure the </a:t>
            </a:r>
            <a:r>
              <a:rPr lang="en-GB" b="1" i="1" dirty="0">
                <a:solidFill>
                  <a:prstClr val="black"/>
                </a:solidFill>
              </a:rPr>
              <a:t>connectedness</a:t>
            </a:r>
            <a:r>
              <a:rPr lang="en-GB" dirty="0">
                <a:solidFill>
                  <a:prstClr val="black"/>
                </a:solidFill>
              </a:rPr>
              <a:t> between humanitarian and development programming, and can contribute to greater resilience.</a:t>
            </a:r>
          </a:p>
          <a:p>
            <a:pPr marL="0" lvl="1" indent="0">
              <a:buFont typeface="Arial" pitchFamily="34" charset="0"/>
              <a:buNone/>
            </a:pPr>
            <a:endParaRPr lang="en-GB" dirty="0">
              <a:solidFill>
                <a:prstClr val="black"/>
              </a:solidFill>
            </a:endParaRPr>
          </a:p>
        </p:txBody>
      </p:sp>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Why are they important?</a:t>
            </a:r>
          </a:p>
        </p:txBody>
      </p:sp>
    </p:spTree>
    <p:extLst>
      <p:ext uri="{BB962C8B-B14F-4D97-AF65-F5344CB8AC3E}">
        <p14:creationId xmlns:p14="http://schemas.microsoft.com/office/powerpoint/2010/main" val="340864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73f51738-d318-4883-9d64-4f0bd0ccc55e" ContentTypeId="0x0101009BA85F8052A6DA4FA3E31FF9F74C6970" PreviousValue="false"/>
</file>

<file path=customXml/item2.xml><?xml version="1.0" encoding="utf-8"?>
<?mso-contentType ?>
<customXsn xmlns="http://schemas.microsoft.com/office/2006/metadata/customXsn">
  <xsnLocation/>
  <cached>True</cached>
  <openByDefault>True</openByDefault>
  <xsnScope/>
</customXsn>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12</Value>
      <Value>10</Value>
      <Value>196</Value>
      <Value>163</Value>
      <Value>146</Value>
      <Value>3</Value>
      <Value>104</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emergency response</TermName>
          <TermId xmlns="http://schemas.microsoft.com/office/infopath/2007/PartnerControls">e7eac636-aa3d-4db8-92d9-399d6677a2bf</TermId>
        </TermInfo>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Subnational</TermName>
          <TermId xmlns="http://schemas.microsoft.com/office/infopath/2007/PartnerControls">32144de7-b842-4aa8-aa89-dcda5227d104</TermId>
        </TermInfo>
      </Terms>
    </TaxKeywordTaxHTField>
    <CategoryDescription xmlns="http://schemas.microsoft.com/sharepoint.v3">Master GNC packages.
2019 Subnational NCC.
2.2. Inter-cluster coordination</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EMOPSGCCU-1435067120-18912</_dlc_DocId>
    <_dlc_DocIdUrl xmlns="5858627f-d058-4b92-9b52-677b5fd7d454">
      <Url>https://unicef.sharepoint.com/teams/EMOPS-GCCU/_layouts/15/DocIdRedir.aspx?ID=EMOPSGCCU-1435067120-18912</Url>
      <Description>EMOPSGCCU-1435067120-18912</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80352B8-5CDC-490D-A6D9-36B83230B5F9}">
  <ds:schemaRefs>
    <ds:schemaRef ds:uri="Microsoft.SharePoint.Taxonomy.ContentTypeSync"/>
  </ds:schemaRefs>
</ds:datastoreItem>
</file>

<file path=customXml/itemProps2.xml><?xml version="1.0" encoding="utf-8"?>
<ds:datastoreItem xmlns:ds="http://schemas.openxmlformats.org/officeDocument/2006/customXml" ds:itemID="{55FDE85F-E76A-48FA-B1AE-71D008EC7841}">
  <ds:schemaRefs>
    <ds:schemaRef ds:uri="http://schemas.microsoft.com/office/2006/metadata/customXsn"/>
  </ds:schemaRefs>
</ds:datastoreItem>
</file>

<file path=customXml/itemProps3.xml><?xml version="1.0" encoding="utf-8"?>
<ds:datastoreItem xmlns:ds="http://schemas.openxmlformats.org/officeDocument/2006/customXml" ds:itemID="{237F3955-4BCE-4D74-99F9-EAD2243AE224}"/>
</file>

<file path=customXml/itemProps4.xml><?xml version="1.0" encoding="utf-8"?>
<ds:datastoreItem xmlns:ds="http://schemas.openxmlformats.org/officeDocument/2006/customXml" ds:itemID="{4124F62A-89AB-495A-93AC-FEE03F0EC5D7}">
  <ds:schemaRefs>
    <ds:schemaRef ds:uri="http://purl.org/dc/dcmitype/"/>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a438dd15-07ca-4cdc-82a3-f2206b92025e"/>
    <ds:schemaRef ds:uri="5858627f-d058-4b92-9b52-677b5fd7d454"/>
    <ds:schemaRef ds:uri="http://purl.org/dc/elements/1.1/"/>
    <ds:schemaRef ds:uri="ca283e0b-db31-4043-a2ef-b80661bf084a"/>
    <ds:schemaRef ds:uri="http://schemas.microsoft.com/sharepoint/v4"/>
    <ds:schemaRef ds:uri="http://schemas.microsoft.com/sharepoint/v3"/>
    <ds:schemaRef ds:uri="http://schemas.microsoft.com/sharepoint.v3"/>
    <ds:schemaRef ds:uri="http://schemas.microsoft.com/office/2006/metadata/properties"/>
    <ds:schemaRef ds:uri="http://www.w3.org/XML/1998/namespace"/>
  </ds:schemaRefs>
</ds:datastoreItem>
</file>

<file path=customXml/itemProps5.xml><?xml version="1.0" encoding="utf-8"?>
<ds:datastoreItem xmlns:ds="http://schemas.openxmlformats.org/officeDocument/2006/customXml" ds:itemID="{949EED8D-7522-4B43-9B2C-B3617D1A3EEA}">
  <ds:schemaRefs>
    <ds:schemaRef ds:uri="http://schemas.microsoft.com/sharepoint/v3/contenttype/forms"/>
  </ds:schemaRefs>
</ds:datastoreItem>
</file>

<file path=customXml/itemProps6.xml><?xml version="1.0" encoding="utf-8"?>
<ds:datastoreItem xmlns:ds="http://schemas.openxmlformats.org/officeDocument/2006/customXml" ds:itemID="{29E1EDF2-03D6-4F43-BE4D-131AF184574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920</TotalTime>
  <Words>902</Words>
  <Application>Microsoft Office PowerPoint</Application>
  <PresentationFormat>On-screen Show (4:3)</PresentationFormat>
  <Paragraphs>104</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ＭＳ Ｐゴシック</vt:lpstr>
      <vt:lpstr>Arial</vt:lpstr>
      <vt:lpstr>Calibri</vt:lpstr>
      <vt:lpstr>Cambria</vt:lpstr>
      <vt:lpstr>Century Gothic</vt:lpstr>
      <vt:lpstr>Wingdings</vt:lpstr>
      <vt:lpstr>2_Theme1</vt:lpstr>
      <vt:lpstr>1_Theme1</vt:lpstr>
      <vt:lpstr>2.2 Inter-Cluster Coordination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3</dc:title>
  <dc:creator>Marion Orchison</dc:creator>
  <cp:keywords>Training; NCC; Subnational</cp:keywords>
  <cp:lastModifiedBy>Diogo Loureiro Jurema</cp:lastModifiedBy>
  <cp:revision>41</cp:revision>
  <cp:lastPrinted>2017-10-31T14:46:13Z</cp:lastPrinted>
  <dcterms:created xsi:type="dcterms:W3CDTF">2017-10-17T09:21:44Z</dcterms:created>
  <dcterms:modified xsi:type="dcterms:W3CDTF">2019-10-15T12:46:53Z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104;#NCC|37acde9b-31c8-46a8-8f12-aa74bad75c11;#163;#Training|e274f566-a9bf-4f70-80f5-de4ef515adf5;#196;#Subnational|32144de7-b842-4aa8-aa89-dcda5227d104</vt:lpwstr>
  </property>
  <property fmtid="{D5CDD505-2E9C-101B-9397-08002B2CF9AE}" pid="5" name="Topic">
    <vt:lpwstr>146;#Nutrition emergency response|e7eac636-aa3d-4db8-92d9-399d6677a2bf;#10;#Nutrition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262e7d7b-8354-4725-a87f-4d07edb3c021</vt:lpwstr>
  </property>
</Properties>
</file>