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4" r:id="rId2"/>
    <p:sldMasterId id="2147483708" r:id="rId3"/>
  </p:sldMasterIdLst>
  <p:notesMasterIdLst>
    <p:notesMasterId r:id="rId13"/>
  </p:notesMasterIdLst>
  <p:handoutMasterIdLst>
    <p:handoutMasterId r:id="rId14"/>
  </p:handoutMasterIdLst>
  <p:sldIdLst>
    <p:sldId id="331" r:id="rId4"/>
    <p:sldId id="303" r:id="rId5"/>
    <p:sldId id="316" r:id="rId6"/>
    <p:sldId id="332" r:id="rId7"/>
    <p:sldId id="305" r:id="rId8"/>
    <p:sldId id="333" r:id="rId9"/>
    <p:sldId id="308" r:id="rId10"/>
    <p:sldId id="334" r:id="rId11"/>
    <p:sldId id="317" r:id="rId12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nmi Tae" initials="Y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150"/>
    <a:srgbClr val="5F5BAE"/>
    <a:srgbClr val="0099CC"/>
    <a:srgbClr val="8064A2"/>
    <a:srgbClr val="537ABA"/>
    <a:srgbClr val="4BACC6"/>
    <a:srgbClr val="74C6E9"/>
    <a:srgbClr val="4A8DAA"/>
    <a:srgbClr val="808285"/>
    <a:srgbClr val="80C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 autoAdjust="0"/>
    <p:restoredTop sz="83140" autoAdjust="0"/>
  </p:normalViewPr>
  <p:slideViewPr>
    <p:cSldViewPr>
      <p:cViewPr varScale="1">
        <p:scale>
          <a:sx n="37" d="100"/>
          <a:sy n="37" d="100"/>
        </p:scale>
        <p:origin x="12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182" y="10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5" Type="http://schemas.openxmlformats.org/officeDocument/2006/relationships/customXml" Target="../customXml/item6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5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4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8D04649-1601-437A-9AE0-5F90DB29EAA0}" type="datetimeFigureOut">
              <a:rPr lang="en-US" smtClean="0"/>
              <a:pPr/>
              <a:t>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FD4F01C-CF8E-4F18-BBC9-5DD0A0FC2AE1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2962DCC-0CC5-44F4-B85C-4B53F16F81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1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2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L’objectif</a:t>
            </a:r>
            <a:r>
              <a:rPr lang="en-GB" dirty="0"/>
              <a:t> </a:t>
            </a:r>
            <a:r>
              <a:rPr lang="en-GB" dirty="0" err="1"/>
              <a:t>général</a:t>
            </a:r>
            <a:r>
              <a:rPr lang="en-GB" dirty="0"/>
              <a:t> du CPH </a:t>
            </a:r>
            <a:r>
              <a:rPr lang="en-GB" dirty="0" err="1"/>
              <a:t>est</a:t>
            </a:r>
            <a:r>
              <a:rPr lang="en-GB" dirty="0"/>
              <a:t> de </a:t>
            </a:r>
            <a:r>
              <a:rPr lang="en-GB" dirty="0" err="1"/>
              <a:t>fournir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réponse</a:t>
            </a:r>
            <a:r>
              <a:rPr lang="en-GB" dirty="0"/>
              <a:t> </a:t>
            </a:r>
            <a:r>
              <a:rPr lang="en-GB" dirty="0" err="1"/>
              <a:t>rapide</a:t>
            </a:r>
            <a:r>
              <a:rPr lang="en-GB" dirty="0"/>
              <a:t>, </a:t>
            </a:r>
            <a:r>
              <a:rPr lang="en-GB" dirty="0" err="1"/>
              <a:t>coordonnée</a:t>
            </a:r>
            <a:r>
              <a:rPr lang="en-GB" dirty="0"/>
              <a:t> et </a:t>
            </a:r>
            <a:r>
              <a:rPr lang="en-GB" dirty="0" err="1"/>
              <a:t>efficace</a:t>
            </a:r>
            <a:r>
              <a:rPr lang="en-GB" dirty="0"/>
              <a:t> pour la protection des populations </a:t>
            </a:r>
            <a:r>
              <a:rPr lang="en-GB" dirty="0" err="1"/>
              <a:t>affectées</a:t>
            </a:r>
            <a:r>
              <a:rPr lang="en-GB" dirty="0"/>
              <a:t> par les crises </a:t>
            </a:r>
            <a:r>
              <a:rPr lang="en-GB" dirty="0" err="1"/>
              <a:t>humanitaires</a:t>
            </a:r>
            <a:r>
              <a:rPr lang="en-GB" dirty="0"/>
              <a:t>.  Le CPH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série</a:t>
            </a:r>
            <a:r>
              <a:rPr lang="en-GB" dirty="0"/>
              <a:t> </a:t>
            </a:r>
            <a:r>
              <a:rPr lang="en-GB" dirty="0" err="1"/>
              <a:t>d’actions</a:t>
            </a:r>
            <a:r>
              <a:rPr lang="en-GB" dirty="0"/>
              <a:t> </a:t>
            </a:r>
            <a:r>
              <a:rPr lang="en-GB" dirty="0" err="1"/>
              <a:t>coordonnées</a:t>
            </a:r>
            <a:r>
              <a:rPr lang="en-GB" dirty="0"/>
              <a:t> </a:t>
            </a:r>
            <a:r>
              <a:rPr lang="en-GB" dirty="0" err="1"/>
              <a:t>visant</a:t>
            </a:r>
            <a:r>
              <a:rPr lang="en-GB" dirty="0"/>
              <a:t> à </a:t>
            </a:r>
            <a:r>
              <a:rPr lang="en-GB" dirty="0" err="1"/>
              <a:t>préparer</a:t>
            </a:r>
            <a:r>
              <a:rPr lang="en-GB" dirty="0"/>
              <a:t>, à </a:t>
            </a:r>
            <a:r>
              <a:rPr lang="en-GB" dirty="0" err="1"/>
              <a:t>gérer</a:t>
            </a:r>
            <a:r>
              <a:rPr lang="en-GB" dirty="0"/>
              <a:t> et à </a:t>
            </a:r>
            <a:r>
              <a:rPr lang="en-GB" u="sng" dirty="0" err="1"/>
              <a:t>délivrer</a:t>
            </a:r>
            <a:r>
              <a:rPr lang="en-GB" dirty="0"/>
              <a:t> la </a:t>
            </a:r>
            <a:r>
              <a:rPr lang="en-GB" dirty="0" err="1"/>
              <a:t>réponse</a:t>
            </a:r>
            <a:r>
              <a:rPr lang="en-GB" dirty="0"/>
              <a:t> </a:t>
            </a:r>
            <a:r>
              <a:rPr lang="en-GB" dirty="0" err="1"/>
              <a:t>humanitaire</a:t>
            </a:r>
            <a:r>
              <a:rPr lang="en-GB" dirty="0"/>
              <a:t>.  </a:t>
            </a:r>
          </a:p>
          <a:p>
            <a:r>
              <a:rPr lang="en-GB" dirty="0"/>
              <a:t>Le focus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principalement</a:t>
            </a:r>
            <a:r>
              <a:rPr lang="en-GB" dirty="0"/>
              <a:t> </a:t>
            </a:r>
            <a:r>
              <a:rPr lang="en-GB" dirty="0" err="1"/>
              <a:t>sur</a:t>
            </a:r>
            <a:r>
              <a:rPr lang="en-GB" dirty="0"/>
              <a:t> le CPH </a:t>
            </a:r>
            <a:r>
              <a:rPr lang="en-GB" dirty="0" err="1"/>
              <a:t>dans</a:t>
            </a:r>
            <a:r>
              <a:rPr lang="en-GB" dirty="0"/>
              <a:t> le </a:t>
            </a:r>
            <a:r>
              <a:rPr lang="en-GB" dirty="0" err="1"/>
              <a:t>contexte</a:t>
            </a:r>
            <a:r>
              <a:rPr lang="en-GB" dirty="0"/>
              <a:t> des </a:t>
            </a:r>
            <a:r>
              <a:rPr lang="en-GB" dirty="0" err="1"/>
              <a:t>opérations</a:t>
            </a:r>
            <a:r>
              <a:rPr lang="en-GB" dirty="0"/>
              <a:t> </a:t>
            </a:r>
            <a:r>
              <a:rPr lang="en-GB" dirty="0" err="1"/>
              <a:t>d’intervention</a:t>
            </a:r>
            <a:r>
              <a:rPr lang="en-GB" dirty="0"/>
              <a:t> </a:t>
            </a:r>
            <a:r>
              <a:rPr lang="en-GB" dirty="0" err="1"/>
              <a:t>humanitaire</a:t>
            </a:r>
            <a:r>
              <a:rPr lang="en-GB" dirty="0"/>
              <a:t> </a:t>
            </a:r>
            <a:r>
              <a:rPr lang="en-GB" dirty="0" err="1"/>
              <a:t>multilatérales</a:t>
            </a:r>
            <a:r>
              <a:rPr lang="en-GB" dirty="0"/>
              <a:t> – en </a:t>
            </a:r>
            <a:r>
              <a:rPr lang="en-GB" dirty="0" err="1"/>
              <a:t>soutien</a:t>
            </a:r>
            <a:r>
              <a:rPr lang="en-GB" dirty="0"/>
              <a:t> à </a:t>
            </a:r>
            <a:r>
              <a:rPr lang="en-GB" dirty="0" err="1"/>
              <a:t>l’intervention</a:t>
            </a:r>
            <a:r>
              <a:rPr lang="en-GB" dirty="0"/>
              <a:t> locale et </a:t>
            </a:r>
            <a:r>
              <a:rPr lang="en-GB" dirty="0" err="1"/>
              <a:t>nationale</a:t>
            </a:r>
            <a:r>
              <a:rPr lang="en-GB" dirty="0"/>
              <a:t> – </a:t>
            </a:r>
            <a:r>
              <a:rPr lang="en-GB" dirty="0" err="1"/>
              <a:t>mais</a:t>
            </a:r>
            <a:r>
              <a:rPr lang="en-GB" dirty="0"/>
              <a:t>, </a:t>
            </a:r>
            <a:r>
              <a:rPr lang="en-GB" dirty="0" err="1"/>
              <a:t>là</a:t>
            </a:r>
            <a:r>
              <a:rPr lang="en-GB" dirty="0"/>
              <a:t> encore, </a:t>
            </a:r>
            <a:r>
              <a:rPr lang="en-GB" dirty="0" err="1"/>
              <a:t>l’approche</a:t>
            </a:r>
            <a:r>
              <a:rPr lang="en-GB" dirty="0"/>
              <a:t> </a:t>
            </a:r>
            <a:r>
              <a:rPr lang="en-GB" dirty="0" err="1"/>
              <a:t>vise</a:t>
            </a:r>
            <a:r>
              <a:rPr lang="en-GB" dirty="0"/>
              <a:t> à </a:t>
            </a:r>
            <a:r>
              <a:rPr lang="en-GB" dirty="0" err="1"/>
              <a:t>être</a:t>
            </a:r>
            <a:r>
              <a:rPr lang="en-GB" dirty="0"/>
              <a:t> accessible à </a:t>
            </a:r>
            <a:r>
              <a:rPr lang="en-GB" dirty="0" err="1"/>
              <a:t>tous</a:t>
            </a:r>
            <a:r>
              <a:rPr lang="en-GB" dirty="0"/>
              <a:t> les </a:t>
            </a:r>
            <a:r>
              <a:rPr lang="en-GB" dirty="0" err="1"/>
              <a:t>intervenants</a:t>
            </a:r>
            <a:r>
              <a:rPr lang="en-GB" dirty="0"/>
              <a:t> </a:t>
            </a:r>
            <a:r>
              <a:rPr lang="en-GB" dirty="0" err="1"/>
              <a:t>humanitaires</a:t>
            </a:r>
            <a:r>
              <a:rPr lang="en-GB" dirty="0"/>
              <a:t>.  </a:t>
            </a:r>
          </a:p>
          <a:p>
            <a:endParaRPr lang="en-GB" dirty="0"/>
          </a:p>
          <a:p>
            <a:r>
              <a:rPr lang="en-US" dirty="0"/>
              <a:t>Les actions du cycle </a:t>
            </a:r>
            <a:r>
              <a:rPr lang="en-US" dirty="0" err="1"/>
              <a:t>décrites</a:t>
            </a:r>
            <a:r>
              <a:rPr lang="en-US" dirty="0"/>
              <a:t> </a:t>
            </a:r>
            <a:r>
              <a:rPr lang="en-US" dirty="0" err="1"/>
              <a:t>ci-dessous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interdépendantes</a:t>
            </a:r>
            <a:r>
              <a:rPr lang="en-US" dirty="0"/>
              <a:t> et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gérées</a:t>
            </a:r>
            <a:r>
              <a:rPr lang="en-US" dirty="0"/>
              <a:t> de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homogène</a:t>
            </a:r>
            <a:r>
              <a:rPr lang="en-US" dirty="0"/>
              <a:t> au </a:t>
            </a:r>
            <a:r>
              <a:rPr lang="en-US" dirty="0" err="1"/>
              <a:t>moyen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cohérente</a:t>
            </a:r>
            <a:r>
              <a:rPr lang="en-US" dirty="0"/>
              <a:t> et d'un ensemble </a:t>
            </a:r>
            <a:r>
              <a:rPr lang="en-US" dirty="0" err="1"/>
              <a:t>d’outils</a:t>
            </a:r>
            <a:r>
              <a:rPr lang="en-US" dirty="0"/>
              <a:t> </a:t>
            </a:r>
            <a:r>
              <a:rPr lang="en-US" dirty="0" err="1"/>
              <a:t>communs</a:t>
            </a:r>
            <a:r>
              <a:rPr lang="en-US" dirty="0"/>
              <a:t>.</a:t>
            </a:r>
          </a:p>
          <a:p>
            <a:endParaRPr lang="en-US" dirty="0"/>
          </a:p>
          <a:p>
            <a:pPr defTabSz="954110"/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mise</a:t>
            </a:r>
            <a:r>
              <a:rPr lang="en-US" dirty="0"/>
              <a:t> en </a:t>
            </a:r>
            <a:r>
              <a:rPr lang="en-US" dirty="0" err="1"/>
              <a:t>œuvre</a:t>
            </a:r>
            <a:r>
              <a:rPr lang="en-US" dirty="0"/>
              <a:t> du cycle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flexible et adaptable aux </a:t>
            </a:r>
            <a:r>
              <a:rPr lang="en-US" dirty="0" err="1"/>
              <a:t>différentes</a:t>
            </a:r>
            <a:r>
              <a:rPr lang="en-US" dirty="0"/>
              <a:t> situations des pays,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aborder</a:t>
            </a:r>
            <a:r>
              <a:rPr lang="en-US" dirty="0"/>
              <a:t> au minimum les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ci-dessus</a:t>
            </a:r>
            <a:r>
              <a:rPr lang="en-US" dirty="0"/>
              <a:t>. Elle </a:t>
            </a:r>
            <a:r>
              <a:rPr lang="en-US" dirty="0" err="1"/>
              <a:t>doit</a:t>
            </a:r>
            <a:r>
              <a:rPr lang="en-US" dirty="0"/>
              <a:t>, </a:t>
            </a:r>
            <a:r>
              <a:rPr lang="en-US" dirty="0" err="1"/>
              <a:t>autant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possible, </a:t>
            </a:r>
            <a:r>
              <a:rPr lang="en-US" dirty="0" err="1"/>
              <a:t>soutenir</a:t>
            </a:r>
            <a:r>
              <a:rPr lang="en-US" dirty="0"/>
              <a:t> les </a:t>
            </a:r>
            <a:r>
              <a:rPr lang="en-US" dirty="0" err="1"/>
              <a:t>partenaires</a:t>
            </a:r>
            <a:r>
              <a:rPr lang="en-US" dirty="0"/>
              <a:t> </a:t>
            </a:r>
            <a:r>
              <a:rPr lang="en-US" dirty="0" err="1"/>
              <a:t>locaux</a:t>
            </a:r>
            <a:r>
              <a:rPr lang="en-US" dirty="0"/>
              <a:t> et </a:t>
            </a:r>
            <a:r>
              <a:rPr lang="en-US" dirty="0" err="1"/>
              <a:t>nationaux</a:t>
            </a:r>
            <a:r>
              <a:rPr lang="en-US" dirty="0"/>
              <a:t>, </a:t>
            </a:r>
            <a:r>
              <a:rPr lang="en-US" dirty="0" err="1"/>
              <a:t>dont</a:t>
            </a:r>
            <a:r>
              <a:rPr lang="en-US" dirty="0"/>
              <a:t> les ONG, la </a:t>
            </a:r>
            <a:r>
              <a:rPr lang="en-US" dirty="0" err="1"/>
              <a:t>société</a:t>
            </a:r>
            <a:r>
              <a:rPr lang="en-US" dirty="0"/>
              <a:t> </a:t>
            </a:r>
            <a:r>
              <a:rPr lang="en-US" dirty="0" err="1"/>
              <a:t>civile</a:t>
            </a:r>
            <a:r>
              <a:rPr lang="en-US" dirty="0"/>
              <a:t> et les </a:t>
            </a:r>
            <a:r>
              <a:rPr lang="en-US" dirty="0" err="1"/>
              <a:t>communautés</a:t>
            </a:r>
            <a:r>
              <a:rPr lang="en-US" dirty="0"/>
              <a:t>, et </a:t>
            </a:r>
            <a:r>
              <a:rPr lang="en-US" dirty="0" err="1"/>
              <a:t>compléter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s’appuyer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des cadres de travail </a:t>
            </a:r>
            <a:r>
              <a:rPr lang="en-US" dirty="0" err="1"/>
              <a:t>existants</a:t>
            </a:r>
            <a:r>
              <a:rPr lang="en-US" dirty="0"/>
              <a:t> ;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contribuer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réponse</a:t>
            </a:r>
            <a:r>
              <a:rPr lang="en-US" dirty="0"/>
              <a:t> </a:t>
            </a:r>
            <a:r>
              <a:rPr lang="en-US" dirty="0" err="1"/>
              <a:t>développant</a:t>
            </a:r>
            <a:r>
              <a:rPr lang="en-US" dirty="0"/>
              <a:t> la </a:t>
            </a:r>
            <a:r>
              <a:rPr lang="en-US" dirty="0" err="1"/>
              <a:t>résilience</a:t>
            </a:r>
            <a:r>
              <a:rPr lang="en-US" dirty="0"/>
              <a:t> face aux catastrophes futures.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96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GB: I have added the graph in </a:t>
            </a:r>
            <a:r>
              <a:rPr lang="en-GB" dirty="0" err="1"/>
              <a:t>french</a:t>
            </a:r>
            <a:r>
              <a:rPr lang="en-GB" dirty="0"/>
              <a:t> as it was still in </a:t>
            </a:r>
            <a:r>
              <a:rPr lang="en-GB" dirty="0" err="1"/>
              <a:t>english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3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Note</a:t>
            </a:r>
            <a:r>
              <a:rPr lang="en-US" baseline="0" dirty="0">
                <a:latin typeface="Calibri" charset="0"/>
                <a:ea typeface="MS PGothic" charset="0"/>
              </a:rPr>
              <a:t> GB: I have change the icon from English to French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70424" indent="-296316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85268" indent="-237054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59376" indent="-237054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133483" indent="-237054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607590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3081696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555804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4029911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fld id="{D4055D71-DF5B-9444-A24B-E8C767E0F186}" type="slidenum">
              <a:rPr lang="en-US" sz="1300" b="0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300" b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6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L’objectif</a:t>
            </a:r>
            <a:r>
              <a:rPr lang="en-GB" dirty="0"/>
              <a:t> </a:t>
            </a:r>
            <a:r>
              <a:rPr lang="en-GB" dirty="0" err="1"/>
              <a:t>général</a:t>
            </a:r>
            <a:r>
              <a:rPr lang="en-GB" dirty="0"/>
              <a:t> du CPH </a:t>
            </a:r>
            <a:r>
              <a:rPr lang="en-GB" dirty="0" err="1"/>
              <a:t>est</a:t>
            </a:r>
            <a:r>
              <a:rPr lang="en-GB" dirty="0"/>
              <a:t> de </a:t>
            </a:r>
            <a:r>
              <a:rPr lang="en-GB" dirty="0" err="1"/>
              <a:t>fournir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réponse</a:t>
            </a:r>
            <a:r>
              <a:rPr lang="en-GB" dirty="0"/>
              <a:t> </a:t>
            </a:r>
            <a:r>
              <a:rPr lang="en-GB" dirty="0" err="1"/>
              <a:t>rapide</a:t>
            </a:r>
            <a:r>
              <a:rPr lang="en-GB" dirty="0"/>
              <a:t>, </a:t>
            </a:r>
            <a:r>
              <a:rPr lang="en-GB" dirty="0" err="1"/>
              <a:t>coordonnée</a:t>
            </a:r>
            <a:r>
              <a:rPr lang="en-GB" dirty="0"/>
              <a:t> et </a:t>
            </a:r>
            <a:r>
              <a:rPr lang="en-GB" dirty="0" err="1"/>
              <a:t>efficace</a:t>
            </a:r>
            <a:r>
              <a:rPr lang="en-GB" dirty="0"/>
              <a:t> pour la protection des populations </a:t>
            </a:r>
            <a:r>
              <a:rPr lang="en-GB" dirty="0" err="1"/>
              <a:t>affectées</a:t>
            </a:r>
            <a:r>
              <a:rPr lang="en-GB" dirty="0"/>
              <a:t> par les crises </a:t>
            </a:r>
            <a:r>
              <a:rPr lang="en-GB" dirty="0" err="1"/>
              <a:t>humanitaires</a:t>
            </a:r>
            <a:r>
              <a:rPr lang="en-GB" dirty="0"/>
              <a:t>.  Le CPH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série</a:t>
            </a:r>
            <a:r>
              <a:rPr lang="en-GB" dirty="0"/>
              <a:t> </a:t>
            </a:r>
            <a:r>
              <a:rPr lang="en-GB" dirty="0" err="1"/>
              <a:t>d’actions</a:t>
            </a:r>
            <a:r>
              <a:rPr lang="en-GB" dirty="0"/>
              <a:t> </a:t>
            </a:r>
            <a:r>
              <a:rPr lang="en-GB" dirty="0" err="1"/>
              <a:t>coordonnées</a:t>
            </a:r>
            <a:r>
              <a:rPr lang="en-GB" dirty="0"/>
              <a:t> </a:t>
            </a:r>
            <a:r>
              <a:rPr lang="en-GB" dirty="0" err="1"/>
              <a:t>visant</a:t>
            </a:r>
            <a:r>
              <a:rPr lang="en-GB" dirty="0"/>
              <a:t> à </a:t>
            </a:r>
            <a:r>
              <a:rPr lang="en-GB" dirty="0" err="1"/>
              <a:t>préparer</a:t>
            </a:r>
            <a:r>
              <a:rPr lang="en-GB" dirty="0"/>
              <a:t>, à </a:t>
            </a:r>
            <a:r>
              <a:rPr lang="en-GB" dirty="0" err="1"/>
              <a:t>gérer</a:t>
            </a:r>
            <a:r>
              <a:rPr lang="en-GB" dirty="0"/>
              <a:t> et à </a:t>
            </a:r>
            <a:r>
              <a:rPr lang="en-GB" u="sng" dirty="0" err="1"/>
              <a:t>délivrer</a:t>
            </a:r>
            <a:r>
              <a:rPr lang="en-GB" dirty="0"/>
              <a:t> la </a:t>
            </a:r>
            <a:r>
              <a:rPr lang="en-GB" dirty="0" err="1"/>
              <a:t>réponse</a:t>
            </a:r>
            <a:r>
              <a:rPr lang="en-GB" dirty="0"/>
              <a:t> </a:t>
            </a:r>
            <a:r>
              <a:rPr lang="en-GB" dirty="0" err="1"/>
              <a:t>humanitaire</a:t>
            </a:r>
            <a:r>
              <a:rPr lang="en-GB" dirty="0"/>
              <a:t>.  </a:t>
            </a:r>
          </a:p>
          <a:p>
            <a:r>
              <a:rPr lang="en-GB" dirty="0"/>
              <a:t>Le focus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principalement</a:t>
            </a:r>
            <a:r>
              <a:rPr lang="en-GB" dirty="0"/>
              <a:t> </a:t>
            </a:r>
            <a:r>
              <a:rPr lang="en-GB" dirty="0" err="1"/>
              <a:t>sur</a:t>
            </a:r>
            <a:r>
              <a:rPr lang="en-GB" dirty="0"/>
              <a:t> le CPH </a:t>
            </a:r>
            <a:r>
              <a:rPr lang="en-GB" dirty="0" err="1"/>
              <a:t>dans</a:t>
            </a:r>
            <a:r>
              <a:rPr lang="en-GB" dirty="0"/>
              <a:t> le </a:t>
            </a:r>
            <a:r>
              <a:rPr lang="en-GB" dirty="0" err="1"/>
              <a:t>contexte</a:t>
            </a:r>
            <a:r>
              <a:rPr lang="en-GB" dirty="0"/>
              <a:t> des </a:t>
            </a:r>
            <a:r>
              <a:rPr lang="en-GB" dirty="0" err="1"/>
              <a:t>opérations</a:t>
            </a:r>
            <a:r>
              <a:rPr lang="en-GB" dirty="0"/>
              <a:t> </a:t>
            </a:r>
            <a:r>
              <a:rPr lang="en-GB" dirty="0" err="1"/>
              <a:t>d’intervention</a:t>
            </a:r>
            <a:r>
              <a:rPr lang="en-GB" dirty="0"/>
              <a:t> </a:t>
            </a:r>
            <a:r>
              <a:rPr lang="en-GB" dirty="0" err="1"/>
              <a:t>humanitaire</a:t>
            </a:r>
            <a:r>
              <a:rPr lang="en-GB" dirty="0"/>
              <a:t> </a:t>
            </a:r>
            <a:r>
              <a:rPr lang="en-GB" dirty="0" err="1"/>
              <a:t>multilatérales</a:t>
            </a:r>
            <a:r>
              <a:rPr lang="en-GB" dirty="0"/>
              <a:t> – en </a:t>
            </a:r>
            <a:r>
              <a:rPr lang="en-GB" dirty="0" err="1"/>
              <a:t>soutien</a:t>
            </a:r>
            <a:r>
              <a:rPr lang="en-GB" dirty="0"/>
              <a:t> à </a:t>
            </a:r>
            <a:r>
              <a:rPr lang="en-GB" dirty="0" err="1"/>
              <a:t>l’intervention</a:t>
            </a:r>
            <a:r>
              <a:rPr lang="en-GB" dirty="0"/>
              <a:t> locale et </a:t>
            </a:r>
            <a:r>
              <a:rPr lang="en-GB" dirty="0" err="1"/>
              <a:t>nationale</a:t>
            </a:r>
            <a:r>
              <a:rPr lang="en-GB" dirty="0"/>
              <a:t> – </a:t>
            </a:r>
            <a:r>
              <a:rPr lang="en-GB" dirty="0" err="1"/>
              <a:t>mais</a:t>
            </a:r>
            <a:r>
              <a:rPr lang="en-GB" dirty="0"/>
              <a:t>, </a:t>
            </a:r>
            <a:r>
              <a:rPr lang="en-GB" dirty="0" err="1"/>
              <a:t>là</a:t>
            </a:r>
            <a:r>
              <a:rPr lang="en-GB" dirty="0"/>
              <a:t> encore, </a:t>
            </a:r>
            <a:r>
              <a:rPr lang="en-GB" dirty="0" err="1"/>
              <a:t>l’approche</a:t>
            </a:r>
            <a:r>
              <a:rPr lang="en-GB" dirty="0"/>
              <a:t> </a:t>
            </a:r>
            <a:r>
              <a:rPr lang="en-GB" dirty="0" err="1"/>
              <a:t>vise</a:t>
            </a:r>
            <a:r>
              <a:rPr lang="en-GB" dirty="0"/>
              <a:t> à </a:t>
            </a:r>
            <a:r>
              <a:rPr lang="en-GB" dirty="0" err="1"/>
              <a:t>être</a:t>
            </a:r>
            <a:r>
              <a:rPr lang="en-GB" dirty="0"/>
              <a:t> accessible à </a:t>
            </a:r>
            <a:r>
              <a:rPr lang="en-GB" dirty="0" err="1"/>
              <a:t>tous</a:t>
            </a:r>
            <a:r>
              <a:rPr lang="en-GB" dirty="0"/>
              <a:t> les </a:t>
            </a:r>
            <a:r>
              <a:rPr lang="en-GB" dirty="0" err="1"/>
              <a:t>intervenants</a:t>
            </a:r>
            <a:r>
              <a:rPr lang="en-GB" dirty="0"/>
              <a:t> </a:t>
            </a:r>
            <a:r>
              <a:rPr lang="en-GB" dirty="0" err="1"/>
              <a:t>humanitaires</a:t>
            </a:r>
            <a:r>
              <a:rPr lang="en-GB" dirty="0"/>
              <a:t>.  </a:t>
            </a:r>
          </a:p>
          <a:p>
            <a:endParaRPr lang="en-GB" dirty="0"/>
          </a:p>
          <a:p>
            <a:r>
              <a:rPr lang="en-US" dirty="0"/>
              <a:t>Les actions du cycle </a:t>
            </a:r>
            <a:r>
              <a:rPr lang="en-US" dirty="0" err="1"/>
              <a:t>décrites</a:t>
            </a:r>
            <a:r>
              <a:rPr lang="en-US" dirty="0"/>
              <a:t> </a:t>
            </a:r>
            <a:r>
              <a:rPr lang="en-US" dirty="0" err="1"/>
              <a:t>ci-dessous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interdépendantes</a:t>
            </a:r>
            <a:r>
              <a:rPr lang="en-US" dirty="0"/>
              <a:t> et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gérées</a:t>
            </a:r>
            <a:r>
              <a:rPr lang="en-US" dirty="0"/>
              <a:t> de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homogène</a:t>
            </a:r>
            <a:r>
              <a:rPr lang="en-US" dirty="0"/>
              <a:t> au </a:t>
            </a:r>
            <a:r>
              <a:rPr lang="en-US" dirty="0" err="1"/>
              <a:t>moyen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cohérente</a:t>
            </a:r>
            <a:r>
              <a:rPr lang="en-US" dirty="0"/>
              <a:t> et d'un ensemble </a:t>
            </a:r>
            <a:r>
              <a:rPr lang="en-US" dirty="0" err="1"/>
              <a:t>d’outils</a:t>
            </a:r>
            <a:r>
              <a:rPr lang="en-US" dirty="0"/>
              <a:t> </a:t>
            </a:r>
            <a:r>
              <a:rPr lang="en-US" dirty="0" err="1"/>
              <a:t>communs</a:t>
            </a:r>
            <a:r>
              <a:rPr lang="en-US" dirty="0"/>
              <a:t>.</a:t>
            </a:r>
          </a:p>
          <a:p>
            <a:endParaRPr lang="en-US" dirty="0"/>
          </a:p>
          <a:p>
            <a:pPr defTabSz="954110"/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mise</a:t>
            </a:r>
            <a:r>
              <a:rPr lang="en-US" dirty="0"/>
              <a:t> en </a:t>
            </a:r>
            <a:r>
              <a:rPr lang="en-US" dirty="0" err="1"/>
              <a:t>œuvre</a:t>
            </a:r>
            <a:r>
              <a:rPr lang="en-US" dirty="0"/>
              <a:t> du cycle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flexible et adaptable aux </a:t>
            </a:r>
            <a:r>
              <a:rPr lang="en-US" dirty="0" err="1"/>
              <a:t>différentes</a:t>
            </a:r>
            <a:r>
              <a:rPr lang="en-US" dirty="0"/>
              <a:t> situations des pays,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aborder</a:t>
            </a:r>
            <a:r>
              <a:rPr lang="en-US" dirty="0"/>
              <a:t> au minimum les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ci-dessus</a:t>
            </a:r>
            <a:r>
              <a:rPr lang="en-US" dirty="0"/>
              <a:t>. Elle </a:t>
            </a:r>
            <a:r>
              <a:rPr lang="en-US" dirty="0" err="1"/>
              <a:t>doit</a:t>
            </a:r>
            <a:r>
              <a:rPr lang="en-US" dirty="0"/>
              <a:t>, </a:t>
            </a:r>
            <a:r>
              <a:rPr lang="en-US" dirty="0" err="1"/>
              <a:t>autant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possible, </a:t>
            </a:r>
            <a:r>
              <a:rPr lang="en-US" dirty="0" err="1"/>
              <a:t>soutenir</a:t>
            </a:r>
            <a:r>
              <a:rPr lang="en-US" dirty="0"/>
              <a:t> les </a:t>
            </a:r>
            <a:r>
              <a:rPr lang="en-US" dirty="0" err="1"/>
              <a:t>partenaires</a:t>
            </a:r>
            <a:r>
              <a:rPr lang="en-US" dirty="0"/>
              <a:t> </a:t>
            </a:r>
            <a:r>
              <a:rPr lang="en-US" dirty="0" err="1"/>
              <a:t>locaux</a:t>
            </a:r>
            <a:r>
              <a:rPr lang="en-US" dirty="0"/>
              <a:t> et </a:t>
            </a:r>
            <a:r>
              <a:rPr lang="en-US" dirty="0" err="1"/>
              <a:t>nationaux</a:t>
            </a:r>
            <a:r>
              <a:rPr lang="en-US" dirty="0"/>
              <a:t>, </a:t>
            </a:r>
            <a:r>
              <a:rPr lang="en-US" dirty="0" err="1"/>
              <a:t>dont</a:t>
            </a:r>
            <a:r>
              <a:rPr lang="en-US" dirty="0"/>
              <a:t> les ONG, la </a:t>
            </a:r>
            <a:r>
              <a:rPr lang="en-US" dirty="0" err="1"/>
              <a:t>société</a:t>
            </a:r>
            <a:r>
              <a:rPr lang="en-US" dirty="0"/>
              <a:t> </a:t>
            </a:r>
            <a:r>
              <a:rPr lang="en-US" dirty="0" err="1"/>
              <a:t>civile</a:t>
            </a:r>
            <a:r>
              <a:rPr lang="en-US" dirty="0"/>
              <a:t> et les </a:t>
            </a:r>
            <a:r>
              <a:rPr lang="en-US" dirty="0" err="1"/>
              <a:t>communautés</a:t>
            </a:r>
            <a:r>
              <a:rPr lang="en-US" dirty="0"/>
              <a:t>, et </a:t>
            </a:r>
            <a:r>
              <a:rPr lang="en-US" dirty="0" err="1"/>
              <a:t>compléter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s’appuyer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des cadres de travail </a:t>
            </a:r>
            <a:r>
              <a:rPr lang="en-US" dirty="0" err="1"/>
              <a:t>existants</a:t>
            </a:r>
            <a:r>
              <a:rPr lang="en-US" dirty="0"/>
              <a:t> ;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contribuer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réponse</a:t>
            </a:r>
            <a:r>
              <a:rPr lang="en-US" dirty="0"/>
              <a:t> </a:t>
            </a:r>
            <a:r>
              <a:rPr lang="en-US" dirty="0" err="1"/>
              <a:t>développant</a:t>
            </a:r>
            <a:r>
              <a:rPr lang="en-US" dirty="0"/>
              <a:t> la </a:t>
            </a:r>
            <a:r>
              <a:rPr lang="en-US" dirty="0" err="1"/>
              <a:t>résilience</a:t>
            </a:r>
            <a:r>
              <a:rPr lang="en-US" dirty="0"/>
              <a:t> face aux catastrophes futures.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6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actions du cycle </a:t>
            </a:r>
            <a:r>
              <a:rPr lang="en-US" dirty="0" err="1"/>
              <a:t>décrites</a:t>
            </a:r>
            <a:r>
              <a:rPr lang="en-US" dirty="0"/>
              <a:t> </a:t>
            </a:r>
            <a:r>
              <a:rPr lang="en-US" dirty="0" err="1"/>
              <a:t>ci-dessous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interdépendantes</a:t>
            </a:r>
            <a:r>
              <a:rPr lang="en-US" dirty="0"/>
              <a:t> et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gérées</a:t>
            </a:r>
            <a:r>
              <a:rPr lang="en-US" dirty="0"/>
              <a:t> de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homogène</a:t>
            </a:r>
            <a:r>
              <a:rPr lang="en-US" dirty="0"/>
              <a:t> au </a:t>
            </a:r>
            <a:r>
              <a:rPr lang="en-US" dirty="0" err="1"/>
              <a:t>moyen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cohérente</a:t>
            </a:r>
            <a:r>
              <a:rPr lang="en-US" dirty="0"/>
              <a:t> et d'un ensemble </a:t>
            </a:r>
            <a:r>
              <a:rPr lang="en-US" dirty="0" err="1"/>
              <a:t>d’outils</a:t>
            </a:r>
            <a:r>
              <a:rPr lang="en-US" dirty="0"/>
              <a:t> </a:t>
            </a:r>
            <a:r>
              <a:rPr lang="en-US" dirty="0" err="1"/>
              <a:t>communs</a:t>
            </a:r>
            <a:r>
              <a:rPr lang="en-US" dirty="0"/>
              <a:t>.</a:t>
            </a:r>
          </a:p>
          <a:p>
            <a:endParaRPr lang="en-US" dirty="0"/>
          </a:p>
          <a:p>
            <a:pPr defTabSz="954110"/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mise</a:t>
            </a:r>
            <a:r>
              <a:rPr lang="en-US" dirty="0"/>
              <a:t> en </a:t>
            </a:r>
            <a:r>
              <a:rPr lang="en-US" dirty="0" err="1"/>
              <a:t>œuvre</a:t>
            </a:r>
            <a:r>
              <a:rPr lang="en-US" dirty="0"/>
              <a:t> du cycle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flexible et adaptable aux </a:t>
            </a:r>
            <a:r>
              <a:rPr lang="en-US" dirty="0" err="1"/>
              <a:t>différentes</a:t>
            </a:r>
            <a:r>
              <a:rPr lang="en-US" dirty="0"/>
              <a:t> situations des pays,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aborder</a:t>
            </a:r>
            <a:r>
              <a:rPr lang="en-US" dirty="0"/>
              <a:t> au minimum les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ci-dessus</a:t>
            </a:r>
            <a:r>
              <a:rPr lang="en-US" dirty="0"/>
              <a:t>. Elle </a:t>
            </a:r>
            <a:r>
              <a:rPr lang="en-US" dirty="0" err="1"/>
              <a:t>doit</a:t>
            </a:r>
            <a:r>
              <a:rPr lang="en-US" dirty="0"/>
              <a:t>, </a:t>
            </a:r>
            <a:r>
              <a:rPr lang="en-US" dirty="0" err="1"/>
              <a:t>autant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possible, </a:t>
            </a:r>
            <a:r>
              <a:rPr lang="en-US" dirty="0" err="1"/>
              <a:t>soutenir</a:t>
            </a:r>
            <a:r>
              <a:rPr lang="en-US" dirty="0"/>
              <a:t> les </a:t>
            </a:r>
            <a:r>
              <a:rPr lang="en-US" dirty="0" err="1"/>
              <a:t>partenaires</a:t>
            </a:r>
            <a:r>
              <a:rPr lang="en-US" dirty="0"/>
              <a:t> </a:t>
            </a:r>
            <a:r>
              <a:rPr lang="en-US" dirty="0" err="1"/>
              <a:t>locaux</a:t>
            </a:r>
            <a:r>
              <a:rPr lang="en-US" dirty="0"/>
              <a:t> et </a:t>
            </a:r>
            <a:r>
              <a:rPr lang="en-US" dirty="0" err="1"/>
              <a:t>nationaux</a:t>
            </a:r>
            <a:r>
              <a:rPr lang="en-US" dirty="0"/>
              <a:t>, </a:t>
            </a:r>
            <a:r>
              <a:rPr lang="en-US" dirty="0" err="1"/>
              <a:t>dont</a:t>
            </a:r>
            <a:r>
              <a:rPr lang="en-US" dirty="0"/>
              <a:t> les ONG, la </a:t>
            </a:r>
            <a:r>
              <a:rPr lang="en-US" dirty="0" err="1"/>
              <a:t>société</a:t>
            </a:r>
            <a:r>
              <a:rPr lang="en-US" dirty="0"/>
              <a:t> </a:t>
            </a:r>
            <a:r>
              <a:rPr lang="en-US" dirty="0" err="1"/>
              <a:t>civile</a:t>
            </a:r>
            <a:r>
              <a:rPr lang="en-US" dirty="0"/>
              <a:t> et les </a:t>
            </a:r>
            <a:r>
              <a:rPr lang="en-US" dirty="0" err="1"/>
              <a:t>communautés</a:t>
            </a:r>
            <a:r>
              <a:rPr lang="en-US" dirty="0"/>
              <a:t>, et </a:t>
            </a:r>
            <a:r>
              <a:rPr lang="en-US" dirty="0" err="1"/>
              <a:t>compléter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s’appuyer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des cadres de travail </a:t>
            </a:r>
            <a:r>
              <a:rPr lang="en-US" dirty="0" err="1"/>
              <a:t>existants</a:t>
            </a:r>
            <a:r>
              <a:rPr lang="en-US" dirty="0"/>
              <a:t> ;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contribuer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réponse</a:t>
            </a:r>
            <a:r>
              <a:rPr lang="en-US" dirty="0"/>
              <a:t> </a:t>
            </a:r>
            <a:r>
              <a:rPr lang="en-US" dirty="0" err="1"/>
              <a:t>développant</a:t>
            </a:r>
            <a:r>
              <a:rPr lang="en-US" dirty="0"/>
              <a:t> la </a:t>
            </a:r>
            <a:r>
              <a:rPr lang="en-US" dirty="0" err="1"/>
              <a:t>résilience</a:t>
            </a:r>
            <a:r>
              <a:rPr lang="en-US" dirty="0"/>
              <a:t> face aux catastrophes futures.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6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81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7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99197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6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78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Meeting Debrief</a:t>
            </a:r>
          </a:p>
        </p:txBody>
      </p:sp>
    </p:spTree>
    <p:extLst>
      <p:ext uri="{BB962C8B-B14F-4D97-AF65-F5344CB8AC3E}">
        <p14:creationId xmlns:p14="http://schemas.microsoft.com/office/powerpoint/2010/main" val="249220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951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80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21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2385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485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59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134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54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33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128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6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CH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037807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794600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25003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1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389276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849386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1D15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493101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852691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760638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163234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373474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09946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/>
              <a:pPr/>
              <a:t>11/09/2019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0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0643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1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9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/>
              <a:pPr/>
              <a:t>11/09/2019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9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9/11/2019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16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</a:t>
            </a:r>
            <a:r>
              <a:rPr lang="en-GB" b="1" dirty="0"/>
              <a:t>.1 Le cycle de programme </a:t>
            </a:r>
            <a:r>
              <a:rPr lang="en-GB" b="1" dirty="0" err="1"/>
              <a:t>humanitaire</a:t>
            </a:r>
            <a:r>
              <a:rPr lang="en-GB" b="1" dirty="0"/>
              <a:t> (CPH – HPC en </a:t>
            </a:r>
            <a:r>
              <a:rPr lang="en-GB" b="1" dirty="0" err="1"/>
              <a:t>anglais</a:t>
            </a:r>
            <a:r>
              <a:rPr lang="en-GB" b="1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7718" y="4437112"/>
            <a:ext cx="2324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GB" dirty="0"/>
              <a:t>À </a:t>
            </a:r>
            <a:r>
              <a:rPr lang="en-GB" dirty="0" err="1"/>
              <a:t>vos</a:t>
            </a:r>
            <a:r>
              <a:rPr lang="en-GB" dirty="0"/>
              <a:t> tables, </a:t>
            </a:r>
            <a:r>
              <a:rPr lang="en-GB" dirty="0" err="1"/>
              <a:t>veuillez</a:t>
            </a:r>
            <a:r>
              <a:rPr lang="en-GB" dirty="0"/>
              <a:t> </a:t>
            </a:r>
            <a:r>
              <a:rPr lang="en-GB" dirty="0" err="1"/>
              <a:t>écrire</a:t>
            </a:r>
            <a:r>
              <a:rPr lang="en-GB" dirty="0"/>
              <a:t> les </a:t>
            </a:r>
            <a:r>
              <a:rPr lang="en-GB" dirty="0" err="1"/>
              <a:t>différentes</a:t>
            </a:r>
            <a:r>
              <a:rPr lang="en-GB" dirty="0"/>
              <a:t> </a:t>
            </a:r>
            <a:r>
              <a:rPr lang="en-GB" dirty="0" err="1"/>
              <a:t>étapes</a:t>
            </a:r>
            <a:r>
              <a:rPr lang="en-GB" dirty="0"/>
              <a:t> du cycle de programme </a:t>
            </a:r>
            <a:r>
              <a:rPr lang="en-GB" dirty="0" err="1"/>
              <a:t>humanitaire</a:t>
            </a:r>
            <a:r>
              <a:rPr lang="en-GB" dirty="0"/>
              <a:t> </a:t>
            </a:r>
            <a:r>
              <a:rPr lang="en-GB" dirty="0" err="1"/>
              <a:t>sur</a:t>
            </a:r>
            <a:r>
              <a:rPr lang="en-GB" dirty="0"/>
              <a:t> un tableau.</a:t>
            </a:r>
            <a:endParaRPr lang="en-US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err="1"/>
              <a:t>Soyez</a:t>
            </a:r>
            <a:r>
              <a:rPr lang="en-GB" i="1" dirty="0"/>
              <a:t> prêt à </a:t>
            </a:r>
            <a:r>
              <a:rPr lang="en-GB" i="1" dirty="0" err="1"/>
              <a:t>expliquer</a:t>
            </a:r>
            <a:r>
              <a:rPr lang="en-GB" i="1" dirty="0"/>
              <a:t> la </a:t>
            </a:r>
            <a:r>
              <a:rPr lang="en-GB" i="1" dirty="0" err="1"/>
              <a:t>logique</a:t>
            </a:r>
            <a:r>
              <a:rPr lang="en-GB" i="1" dirty="0"/>
              <a:t> derrière </a:t>
            </a:r>
            <a:r>
              <a:rPr lang="en-GB" i="1" dirty="0" err="1"/>
              <a:t>votre</a:t>
            </a:r>
            <a:r>
              <a:rPr lang="en-GB" i="1" dirty="0"/>
              <a:t> cycle. </a:t>
            </a:r>
            <a:endParaRPr lang="en-GB" dirty="0"/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8" name="Picture 4" descr="http://worldartsme.com/images/cycle-arrows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286250"/>
            <a:ext cx="2398640" cy="23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451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Travail de </a:t>
            </a:r>
            <a:r>
              <a:rPr lang="en-GB" b="1" dirty="0" err="1">
                <a:solidFill>
                  <a:schemeClr val="bg1"/>
                </a:solidFill>
              </a:rPr>
              <a:t>groupe</a:t>
            </a:r>
            <a:r>
              <a:rPr lang="en-GB" b="1" dirty="0">
                <a:solidFill>
                  <a:schemeClr val="bg1"/>
                </a:solidFill>
              </a:rPr>
              <a:t> : </a:t>
            </a:r>
            <a:r>
              <a:rPr lang="en-GB" b="1" dirty="0" err="1">
                <a:solidFill>
                  <a:schemeClr val="bg1"/>
                </a:solidFill>
              </a:rPr>
              <a:t>exercice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sur</a:t>
            </a:r>
            <a:r>
              <a:rPr lang="en-GB" b="1" dirty="0">
                <a:solidFill>
                  <a:schemeClr val="bg1"/>
                </a:solidFill>
              </a:rPr>
              <a:t> le CPH</a:t>
            </a:r>
          </a:p>
        </p:txBody>
      </p:sp>
    </p:spTree>
    <p:extLst>
      <p:ext uri="{BB962C8B-B14F-4D97-AF65-F5344CB8AC3E}">
        <p14:creationId xmlns:p14="http://schemas.microsoft.com/office/powerpoint/2010/main" val="27213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3779912" y="4005064"/>
            <a:ext cx="2091080" cy="698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Le cycle de programme </a:t>
            </a:r>
            <a:r>
              <a:rPr lang="en-GB" b="1" dirty="0" err="1">
                <a:solidFill>
                  <a:schemeClr val="bg1"/>
                </a:solidFill>
              </a:rPr>
              <a:t>humanitaire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Geraldine\Desktop\Capture d'écran 2019-05-11 17.03.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5371355" cy="5122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91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6" t="50050"/>
          <a:stretch/>
        </p:blipFill>
        <p:spPr>
          <a:xfrm>
            <a:off x="611560" y="2060848"/>
            <a:ext cx="2736304" cy="309949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79912" y="1340768"/>
            <a:ext cx="492933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cycle de </a:t>
            </a:r>
            <a:r>
              <a:rPr lang="en-US" sz="2800" b="1" dirty="0" err="1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programme</a:t>
            </a:r>
            <a:r>
              <a:rPr lang="en-US" sz="2800" b="1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humanitaire</a:t>
            </a:r>
            <a:r>
              <a:rPr lang="en-US" sz="2800" b="1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commun</a:t>
            </a: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 pour des </a:t>
            </a:r>
            <a:r>
              <a:rPr lang="en-US" sz="2800" dirty="0" err="1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résultats</a:t>
            </a: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 </a:t>
            </a:r>
            <a:r>
              <a:rPr lang="en-US" sz="2800" dirty="0" err="1">
                <a:latin typeface="Calibri"/>
                <a:cs typeface="Arial" panose="020B0604020202020204" pitchFamily="34" charset="0"/>
                <a:sym typeface="Times New Roman" charset="0"/>
              </a:rPr>
              <a:t>collectifs</a:t>
            </a:r>
            <a:endParaRPr lang="en-US" sz="2800" dirty="0">
              <a:latin typeface="Calibri"/>
              <a:cs typeface="Arial" panose="020B0604020202020204" pitchFamily="34" charset="0"/>
              <a:sym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>
                <a:latin typeface="Calibri"/>
                <a:cs typeface="Arial" panose="020B0604020202020204" pitchFamily="34" charset="0"/>
                <a:sym typeface="Times New Roman" charset="0"/>
              </a:rPr>
              <a:t>Évaluation</a:t>
            </a:r>
            <a:r>
              <a:rPr lang="en-US" sz="2800" dirty="0">
                <a:latin typeface="Calibri"/>
                <a:cs typeface="Arial" panose="020B0604020202020204" pitchFamily="34" charset="0"/>
                <a:sym typeface="Times New Roman" charset="0"/>
              </a:rPr>
              <a:t>, </a:t>
            </a:r>
            <a:r>
              <a:rPr lang="en-US" sz="2800" dirty="0" err="1">
                <a:latin typeface="Calibri"/>
                <a:cs typeface="Arial" panose="020B0604020202020204" pitchFamily="34" charset="0"/>
                <a:sym typeface="Times New Roman" charset="0"/>
              </a:rPr>
              <a:t>déclaration</a:t>
            </a:r>
            <a:r>
              <a:rPr lang="en-US" sz="2800" dirty="0">
                <a:latin typeface="Calibri"/>
                <a:cs typeface="Arial" panose="020B0604020202020204" pitchFamily="34" charset="0"/>
                <a:sym typeface="Times New Roman" charset="0"/>
              </a:rPr>
              <a:t> de </a:t>
            </a:r>
            <a:r>
              <a:rPr lang="en-US" sz="2800" dirty="0" err="1">
                <a:latin typeface="Calibri"/>
                <a:cs typeface="Arial" panose="020B0604020202020204" pitchFamily="34" charset="0"/>
                <a:sym typeface="Times New Roman" charset="0"/>
              </a:rPr>
              <a:t>stratégie</a:t>
            </a:r>
            <a:r>
              <a:rPr lang="en-US" sz="2800" dirty="0">
                <a:latin typeface="Calibri"/>
                <a:cs typeface="Arial" panose="020B0604020202020204" pitchFamily="34" charset="0"/>
                <a:sym typeface="Times New Roman" charset="0"/>
              </a:rPr>
              <a:t>, allocation des </a:t>
            </a:r>
            <a:r>
              <a:rPr lang="en-US" sz="2800" dirty="0" err="1">
                <a:latin typeface="Calibri"/>
                <a:cs typeface="Arial" panose="020B0604020202020204" pitchFamily="34" charset="0"/>
                <a:sym typeface="Times New Roman" charset="0"/>
              </a:rPr>
              <a:t>ressources</a:t>
            </a:r>
            <a:r>
              <a:rPr lang="en-US" sz="2800" dirty="0">
                <a:latin typeface="Calibri"/>
                <a:cs typeface="Arial" panose="020B0604020202020204" pitchFamily="34" charset="0"/>
                <a:sym typeface="Times New Roman" charset="0"/>
              </a:rPr>
              <a:t>, </a:t>
            </a:r>
            <a:r>
              <a:rPr lang="en-US" sz="3200" dirty="0" err="1">
                <a:latin typeface="Calibri"/>
                <a:cs typeface="Arial" panose="020B0604020202020204" pitchFamily="34" charset="0"/>
                <a:sym typeface="Times New Roman" charset="0"/>
              </a:rPr>
              <a:t>mise</a:t>
            </a:r>
            <a:r>
              <a:rPr lang="en-US" sz="3200" dirty="0">
                <a:latin typeface="Calibri"/>
                <a:cs typeface="Arial" panose="020B0604020202020204" pitchFamily="34" charset="0"/>
                <a:sym typeface="Times New Roman" charset="0"/>
              </a:rPr>
              <a:t> en </a:t>
            </a:r>
            <a:r>
              <a:rPr lang="en-US" sz="3200" dirty="0" err="1">
                <a:latin typeface="Calibri"/>
                <a:cs typeface="Arial" panose="020B0604020202020204" pitchFamily="34" charset="0"/>
                <a:sym typeface="Times New Roman" charset="0"/>
              </a:rPr>
              <a:t>œuvre</a:t>
            </a:r>
            <a:r>
              <a:rPr lang="en-US" sz="2800" dirty="0">
                <a:latin typeface="Calibri"/>
                <a:cs typeface="Arial" panose="020B0604020202020204" pitchFamily="34" charset="0"/>
                <a:sym typeface="Times New Roman" charset="0"/>
              </a:rPr>
              <a:t>, </a:t>
            </a:r>
            <a:r>
              <a:rPr lang="en-US" sz="2800" dirty="0" err="1">
                <a:latin typeface="Calibri"/>
                <a:cs typeface="Arial" panose="020B0604020202020204" pitchFamily="34" charset="0"/>
                <a:sym typeface="Times New Roman" charset="0"/>
              </a:rPr>
              <a:t>suivi</a:t>
            </a:r>
            <a:r>
              <a:rPr lang="en-US" sz="2800" dirty="0">
                <a:latin typeface="Calibri"/>
                <a:cs typeface="Arial" panose="020B0604020202020204" pitchFamily="34" charset="0"/>
                <a:sym typeface="Times New Roman" charset="0"/>
              </a:rPr>
              <a:t>, rapports et </a:t>
            </a:r>
            <a:r>
              <a:rPr lang="en-US" sz="2800" dirty="0" err="1">
                <a:latin typeface="Calibri"/>
                <a:cs typeface="Arial" panose="020B0604020202020204" pitchFamily="34" charset="0"/>
                <a:sym typeface="Times New Roman" charset="0"/>
              </a:rPr>
              <a:t>évaluation</a:t>
            </a:r>
            <a:endParaRPr lang="en-US" sz="2800" dirty="0">
              <a:latin typeface="Calibri"/>
              <a:cs typeface="Arial" panose="020B0604020202020204" pitchFamily="34" charset="0"/>
              <a:sym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Calibri"/>
                <a:cs typeface="Arial" panose="020B0604020202020204" pitchFamily="34" charset="0"/>
                <a:sym typeface="Times New Roman" charset="0"/>
              </a:rPr>
              <a:t>Cadre </a:t>
            </a:r>
            <a:r>
              <a:rPr lang="en-US" sz="2800" dirty="0" err="1">
                <a:latin typeface="Calibri"/>
                <a:cs typeface="Arial" panose="020B0604020202020204" pitchFamily="34" charset="0"/>
                <a:sym typeface="Times New Roman" charset="0"/>
              </a:rPr>
              <a:t>commun</a:t>
            </a:r>
            <a:r>
              <a:rPr lang="en-US" sz="2800" dirty="0">
                <a:latin typeface="Calibri"/>
                <a:cs typeface="Arial" panose="020B0604020202020204" pitchFamily="34" charset="0"/>
                <a:sym typeface="Times New Roman" charset="0"/>
              </a:rPr>
              <a:t> de </a:t>
            </a:r>
            <a:r>
              <a:rPr lang="en-US" sz="2800" dirty="0" err="1">
                <a:latin typeface="Calibri"/>
                <a:cs typeface="Arial" panose="020B0604020202020204" pitchFamily="34" charset="0"/>
                <a:sym typeface="Times New Roman" charset="0"/>
              </a:rPr>
              <a:t>rendement</a:t>
            </a:r>
            <a:r>
              <a:rPr lang="en-US" sz="2800" dirty="0">
                <a:latin typeface="Calibri"/>
                <a:cs typeface="Arial" panose="020B0604020202020204" pitchFamily="34" charset="0"/>
                <a:sym typeface="Times New Roman" charset="0"/>
              </a:rPr>
              <a:t> et de production de rapports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 err="1">
                <a:latin typeface="Calibri"/>
                <a:cs typeface="Arial" panose="020B0604020202020204" pitchFamily="34" charset="0"/>
                <a:sym typeface="Times New Roman" charset="0"/>
              </a:rPr>
              <a:t>Redevabilité</a:t>
            </a:r>
            <a:r>
              <a:rPr lang="en-US" sz="2800" b="1" dirty="0">
                <a:latin typeface="Calibri"/>
                <a:cs typeface="Arial" panose="020B0604020202020204" pitchFamily="34" charset="0"/>
                <a:sym typeface="Times New Roman" charset="0"/>
              </a:rPr>
              <a:t> </a:t>
            </a:r>
            <a:r>
              <a:rPr lang="en-US" sz="2800" b="1" dirty="0" err="1">
                <a:latin typeface="Calibri"/>
                <a:cs typeface="Arial" panose="020B0604020202020204" pitchFamily="34" charset="0"/>
                <a:sym typeface="Times New Roman" charset="0"/>
              </a:rPr>
              <a:t>envers</a:t>
            </a:r>
            <a:r>
              <a:rPr lang="en-US" sz="2800" b="1" dirty="0">
                <a:latin typeface="Calibri"/>
                <a:cs typeface="Arial" panose="020B0604020202020204" pitchFamily="34" charset="0"/>
                <a:sym typeface="Times New Roman" charset="0"/>
              </a:rPr>
              <a:t> les populations </a:t>
            </a:r>
            <a:r>
              <a:rPr lang="en-US" sz="2800" b="1" dirty="0" err="1">
                <a:latin typeface="Calibri"/>
                <a:cs typeface="Arial" panose="020B0604020202020204" pitchFamily="34" charset="0"/>
                <a:sym typeface="Times New Roman" charset="0"/>
              </a:rPr>
              <a:t>affectées</a:t>
            </a:r>
            <a:r>
              <a:rPr lang="en-US" sz="2800" b="1" dirty="0">
                <a:latin typeface="Calibri"/>
                <a:cs typeface="Arial" panose="020B0604020202020204" pitchFamily="34" charset="0"/>
                <a:sym typeface="Times New Roman" charset="0"/>
              </a:rPr>
              <a:t> (</a:t>
            </a:r>
            <a:r>
              <a:rPr lang="en-US" sz="2800" b="1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AAP)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</a:t>
            </a:r>
            <a:r>
              <a:rPr lang="en-US" dirty="0" err="1"/>
              <a:t>clé</a:t>
            </a:r>
            <a:r>
              <a:rPr lang="en-US" dirty="0"/>
              <a:t> de </a:t>
            </a:r>
            <a:r>
              <a:rPr lang="en-US" dirty="0" err="1"/>
              <a:t>l’Agenda</a:t>
            </a:r>
            <a:r>
              <a:rPr lang="en-US" dirty="0"/>
              <a:t> </a:t>
            </a:r>
            <a:r>
              <a:rPr lang="en-US" dirty="0" err="1"/>
              <a:t>Transformatif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3568" y="1916832"/>
            <a:ext cx="26642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6"/>
                </a:solidFill>
              </a:rPr>
              <a:t>REDEVABILITE</a:t>
            </a:r>
          </a:p>
        </p:txBody>
      </p:sp>
    </p:spTree>
    <p:extLst>
      <p:ext uri="{BB962C8B-B14F-4D97-AF65-F5344CB8AC3E}">
        <p14:creationId xmlns:p14="http://schemas.microsoft.com/office/powerpoint/2010/main" val="300854682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10" y="1412776"/>
            <a:ext cx="8375961" cy="530869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800" dirty="0"/>
              <a:t>Le CPH </a:t>
            </a:r>
            <a:r>
              <a:rPr lang="en-GB" sz="2800" dirty="0" err="1"/>
              <a:t>est</a:t>
            </a:r>
            <a:r>
              <a:rPr lang="en-GB" sz="2800" dirty="0"/>
              <a:t> </a:t>
            </a:r>
            <a:r>
              <a:rPr lang="en-GB" sz="2800" dirty="0" err="1"/>
              <a:t>une</a:t>
            </a:r>
            <a:r>
              <a:rPr lang="en-GB" sz="2800" dirty="0"/>
              <a:t> </a:t>
            </a:r>
            <a:r>
              <a:rPr lang="en-GB" sz="2800" b="1" dirty="0" err="1"/>
              <a:t>série</a:t>
            </a:r>
            <a:r>
              <a:rPr lang="en-GB" sz="2800" b="1" dirty="0"/>
              <a:t> </a:t>
            </a:r>
            <a:r>
              <a:rPr lang="en-GB" sz="2800" b="1" dirty="0" err="1"/>
              <a:t>d’actions</a:t>
            </a:r>
            <a:r>
              <a:rPr lang="en-GB" sz="2800" b="1" dirty="0"/>
              <a:t> </a:t>
            </a:r>
            <a:r>
              <a:rPr lang="en-GB" sz="2800" b="1" dirty="0" err="1"/>
              <a:t>coordonnées</a:t>
            </a:r>
            <a:r>
              <a:rPr lang="en-GB" sz="2800" b="1" dirty="0"/>
              <a:t> </a:t>
            </a:r>
            <a:r>
              <a:rPr lang="en-GB" sz="2800" dirty="0" err="1"/>
              <a:t>visant</a:t>
            </a:r>
            <a:r>
              <a:rPr lang="en-GB" sz="2800" dirty="0"/>
              <a:t> à </a:t>
            </a:r>
            <a:r>
              <a:rPr lang="en-GB" sz="2800" dirty="0" err="1"/>
              <a:t>préparer</a:t>
            </a:r>
            <a:r>
              <a:rPr lang="en-GB" sz="2800" dirty="0"/>
              <a:t>, à </a:t>
            </a:r>
            <a:r>
              <a:rPr lang="en-GB" sz="2800" dirty="0" err="1"/>
              <a:t>gérer</a:t>
            </a:r>
            <a:r>
              <a:rPr lang="en-GB" sz="2800" dirty="0"/>
              <a:t> et à </a:t>
            </a:r>
            <a:r>
              <a:rPr lang="en-GB" sz="2800" dirty="0" err="1"/>
              <a:t>délivrer</a:t>
            </a:r>
            <a:r>
              <a:rPr lang="en-GB" sz="2800" dirty="0"/>
              <a:t> la </a:t>
            </a:r>
            <a:r>
              <a:rPr lang="en-GB" sz="2800" dirty="0" err="1"/>
              <a:t>réponse</a:t>
            </a:r>
            <a:r>
              <a:rPr lang="en-GB" sz="2800" dirty="0"/>
              <a:t> </a:t>
            </a:r>
            <a:r>
              <a:rPr lang="en-GB" sz="2800" dirty="0" err="1"/>
              <a:t>humanitaire</a:t>
            </a:r>
            <a:r>
              <a:rPr lang="en-GB" sz="2800" dirty="0"/>
              <a:t>.  </a:t>
            </a:r>
          </a:p>
          <a:p>
            <a:pPr>
              <a:spcAft>
                <a:spcPts val="1800"/>
              </a:spcAft>
            </a:pPr>
            <a:r>
              <a:rPr lang="en-GB" sz="2800" i="1" dirty="0" err="1"/>
              <a:t>L’</a:t>
            </a:r>
            <a:r>
              <a:rPr lang="en-GB" sz="2800" b="1" i="1" dirty="0" err="1"/>
              <a:t>objectif</a:t>
            </a:r>
            <a:r>
              <a:rPr lang="en-GB" sz="2800" i="1" dirty="0"/>
              <a:t> principal du CPH </a:t>
            </a:r>
            <a:r>
              <a:rPr lang="en-GB" sz="2800" i="1" dirty="0" err="1"/>
              <a:t>est</a:t>
            </a:r>
            <a:r>
              <a:rPr lang="en-GB" sz="2800" i="1" dirty="0"/>
              <a:t> de </a:t>
            </a:r>
            <a:r>
              <a:rPr lang="en-GB" sz="2800" i="1" dirty="0" err="1"/>
              <a:t>fournir</a:t>
            </a:r>
            <a:r>
              <a:rPr lang="en-GB" sz="2800" i="1" dirty="0"/>
              <a:t> </a:t>
            </a:r>
            <a:r>
              <a:rPr lang="en-GB" sz="2800" i="1" dirty="0" err="1"/>
              <a:t>une</a:t>
            </a:r>
            <a:r>
              <a:rPr lang="en-GB" sz="2800" i="1" dirty="0"/>
              <a:t> </a:t>
            </a:r>
            <a:r>
              <a:rPr lang="en-GB" sz="2800" b="1" i="1" dirty="0" err="1"/>
              <a:t>réponse</a:t>
            </a:r>
            <a:r>
              <a:rPr lang="en-GB" sz="2800" i="1" dirty="0"/>
              <a:t> </a:t>
            </a:r>
            <a:r>
              <a:rPr lang="en-GB" sz="2800" b="1" i="1" dirty="0" err="1"/>
              <a:t>rapide</a:t>
            </a:r>
            <a:r>
              <a:rPr lang="en-GB" sz="2800" i="1" dirty="0"/>
              <a:t>, </a:t>
            </a:r>
            <a:r>
              <a:rPr lang="en-GB" sz="2800" b="1" i="1" dirty="0" err="1"/>
              <a:t>coordonnée</a:t>
            </a:r>
            <a:r>
              <a:rPr lang="en-GB" sz="2800" i="1" dirty="0"/>
              <a:t> et </a:t>
            </a:r>
            <a:r>
              <a:rPr lang="en-GB" sz="2800" b="1" i="1" dirty="0" err="1"/>
              <a:t>efficace</a:t>
            </a:r>
            <a:r>
              <a:rPr lang="en-GB" sz="2800" i="1" dirty="0"/>
              <a:t> pour la protection des </a:t>
            </a:r>
            <a:r>
              <a:rPr lang="en-GB" sz="2800" i="1" dirty="0" err="1"/>
              <a:t>personnes</a:t>
            </a:r>
            <a:r>
              <a:rPr lang="en-GB" sz="2800" i="1" dirty="0"/>
              <a:t> </a:t>
            </a:r>
            <a:r>
              <a:rPr lang="en-GB" sz="2800" i="1" dirty="0" err="1"/>
              <a:t>affectées</a:t>
            </a:r>
            <a:r>
              <a:rPr lang="en-GB" sz="2800" i="1" dirty="0"/>
              <a:t> par les crises </a:t>
            </a:r>
            <a:r>
              <a:rPr lang="en-GB" sz="2800" i="1" dirty="0" err="1"/>
              <a:t>humanitaires</a:t>
            </a:r>
            <a:r>
              <a:rPr lang="en-GB" sz="2800" i="1" dirty="0"/>
              <a:t>.  </a:t>
            </a:r>
          </a:p>
          <a:p>
            <a:pPr>
              <a:spcAft>
                <a:spcPts val="1800"/>
              </a:spcAft>
            </a:pPr>
            <a:r>
              <a:rPr lang="en-GB" sz="2800" i="1" dirty="0"/>
              <a:t>Le CPH aide à respecter les engagements des </a:t>
            </a:r>
            <a:r>
              <a:rPr lang="en-GB" sz="2800" i="1" dirty="0" err="1"/>
              <a:t>normes</a:t>
            </a:r>
            <a:r>
              <a:rPr lang="en-GB" sz="2800" i="1" dirty="0"/>
              <a:t> </a:t>
            </a:r>
            <a:r>
              <a:rPr lang="en-GB" sz="2800" i="1" dirty="0" err="1"/>
              <a:t>humanitaires</a:t>
            </a:r>
            <a:r>
              <a:rPr lang="en-GB" sz="2800" i="1" dirty="0"/>
              <a:t> </a:t>
            </a:r>
            <a:r>
              <a:rPr lang="en-GB" sz="2800" i="1" dirty="0" err="1"/>
              <a:t>fondamentales</a:t>
            </a:r>
            <a:r>
              <a:rPr lang="en-GB" sz="2800" i="1" dirty="0"/>
              <a:t> (NHF)...</a:t>
            </a:r>
          </a:p>
          <a:p>
            <a:endParaRPr lang="fr-F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24721"/>
            <a:ext cx="3403615" cy="119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451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bg1"/>
                </a:solidFill>
              </a:rPr>
              <a:t>Qu’est-ce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que</a:t>
            </a:r>
            <a:r>
              <a:rPr lang="en-GB" b="1" dirty="0">
                <a:solidFill>
                  <a:schemeClr val="bg1"/>
                </a:solidFill>
              </a:rPr>
              <a:t> le CPH ?</a:t>
            </a:r>
          </a:p>
        </p:txBody>
      </p:sp>
    </p:spTree>
    <p:extLst>
      <p:ext uri="{BB962C8B-B14F-4D97-AF65-F5344CB8AC3E}">
        <p14:creationId xmlns:p14="http://schemas.microsoft.com/office/powerpoint/2010/main" val="14219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Nous </a:t>
            </a:r>
            <a:r>
              <a:rPr lang="en-GB" dirty="0" err="1"/>
              <a:t>décrirons</a:t>
            </a:r>
            <a:r>
              <a:rPr lang="en-GB" dirty="0"/>
              <a:t> </a:t>
            </a:r>
            <a:r>
              <a:rPr lang="en-GB" dirty="0" err="1"/>
              <a:t>chaque</a:t>
            </a:r>
            <a:r>
              <a:rPr lang="en-GB" dirty="0"/>
              <a:t> </a:t>
            </a:r>
            <a:r>
              <a:rPr lang="en-GB" dirty="0" err="1"/>
              <a:t>composante</a:t>
            </a:r>
            <a:r>
              <a:rPr lang="en-GB" dirty="0"/>
              <a:t> du CPH et en </a:t>
            </a:r>
            <a:r>
              <a:rPr lang="en-GB" dirty="0" err="1"/>
              <a:t>identifierons</a:t>
            </a:r>
            <a:r>
              <a:rPr lang="en-GB" dirty="0"/>
              <a:t> les </a:t>
            </a:r>
            <a:r>
              <a:rPr lang="en-GB" dirty="0" err="1"/>
              <a:t>processus</a:t>
            </a:r>
            <a:r>
              <a:rPr lang="en-GB" dirty="0"/>
              <a:t> </a:t>
            </a:r>
            <a:r>
              <a:rPr lang="en-GB" dirty="0" err="1"/>
              <a:t>clés</a:t>
            </a:r>
            <a:r>
              <a:rPr lang="en-GB" dirty="0"/>
              <a:t> et les </a:t>
            </a:r>
            <a:r>
              <a:rPr lang="en-GB" dirty="0" err="1"/>
              <a:t>résultats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Nous </a:t>
            </a:r>
            <a:r>
              <a:rPr lang="en-GB" dirty="0" err="1"/>
              <a:t>explorerons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les </a:t>
            </a:r>
            <a:r>
              <a:rPr lang="en-GB" dirty="0" err="1"/>
              <a:t>possibilités</a:t>
            </a:r>
            <a:r>
              <a:rPr lang="en-GB" dirty="0"/>
              <a:t> pour les clusters </a:t>
            </a:r>
            <a:r>
              <a:rPr lang="en-GB" dirty="0" err="1"/>
              <a:t>d’intégrer</a:t>
            </a:r>
            <a:r>
              <a:rPr lang="en-GB" dirty="0"/>
              <a:t> la </a:t>
            </a:r>
            <a:r>
              <a:rPr lang="en-GB" dirty="0" err="1"/>
              <a:t>qualité</a:t>
            </a:r>
            <a:r>
              <a:rPr lang="en-GB" dirty="0"/>
              <a:t> et la </a:t>
            </a:r>
            <a:r>
              <a:rPr lang="en-GB" dirty="0" err="1"/>
              <a:t>redevabilité</a:t>
            </a:r>
            <a:r>
              <a:rPr lang="en-GB" dirty="0"/>
              <a:t> à </a:t>
            </a:r>
            <a:r>
              <a:rPr lang="en-GB" dirty="0" err="1"/>
              <a:t>travers</a:t>
            </a:r>
            <a:r>
              <a:rPr lang="en-GB" dirty="0"/>
              <a:t> le CPH</a:t>
            </a:r>
            <a:r>
              <a:rPr lang="en-GB" i="1" dirty="0"/>
              <a:t>…</a:t>
            </a:r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813" y="0"/>
            <a:ext cx="9085477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bg1"/>
                </a:solidFill>
              </a:rPr>
              <a:t>Qualité</a:t>
            </a:r>
            <a:r>
              <a:rPr lang="en-GB" b="1" dirty="0">
                <a:solidFill>
                  <a:schemeClr val="bg1"/>
                </a:solidFill>
              </a:rPr>
              <a:t> et </a:t>
            </a:r>
            <a:r>
              <a:rPr lang="en-GB" b="1" dirty="0" err="1">
                <a:solidFill>
                  <a:schemeClr val="bg1"/>
                </a:solidFill>
              </a:rPr>
              <a:t>redevabilité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dans</a:t>
            </a:r>
            <a:r>
              <a:rPr lang="en-GB" b="1" dirty="0">
                <a:solidFill>
                  <a:schemeClr val="bg1"/>
                </a:solidFill>
              </a:rPr>
              <a:t> le CPH</a:t>
            </a:r>
          </a:p>
        </p:txBody>
      </p:sp>
    </p:spTree>
    <p:extLst>
      <p:ext uri="{BB962C8B-B14F-4D97-AF65-F5344CB8AC3E}">
        <p14:creationId xmlns:p14="http://schemas.microsoft.com/office/powerpoint/2010/main" val="33841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 vert="horz" lIns="91440" tIns="45720" rIns="91440" bIns="45720" anchor="t">
            <a:normAutofit fontScale="85000" lnSpcReduction="10000"/>
          </a:bodyPr>
          <a:lstStyle/>
          <a:p>
            <a:r>
              <a:rPr lang="en-AU" dirty="0" err="1">
                <a:cs typeface="Calibri"/>
              </a:rPr>
              <a:t>Activité</a:t>
            </a:r>
            <a:r>
              <a:rPr lang="en-AU" dirty="0">
                <a:cs typeface="Calibri"/>
              </a:rPr>
              <a:t> en </a:t>
            </a:r>
            <a:r>
              <a:rPr lang="en-AU" dirty="0" err="1">
                <a:cs typeface="Calibri"/>
              </a:rPr>
              <a:t>cours</a:t>
            </a:r>
            <a:endParaRPr lang="en-AU" dirty="0"/>
          </a:p>
          <a:p>
            <a:r>
              <a:rPr lang="en-AU" dirty="0" err="1"/>
              <a:t>Dirigé</a:t>
            </a:r>
            <a:r>
              <a:rPr lang="en-AU" dirty="0"/>
              <a:t> par le CR/CC et </a:t>
            </a:r>
            <a:r>
              <a:rPr lang="en-AU" dirty="0" err="1"/>
              <a:t>l'EHP</a:t>
            </a:r>
            <a:endParaRPr lang="en-AU" dirty="0"/>
          </a:p>
          <a:p>
            <a:r>
              <a:rPr lang="en-AU" dirty="0" err="1"/>
              <a:t>Rôle</a:t>
            </a:r>
            <a:r>
              <a:rPr lang="en-AU" dirty="0"/>
              <a:t> du </a:t>
            </a:r>
            <a:r>
              <a:rPr lang="en-AU" dirty="0" err="1"/>
              <a:t>coordinateur</a:t>
            </a:r>
            <a:r>
              <a:rPr lang="en-AU" dirty="0"/>
              <a:t> du cluster nutrition (CCN)</a:t>
            </a:r>
          </a:p>
          <a:p>
            <a:pPr lvl="1"/>
            <a:r>
              <a:rPr lang="en-AU" dirty="0"/>
              <a:t>Analyse et </a:t>
            </a:r>
            <a:r>
              <a:rPr lang="en-AU" dirty="0" err="1"/>
              <a:t>suivi</a:t>
            </a:r>
            <a:r>
              <a:rPr lang="en-AU" dirty="0"/>
              <a:t> des </a:t>
            </a:r>
            <a:r>
              <a:rPr lang="en-AU" dirty="0" err="1"/>
              <a:t>risques</a:t>
            </a:r>
            <a:endParaRPr lang="en-AU" dirty="0"/>
          </a:p>
          <a:p>
            <a:pPr lvl="1"/>
            <a:r>
              <a:rPr lang="en-AU" dirty="0"/>
              <a:t>Actions de </a:t>
            </a:r>
            <a:r>
              <a:rPr lang="en-AU" dirty="0" err="1"/>
              <a:t>préparation</a:t>
            </a:r>
            <a:r>
              <a:rPr lang="en-AU" dirty="0"/>
              <a:t> minimum</a:t>
            </a:r>
          </a:p>
          <a:p>
            <a:pPr lvl="1"/>
            <a:r>
              <a:rPr lang="en-AU" dirty="0"/>
              <a:t>Actions de </a:t>
            </a:r>
            <a:r>
              <a:rPr lang="en-AU" dirty="0" err="1"/>
              <a:t>préparation</a:t>
            </a:r>
            <a:r>
              <a:rPr lang="en-AU" dirty="0"/>
              <a:t> </a:t>
            </a:r>
            <a:r>
              <a:rPr lang="en-AU" dirty="0" err="1"/>
              <a:t>avancées</a:t>
            </a:r>
            <a:r>
              <a:rPr lang="en-AU" dirty="0"/>
              <a:t> et </a:t>
            </a:r>
            <a:r>
              <a:rPr lang="en-AU" dirty="0" err="1"/>
              <a:t>planification</a:t>
            </a:r>
            <a:r>
              <a:rPr lang="en-AU" dirty="0"/>
              <a:t> des </a:t>
            </a:r>
            <a:r>
              <a:rPr lang="en-AU" dirty="0" err="1"/>
              <a:t>éventualités</a:t>
            </a:r>
            <a:endParaRPr lang="en-AU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Préparation des réponses aux situations d’urgence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B5B689-A177-4B23-B4E0-A461E55381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988840"/>
            <a:ext cx="3086038" cy="39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Points à </a:t>
            </a:r>
            <a:r>
              <a:rPr lang="en-GB" b="1" dirty="0" err="1">
                <a:solidFill>
                  <a:schemeClr val="bg1"/>
                </a:solidFill>
              </a:rPr>
              <a:t>discuter</a:t>
            </a:r>
            <a:r>
              <a:rPr lang="en-GB" b="1" dirty="0">
                <a:solidFill>
                  <a:schemeClr val="bg1"/>
                </a:solidFill>
              </a:rPr>
              <a:t> : </a:t>
            </a:r>
            <a:r>
              <a:rPr lang="en-GB" b="1" dirty="0" err="1">
                <a:solidFill>
                  <a:schemeClr val="bg1"/>
                </a:solidFill>
              </a:rPr>
              <a:t>préparation</a:t>
            </a:r>
            <a:r>
              <a:rPr lang="en-GB" b="1" dirty="0">
                <a:solidFill>
                  <a:schemeClr val="bg1"/>
                </a:solidFill>
              </a:rPr>
              <a:t> aux </a:t>
            </a:r>
            <a:r>
              <a:rPr lang="en-GB" b="1" dirty="0" err="1">
                <a:solidFill>
                  <a:schemeClr val="bg1"/>
                </a:solidFill>
              </a:rPr>
              <a:t>urgences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54C68F-F88A-417A-84D5-DD1F4177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75" y="1595886"/>
            <a:ext cx="8229600" cy="4525963"/>
          </a:xfrm>
        </p:spPr>
        <p:txBody>
          <a:bodyPr vert="horz" lIns="91440" tIns="45720" rIns="91440" bIns="45720" anchor="t">
            <a:noAutofit/>
          </a:bodyPr>
          <a:lstStyle/>
          <a:p>
            <a:pPr marL="95250" indent="0" algn="ctr">
              <a:buNone/>
            </a:pPr>
            <a:r>
              <a:rPr lang="en-GB" sz="3600" dirty="0" err="1"/>
              <a:t>Que</a:t>
            </a:r>
            <a:r>
              <a:rPr lang="en-GB" sz="3600" dirty="0"/>
              <a:t> </a:t>
            </a:r>
            <a:r>
              <a:rPr lang="en-GB" sz="3600" dirty="0" err="1"/>
              <a:t>peut</a:t>
            </a:r>
            <a:r>
              <a:rPr lang="en-GB" sz="3600" dirty="0"/>
              <a:t> faire le cluster nutrition pour identifier, et se </a:t>
            </a:r>
            <a:r>
              <a:rPr lang="en-GB" sz="3600" dirty="0" err="1"/>
              <a:t>préparer</a:t>
            </a:r>
            <a:r>
              <a:rPr lang="en-GB" sz="3600" dirty="0"/>
              <a:t> aux </a:t>
            </a:r>
            <a:r>
              <a:rPr lang="en-GB" sz="3600" dirty="0" err="1"/>
              <a:t>risques</a:t>
            </a:r>
            <a:r>
              <a:rPr lang="en-GB" sz="3600" dirty="0"/>
              <a:t> et </a:t>
            </a:r>
            <a:r>
              <a:rPr lang="en-GB" sz="3600" dirty="0" err="1"/>
              <a:t>changements</a:t>
            </a:r>
            <a:r>
              <a:rPr lang="en-GB" sz="3600" dirty="0"/>
              <a:t> </a:t>
            </a:r>
            <a:r>
              <a:rPr lang="en-GB" sz="3600" dirty="0" err="1"/>
              <a:t>soudains</a:t>
            </a:r>
            <a:r>
              <a:rPr lang="en-GB" sz="3600" dirty="0"/>
              <a:t> de </a:t>
            </a:r>
            <a:r>
              <a:rPr lang="en-GB" sz="3600" dirty="0" err="1"/>
              <a:t>contexte</a:t>
            </a:r>
            <a:r>
              <a:rPr lang="en-GB" sz="3600" dirty="0"/>
              <a:t> ?</a:t>
            </a:r>
          </a:p>
          <a:p>
            <a:pPr marL="95250" indent="0" algn="ctr">
              <a:buNone/>
            </a:pPr>
            <a:endParaRPr lang="en-GB" sz="3600" dirty="0"/>
          </a:p>
          <a:p>
            <a:pPr marL="95250" indent="0" algn="ctr">
              <a:buNone/>
            </a:pPr>
            <a:r>
              <a:rPr lang="en-GB" sz="3600" dirty="0"/>
              <a:t>En </a:t>
            </a:r>
            <a:r>
              <a:rPr lang="en-GB" sz="3600" dirty="0" err="1"/>
              <a:t>travaillant</a:t>
            </a:r>
            <a:r>
              <a:rPr lang="en-GB" sz="3600" dirty="0"/>
              <a:t> en </a:t>
            </a:r>
            <a:r>
              <a:rPr lang="en-GB" sz="3600" dirty="0" err="1"/>
              <a:t>groupes</a:t>
            </a:r>
            <a:r>
              <a:rPr lang="en-GB" sz="3600" dirty="0"/>
              <a:t>, cherchez des </a:t>
            </a:r>
            <a:r>
              <a:rPr lang="en-GB" sz="3600" dirty="0" err="1"/>
              <a:t>exemples</a:t>
            </a:r>
            <a:r>
              <a:rPr lang="en-GB" sz="3600" dirty="0"/>
              <a:t> </a:t>
            </a:r>
            <a:r>
              <a:rPr lang="en-GB" sz="3600" dirty="0" err="1"/>
              <a:t>d’actions</a:t>
            </a:r>
            <a:r>
              <a:rPr lang="en-GB" sz="3600" dirty="0"/>
              <a:t> </a:t>
            </a:r>
            <a:r>
              <a:rPr lang="en-GB" sz="3600" dirty="0" err="1"/>
              <a:t>que</a:t>
            </a:r>
            <a:r>
              <a:rPr lang="en-GB" sz="3600" dirty="0"/>
              <a:t> le cluster nutrition </a:t>
            </a:r>
            <a:r>
              <a:rPr lang="en-GB" sz="3600" dirty="0" err="1"/>
              <a:t>peut</a:t>
            </a:r>
            <a:r>
              <a:rPr lang="en-GB" sz="3600" dirty="0"/>
              <a:t> </a:t>
            </a:r>
            <a:r>
              <a:rPr lang="en-GB" sz="3600" dirty="0" err="1"/>
              <a:t>entreprendre</a:t>
            </a:r>
            <a:r>
              <a:rPr lang="en-GB" sz="3600" dirty="0"/>
              <a:t> </a:t>
            </a:r>
            <a:r>
              <a:rPr lang="en-GB" sz="3600" dirty="0" err="1"/>
              <a:t>dans</a:t>
            </a:r>
            <a:r>
              <a:rPr lang="en-GB" sz="3600" dirty="0"/>
              <a:t> le cadre de </a:t>
            </a:r>
            <a:r>
              <a:rPr lang="en-GB" sz="3600" dirty="0" err="1"/>
              <a:t>sa</a:t>
            </a:r>
            <a:r>
              <a:rPr lang="en-GB" sz="3600" dirty="0"/>
              <a:t> </a:t>
            </a:r>
            <a:r>
              <a:rPr lang="en-GB" sz="3600" dirty="0" err="1"/>
              <a:t>préparation</a:t>
            </a:r>
            <a:r>
              <a:rPr lang="en-GB" sz="3600" dirty="0"/>
              <a:t>.</a:t>
            </a:r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59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43000"/>
            <a:ext cx="8892480" cy="55263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CH" sz="2400" dirty="0"/>
              <a:t>Compilez les sources d’informations secondaires sur l’état nutritionnel et identifiez les groupes vulnérables 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Identifiez les connaissances préalables, les ressources et les capacités des intervenants locaux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Cartographiez les canaux de communication privilégiés, les retours d'information de la communauté et les préférences de participation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Utilisez les leçons tirées des interventions précédentes pour planifier au préalable les réponses les plus adaptées et pertinentes en matière de nutrition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Investissez dans les capacités et les compétences des communautés et partenaires locaux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H" sz="2400" b="1" dirty="0"/>
              <a:t>De préférence, cela se fait déjà </a:t>
            </a:r>
            <a:r>
              <a:rPr lang="fr-CH" sz="2400" b="1" i="1" dirty="0"/>
              <a:t>avant </a:t>
            </a:r>
            <a:r>
              <a:rPr lang="fr-CH" sz="2400" b="1" dirty="0"/>
              <a:t>la crise</a:t>
            </a:r>
            <a:endParaRPr lang="en-GB" sz="2400" b="1" i="1" dirty="0"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bg1"/>
                </a:solidFill>
              </a:rPr>
              <a:t>Renforcement</a:t>
            </a:r>
            <a:r>
              <a:rPr lang="en-GB" b="1" dirty="0">
                <a:solidFill>
                  <a:schemeClr val="bg1"/>
                </a:solidFill>
              </a:rPr>
              <a:t> de </a:t>
            </a:r>
            <a:r>
              <a:rPr lang="en-GB" b="1" dirty="0" err="1">
                <a:solidFill>
                  <a:schemeClr val="bg1"/>
                </a:solidFill>
              </a:rPr>
              <a:t>l'AAP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dans</a:t>
            </a:r>
            <a:r>
              <a:rPr lang="en-GB" b="1" dirty="0">
                <a:solidFill>
                  <a:schemeClr val="bg1"/>
                </a:solidFill>
              </a:rPr>
              <a:t> la </a:t>
            </a:r>
            <a:r>
              <a:rPr lang="en-GB" b="1" dirty="0" err="1">
                <a:solidFill>
                  <a:schemeClr val="bg1"/>
                </a:solidFill>
              </a:rPr>
              <a:t>préparation</a:t>
            </a:r>
            <a:r>
              <a:rPr lang="en-GB" b="1" dirty="0">
                <a:solidFill>
                  <a:schemeClr val="bg1"/>
                </a:solidFill>
              </a:rPr>
              <a:t> aux </a:t>
            </a:r>
            <a:r>
              <a:rPr lang="en-GB" b="1" dirty="0" err="1">
                <a:solidFill>
                  <a:schemeClr val="bg1"/>
                </a:solidFill>
              </a:rPr>
              <a:t>urgences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2465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_dlc_DocId xmlns="5858627f-d058-4b92-9b52-677b5fd7d454">EMOPSGCCU-1435067120-27947</_dlc_DocId>
    <TaxCatchAll xmlns="ca283e0b-db31-4043-a2ef-b80661bf084a">
      <Value>3</Value>
    </TaxCatchAll>
    <_dlc_DocIdUrl xmlns="5858627f-d058-4b92-9b52-677b5fd7d454">
      <Url>https://unicef.sharepoint.com/teams/EMOPS-GCCU/_layouts/15/DocIdRedir.aspx?ID=EMOPSGCCU-1435067120-27947</Url>
      <Description>EMOPSGCCU-1435067120-27947</Description>
    </_dlc_DocIdUrl>
    <ContentLanguage xmlns="ca283e0b-db31-4043-a2ef-b80661bf084a">English</ContentLanguage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A0809B4C-B9F5-4292-92C0-424A8794375B}"/>
</file>

<file path=customXml/itemProps2.xml><?xml version="1.0" encoding="utf-8"?>
<ds:datastoreItem xmlns:ds="http://schemas.openxmlformats.org/officeDocument/2006/customXml" ds:itemID="{B2F441BC-6ECE-40C2-A0F5-70026B937531}"/>
</file>

<file path=customXml/itemProps3.xml><?xml version="1.0" encoding="utf-8"?>
<ds:datastoreItem xmlns:ds="http://schemas.openxmlformats.org/officeDocument/2006/customXml" ds:itemID="{0A709E8F-5DFA-46FE-B0C2-03E5B48D372B}"/>
</file>

<file path=customXml/itemProps4.xml><?xml version="1.0" encoding="utf-8"?>
<ds:datastoreItem xmlns:ds="http://schemas.openxmlformats.org/officeDocument/2006/customXml" ds:itemID="{987FA7F8-0B45-4D0F-94E7-5D0AC412C62C}"/>
</file>

<file path=customXml/itemProps5.xml><?xml version="1.0" encoding="utf-8"?>
<ds:datastoreItem xmlns:ds="http://schemas.openxmlformats.org/officeDocument/2006/customXml" ds:itemID="{D0CCF1DD-D167-4CF2-89F3-EC45BA482127}"/>
</file>

<file path=customXml/itemProps6.xml><?xml version="1.0" encoding="utf-8"?>
<ds:datastoreItem xmlns:ds="http://schemas.openxmlformats.org/officeDocument/2006/customXml" ds:itemID="{49053FDF-971D-4A96-89BC-47A6AF7086BD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examples</Template>
  <TotalTime>738</TotalTime>
  <Words>847</Words>
  <Application>Microsoft Office PowerPoint</Application>
  <PresentationFormat>On-screen Show (4:3)</PresentationFormat>
  <Paragraphs>67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1_Theme1</vt:lpstr>
      <vt:lpstr>Office Theme</vt:lpstr>
      <vt:lpstr>1_Office Theme</vt:lpstr>
      <vt:lpstr>2.1 Le cycle de programme humanitaire (CPH – HPC en anglais)</vt:lpstr>
      <vt:lpstr>PowerPoint Presentation</vt:lpstr>
      <vt:lpstr>PowerPoint Presentation</vt:lpstr>
      <vt:lpstr>Une partie clé de l’Agenda Transformatif</vt:lpstr>
      <vt:lpstr>PowerPoint Presentation</vt:lpstr>
      <vt:lpstr>PowerPoint Presentation</vt:lpstr>
      <vt:lpstr>Préparation des réponses aux situations d’urgence</vt:lpstr>
      <vt:lpstr>Points à discuter : préparation aux urgences</vt:lpstr>
      <vt:lpstr>Renforcement de l'AAP dans la préparation aux urgences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amanda.ribbans</dc:creator>
  <cp:lastModifiedBy>Yara Sfeir</cp:lastModifiedBy>
  <cp:revision>181</cp:revision>
  <cp:lastPrinted>2017-10-19T14:47:03Z</cp:lastPrinted>
  <dcterms:created xsi:type="dcterms:W3CDTF">2015-02-11T14:40:36Z</dcterms:created>
  <dcterms:modified xsi:type="dcterms:W3CDTF">2019-09-11T19:24:13Z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_dlc_DocIdItemGuid">
    <vt:lpwstr>f03db79e-646f-44ec-aa9b-325cbda64d63</vt:lpwstr>
  </property>
  <property fmtid="{D5CDD505-2E9C-101B-9397-08002B2CF9AE}" pid="5" name="TaxKeyword">
    <vt:lpwstr/>
  </property>
</Properties>
</file>