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 autoAdjust="0"/>
    <p:restoredTop sz="86240" autoAdjust="0"/>
  </p:normalViewPr>
  <p:slideViewPr>
    <p:cSldViewPr>
      <p:cViewPr varScale="1">
        <p:scale>
          <a:sx n="38" d="100"/>
          <a:sy n="38" d="100"/>
        </p:scale>
        <p:origin x="14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17" Type="http://schemas.openxmlformats.org/officeDocument/2006/relationships/customXml" Target="../customXml/item6.xml"/><Relationship Id="rId2" Type="http://schemas.openxmlformats.org/officeDocument/2006/relationships/slide" Target="slides/slide1.xml"/><Relationship Id="rId16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EE88A-F919-4F17-9A2D-89FAD372819E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B0AC8-CC9A-4FE3-AF30-15D147720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568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108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9367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9677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136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9279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5301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413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410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8560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2701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47588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1024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2035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8620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0070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1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779912" y="1556792"/>
            <a:ext cx="4873228" cy="4896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L'égalité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exige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un respect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mutuel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entre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membres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du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partenariat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quels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que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soient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leur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taille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leur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pouvoir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Les participants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respecter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mandats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, obligations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indépendance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uns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des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autres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reconnaître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contraintes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les engagements de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chacun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Le respect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mutuel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ne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pas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empêcher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s’engager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dans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dissidence constructive. 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5" descr="C:\Users\Geraldine\Desktop\Capture d'écran 2019-05-10 15.58.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3439165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63338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4163268" y="2110204"/>
            <a:ext cx="48732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Nova" panose="020B0504020202020204" pitchFamily="34" charset="0"/>
              </a:rPr>
              <a:t>La transparence </a:t>
            </a:r>
            <a:r>
              <a:rPr lang="en-US" sz="2400" dirty="0" err="1">
                <a:latin typeface="Arial Nova" panose="020B0504020202020204" pitchFamily="34" charset="0"/>
              </a:rPr>
              <a:t>est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obtenue</a:t>
            </a:r>
            <a:r>
              <a:rPr lang="en-US" sz="2400" dirty="0">
                <a:latin typeface="Arial Nova" panose="020B0504020202020204" pitchFamily="34" charset="0"/>
              </a:rPr>
              <a:t> par le dialogue (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un pied </a:t>
            </a:r>
            <a:r>
              <a:rPr lang="en-US" sz="2400" dirty="0" err="1">
                <a:latin typeface="Arial Nova" panose="020B0504020202020204" pitchFamily="34" charset="0"/>
              </a:rPr>
              <a:t>d'égalité</a:t>
            </a:r>
            <a:r>
              <a:rPr lang="en-US" sz="2400" dirty="0">
                <a:latin typeface="Arial Nova" panose="020B0504020202020204" pitchFamily="34" charset="0"/>
              </a:rPr>
              <a:t>), </a:t>
            </a:r>
            <a:r>
              <a:rPr lang="en-US" sz="2400" dirty="0" err="1">
                <a:latin typeface="Arial Nova" panose="020B0504020202020204" pitchFamily="34" charset="0"/>
              </a:rPr>
              <a:t>l'accent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étant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mis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les consultations </a:t>
            </a:r>
            <a:r>
              <a:rPr lang="en-US" sz="2400" dirty="0" err="1">
                <a:latin typeface="Arial Nova" panose="020B0504020202020204" pitchFamily="34" charset="0"/>
              </a:rPr>
              <a:t>précoces</a:t>
            </a:r>
            <a:r>
              <a:rPr lang="en-US" sz="2400" dirty="0">
                <a:latin typeface="Arial Nova" panose="020B0504020202020204" pitchFamily="34" charset="0"/>
              </a:rPr>
              <a:t> et le </a:t>
            </a:r>
            <a:r>
              <a:rPr lang="en-US" sz="2400" dirty="0" err="1">
                <a:latin typeface="Arial Nova" panose="020B0504020202020204" pitchFamily="34" charset="0"/>
              </a:rPr>
              <a:t>partage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rapide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d'informations</a:t>
            </a:r>
            <a:r>
              <a:rPr lang="en-US" sz="2400" dirty="0">
                <a:latin typeface="Arial Nova" panose="020B0504020202020204" pitchFamily="34" charset="0"/>
              </a:rPr>
              <a:t>. Les communications et la transparence, y </a:t>
            </a:r>
            <a:r>
              <a:rPr lang="en-US" sz="2400" dirty="0" err="1">
                <a:latin typeface="Arial Nova" panose="020B0504020202020204" pitchFamily="34" charset="0"/>
              </a:rPr>
              <a:t>compris</a:t>
            </a:r>
            <a:r>
              <a:rPr lang="en-US" sz="2400" dirty="0">
                <a:latin typeface="Arial Nova" panose="020B0504020202020204" pitchFamily="34" charset="0"/>
              </a:rPr>
              <a:t> la transparence </a:t>
            </a:r>
            <a:r>
              <a:rPr lang="en-US" sz="2400" dirty="0" err="1">
                <a:latin typeface="Arial Nova" panose="020B0504020202020204" pitchFamily="34" charset="0"/>
              </a:rPr>
              <a:t>financière</a:t>
            </a:r>
            <a:r>
              <a:rPr lang="en-US" sz="2400" dirty="0">
                <a:latin typeface="Arial Nova" panose="020B0504020202020204" pitchFamily="34" charset="0"/>
              </a:rPr>
              <a:t>, </a:t>
            </a:r>
            <a:r>
              <a:rPr lang="en-US" sz="2400" dirty="0" err="1">
                <a:latin typeface="Arial Nova" panose="020B0504020202020204" pitchFamily="34" charset="0"/>
              </a:rPr>
              <a:t>augmentent</a:t>
            </a:r>
            <a:r>
              <a:rPr lang="en-US" sz="2400" dirty="0">
                <a:latin typeface="Arial Nova" panose="020B0504020202020204" pitchFamily="34" charset="0"/>
              </a:rPr>
              <a:t> le </a:t>
            </a:r>
            <a:r>
              <a:rPr lang="en-US" sz="2400" dirty="0" err="1">
                <a:latin typeface="Arial Nova" panose="020B0504020202020204" pitchFamily="34" charset="0"/>
              </a:rPr>
              <a:t>niveau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confiance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parmi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</a:rPr>
              <a:t>.</a:t>
            </a:r>
            <a:endParaRPr lang="en-GB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4" descr="C:\Users\Geraldine\Desktop\Capture d'écran 2019-05-10 15.58.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002624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918366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779912" y="2569551"/>
            <a:ext cx="4873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 Nova" panose="020B0504020202020204" pitchFamily="34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</a:rPr>
              <a:t> action </a:t>
            </a:r>
            <a:r>
              <a:rPr lang="en-US" sz="2400" dirty="0" err="1">
                <a:latin typeface="Arial Nova" panose="020B0504020202020204" pitchFamily="34" charset="0"/>
              </a:rPr>
              <a:t>humanitaire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efficace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doit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être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fondée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la </a:t>
            </a:r>
            <a:r>
              <a:rPr lang="en-US" sz="2400" dirty="0" err="1">
                <a:latin typeface="Arial Nova" panose="020B0504020202020204" pitchFamily="34" charset="0"/>
              </a:rPr>
              <a:t>réalité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orientée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vers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l’action</a:t>
            </a:r>
            <a:r>
              <a:rPr lang="en-US" sz="2400" dirty="0">
                <a:latin typeface="Arial Nova" panose="020B0504020202020204" pitchFamily="34" charset="0"/>
              </a:rPr>
              <a:t>. </a:t>
            </a:r>
            <a:r>
              <a:rPr lang="en-US" sz="2400" dirty="0" err="1">
                <a:latin typeface="Arial Nova" panose="020B0504020202020204" pitchFamily="34" charset="0"/>
              </a:rPr>
              <a:t>Cela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nécessite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</a:rPr>
              <a:t> coordination </a:t>
            </a:r>
            <a:r>
              <a:rPr lang="en-US" sz="2400" dirty="0" err="1">
                <a:latin typeface="Arial Nova" panose="020B0504020202020204" pitchFamily="34" charset="0"/>
              </a:rPr>
              <a:t>axée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résultats</a:t>
            </a:r>
            <a:r>
              <a:rPr lang="en-US" sz="2400" dirty="0">
                <a:latin typeface="Arial Nova" panose="020B0504020202020204" pitchFamily="34" charset="0"/>
              </a:rPr>
              <a:t>, </a:t>
            </a:r>
            <a:r>
              <a:rPr lang="en-US" sz="2400" dirty="0" err="1">
                <a:latin typeface="Arial Nova" panose="020B0504020202020204" pitchFamily="34" charset="0"/>
              </a:rPr>
              <a:t>fondée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véritables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potentiels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</a:rPr>
              <a:t>capacités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opérationnelles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concrètes</a:t>
            </a:r>
            <a:r>
              <a:rPr lang="en-US" sz="2400" dirty="0">
                <a:latin typeface="Arial Nova" panose="020B0504020202020204" pitchFamily="34" charset="0"/>
              </a:rPr>
              <a:t>. </a:t>
            </a:r>
            <a:endParaRPr lang="en-GB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6" descr="C:\Users\Geraldine\Desktop\Capture d'écran 2019-05-10 15.58.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3347864" cy="1474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851552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563888" y="1334373"/>
            <a:ext cx="55801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>
                <a:latin typeface="Arial Nova" panose="020B0504020202020204" pitchFamily="34" charset="0"/>
              </a:rPr>
              <a:t>Les </a:t>
            </a:r>
            <a:r>
              <a:rPr lang="en-US" sz="2400" dirty="0" err="1">
                <a:latin typeface="Arial Nova" panose="020B0504020202020204" pitchFamily="34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humanitaires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ont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l'obligation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éthique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unes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envers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autres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s'acquitter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leurs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tâches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manière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responsable</a:t>
            </a:r>
            <a:r>
              <a:rPr lang="en-US" sz="2400" dirty="0">
                <a:latin typeface="Arial Nova" panose="020B0504020202020204" pitchFamily="34" charset="0"/>
              </a:rPr>
              <a:t>, avec </a:t>
            </a:r>
            <a:r>
              <a:rPr lang="en-US" sz="2400" dirty="0" err="1">
                <a:latin typeface="Arial Nova" panose="020B0504020202020204" pitchFamily="34" charset="0"/>
              </a:rPr>
              <a:t>intégrité</a:t>
            </a:r>
            <a:r>
              <a:rPr lang="en-US" sz="2400" dirty="0">
                <a:latin typeface="Arial Nova" panose="020B0504020202020204" pitchFamily="34" charset="0"/>
              </a:rPr>
              <a:t>, de </a:t>
            </a:r>
            <a:r>
              <a:rPr lang="en-US" sz="2400" dirty="0" err="1">
                <a:latin typeface="Arial Nova" panose="020B0504020202020204" pitchFamily="34" charset="0"/>
              </a:rPr>
              <a:t>manière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pertinente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appropriée</a:t>
            </a:r>
            <a:r>
              <a:rPr lang="en-US" sz="2400" dirty="0">
                <a:latin typeface="Arial Nova" panose="020B0504020202020204" pitchFamily="34" charset="0"/>
              </a:rPr>
              <a:t>. </a:t>
            </a:r>
            <a:r>
              <a:rPr lang="en-US" sz="2400" dirty="0" err="1">
                <a:latin typeface="Arial Nova" panose="020B0504020202020204" pitchFamily="34" charset="0"/>
              </a:rPr>
              <a:t>Elles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s'assurer</a:t>
            </a:r>
            <a:r>
              <a:rPr lang="en-US" sz="2400" dirty="0">
                <a:latin typeface="Arial Nova" panose="020B0504020202020204" pitchFamily="34" charset="0"/>
              </a:rPr>
              <a:t> de ne </a:t>
            </a:r>
            <a:r>
              <a:rPr lang="en-US" sz="2400" dirty="0" err="1">
                <a:latin typeface="Arial Nova" panose="020B0504020202020204" pitchFamily="34" charset="0"/>
              </a:rPr>
              <a:t>s'engager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dans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activités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que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lorsqu’elles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disposent</a:t>
            </a:r>
            <a:r>
              <a:rPr lang="en-US" sz="2400" dirty="0">
                <a:latin typeface="Arial Nova" panose="020B0504020202020204" pitchFamily="34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</a:rPr>
              <a:t>moyens</a:t>
            </a:r>
            <a:r>
              <a:rPr lang="en-US" sz="2400" dirty="0">
                <a:latin typeface="Arial Nova" panose="020B0504020202020204" pitchFamily="34" charset="0"/>
              </a:rPr>
              <a:t>, des aptitudes, des </a:t>
            </a:r>
            <a:r>
              <a:rPr lang="en-US" sz="2400" dirty="0" err="1">
                <a:latin typeface="Arial Nova" panose="020B0504020202020204" pitchFamily="34" charset="0"/>
              </a:rPr>
              <a:t>compétences</a:t>
            </a:r>
            <a:r>
              <a:rPr lang="en-US" sz="2400" dirty="0">
                <a:latin typeface="Arial Nova" panose="020B0504020202020204" pitchFamily="34" charset="0"/>
              </a:rPr>
              <a:t> et de la </a:t>
            </a:r>
            <a:r>
              <a:rPr lang="en-US" sz="2400" dirty="0" err="1">
                <a:latin typeface="Arial Nova" panose="020B0504020202020204" pitchFamily="34" charset="0"/>
              </a:rPr>
              <a:t>capacité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nécessaires</a:t>
            </a:r>
            <a:r>
              <a:rPr lang="en-US" sz="2400" dirty="0">
                <a:latin typeface="Arial Nova" panose="020B0504020202020204" pitchFamily="34" charset="0"/>
              </a:rPr>
              <a:t> pour </a:t>
            </a:r>
            <a:r>
              <a:rPr lang="en-US" sz="2400" dirty="0" err="1">
                <a:latin typeface="Arial Nova" panose="020B0504020202020204" pitchFamily="34" charset="0"/>
              </a:rPr>
              <a:t>tenir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leurs</a:t>
            </a:r>
            <a:r>
              <a:rPr lang="en-US" sz="2400" dirty="0">
                <a:latin typeface="Arial Nova" panose="020B0504020202020204" pitchFamily="34" charset="0"/>
              </a:rPr>
              <a:t> engagements. La </a:t>
            </a:r>
            <a:r>
              <a:rPr lang="en-US" sz="2400" dirty="0" err="1">
                <a:latin typeface="Arial Nova" panose="020B0504020202020204" pitchFamily="34" charset="0"/>
              </a:rPr>
              <a:t>prévention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décisive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énergique</a:t>
            </a:r>
            <a:r>
              <a:rPr lang="en-US" sz="2400" dirty="0">
                <a:latin typeface="Arial Nova" panose="020B0504020202020204" pitchFamily="34" charset="0"/>
              </a:rPr>
              <a:t> des exactions </a:t>
            </a:r>
            <a:r>
              <a:rPr lang="en-US" sz="2400" dirty="0" err="1">
                <a:latin typeface="Arial Nova" panose="020B0504020202020204" pitchFamily="34" charset="0"/>
              </a:rPr>
              <a:t>commises</a:t>
            </a:r>
            <a:r>
              <a:rPr lang="en-US" sz="2400" dirty="0">
                <a:latin typeface="Arial Nova" panose="020B0504020202020204" pitchFamily="34" charset="0"/>
              </a:rPr>
              <a:t> par les </a:t>
            </a:r>
            <a:r>
              <a:rPr lang="en-US" sz="2400" dirty="0" err="1">
                <a:latin typeface="Arial Nova" panose="020B0504020202020204" pitchFamily="34" charset="0"/>
              </a:rPr>
              <a:t>humanitaires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doit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également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être</a:t>
            </a:r>
            <a:r>
              <a:rPr lang="en-US" sz="2400" dirty="0">
                <a:latin typeface="Arial Nova" panose="020B0504020202020204" pitchFamily="34" charset="0"/>
              </a:rPr>
              <a:t> un effort constant. </a:t>
            </a:r>
            <a:endParaRPr lang="en-GB" sz="2400" dirty="0"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7" descr="C:\Users\Geraldine\Desktop\Capture d'écran 2019-05-10 16.05.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3491880" cy="1369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939006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851920" y="1268760"/>
            <a:ext cx="52920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diversité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 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communauté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humanitaire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est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un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atout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si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nous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misons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nos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avantages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comparatifs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complétons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les contributions de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chacun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capacité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locale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est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l’un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principaux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atouts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à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améliorer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à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développer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Dans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mesure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du possible,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humanitaires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aspirer à en faire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partie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intégrante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des interventions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d’urgence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barrières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linguistiques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culturelles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être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surmontées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C:\Users\Geraldine\Desktop\Capture d'écran 2019-05-10 15.58.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6952"/>
            <a:ext cx="3960440" cy="1710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301104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_dlc_DocId xmlns="5858627f-d058-4b92-9b52-677b5fd7d454">EMOPSGCCU-1435067120-27931</_dlc_DocId>
    <TaxCatchAll xmlns="ca283e0b-db31-4043-a2ef-b80661bf084a">
      <Value>3</Value>
    </TaxCatchAll>
    <_dlc_DocIdUrl xmlns="5858627f-d058-4b92-9b52-677b5fd7d454">
      <Url>https://unicef.sharepoint.com/teams/EMOPS-GCCU/_layouts/15/DocIdRedir.aspx?ID=EMOPSGCCU-1435067120-27931</Url>
      <Description>EMOPSGCCU-1435067120-27931</Description>
    </_dlc_DocIdUrl>
    <ContentLanguage xmlns="ca283e0b-db31-4043-a2ef-b80661bf084a">English</ContentLanguage>
    <k8c968e8c72a4eda96b7e8fdbe192be2 xmlns="ca283e0b-db31-4043-a2ef-b80661bf084a">
      <Terms xmlns="http://schemas.microsoft.com/office/infopath/2007/PartnerControls"/>
    </k8c968e8c72a4eda96b7e8fdbe192be2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C68FE849-B74C-4936-87E7-D51F0367A43A}"/>
</file>

<file path=customXml/itemProps2.xml><?xml version="1.0" encoding="utf-8"?>
<ds:datastoreItem xmlns:ds="http://schemas.openxmlformats.org/officeDocument/2006/customXml" ds:itemID="{51D3CFE0-73D7-459B-90E4-3FA9D5FDB21C}"/>
</file>

<file path=customXml/itemProps3.xml><?xml version="1.0" encoding="utf-8"?>
<ds:datastoreItem xmlns:ds="http://schemas.openxmlformats.org/officeDocument/2006/customXml" ds:itemID="{805331EF-D6C8-4EB7-863B-32C094C4FB8F}"/>
</file>

<file path=customXml/itemProps4.xml><?xml version="1.0" encoding="utf-8"?>
<ds:datastoreItem xmlns:ds="http://schemas.openxmlformats.org/officeDocument/2006/customXml" ds:itemID="{716ABC3D-E37E-4E41-935D-63A16C7C3A0F}"/>
</file>

<file path=customXml/itemProps5.xml><?xml version="1.0" encoding="utf-8"?>
<ds:datastoreItem xmlns:ds="http://schemas.openxmlformats.org/officeDocument/2006/customXml" ds:itemID="{2106E982-4FA3-452B-8BB6-377AAA4C969B}"/>
</file>

<file path=customXml/itemProps6.xml><?xml version="1.0" encoding="utf-8"?>
<ds:datastoreItem xmlns:ds="http://schemas.openxmlformats.org/officeDocument/2006/customXml" ds:itemID="{9012B2DE-D50B-4683-BFF6-0AAC20F5B90E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</TotalTime>
  <Words>393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Nova</vt:lpstr>
      <vt:lpstr>Calibri</vt:lpstr>
      <vt:lpstr>Times New Roman</vt:lpstr>
      <vt:lpstr>1_Office Theme</vt:lpstr>
      <vt:lpstr>Principes de partenariat</vt:lpstr>
      <vt:lpstr>Principes de partenariat</vt:lpstr>
      <vt:lpstr>Principes de partenariat</vt:lpstr>
      <vt:lpstr>Principes de partenariat</vt:lpstr>
      <vt:lpstr>Principes de partenariat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Working Together Effectively:  Principles of Partnership and Mutual Accountability</dc:title>
  <dc:creator>Marion Orchison</dc:creator>
  <cp:lastModifiedBy>Yara Sfeir</cp:lastModifiedBy>
  <cp:revision>29</cp:revision>
  <dcterms:created xsi:type="dcterms:W3CDTF">2017-10-13T16:15:16Z</dcterms:created>
  <dcterms:modified xsi:type="dcterms:W3CDTF">2019-09-11T18:06:03Z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d351f318-f340-4e50-a217-b0a05d99f51c</vt:lpwstr>
  </property>
  <property fmtid="{D5CDD505-2E9C-101B-9397-08002B2CF9AE}" pid="5" name="TaxKeyword">
    <vt:lpwstr/>
  </property>
</Properties>
</file>