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notesMasterIdLst>
    <p:notesMasterId r:id="rId15"/>
  </p:notesMasterIdLst>
  <p:sldIdLst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BB5C63-9B8D-4972-9877-72115FAEEF76}" v="6" dt="2019-11-18T11:30:16.0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038" autoAdjust="0"/>
    <p:restoredTop sz="72387" autoAdjust="0"/>
  </p:normalViewPr>
  <p:slideViewPr>
    <p:cSldViewPr>
      <p:cViewPr varScale="1">
        <p:scale>
          <a:sx n="102" d="100"/>
          <a:sy n="102" d="100"/>
        </p:scale>
        <p:origin x="132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ogo Loureiro Jurema" userId="9dfde3f0-34dd-48c5-90ef-eaf27597f482" providerId="ADAL" clId="{FDBB5C63-9B8D-4972-9877-72115FAEEF76}"/>
    <pc:docChg chg="custSel modSld modMainMaster">
      <pc:chgData name="Diogo Loureiro Jurema" userId="9dfde3f0-34dd-48c5-90ef-eaf27597f482" providerId="ADAL" clId="{FDBB5C63-9B8D-4972-9877-72115FAEEF76}" dt="2019-11-18T11:30:16.008" v="5" actId="478"/>
      <pc:docMkLst>
        <pc:docMk/>
      </pc:docMkLst>
      <pc:sldChg chg="delSp">
        <pc:chgData name="Diogo Loureiro Jurema" userId="9dfde3f0-34dd-48c5-90ef-eaf27597f482" providerId="ADAL" clId="{FDBB5C63-9B8D-4972-9877-72115FAEEF76}" dt="2019-11-18T11:29:23.710" v="0" actId="478"/>
        <pc:sldMkLst>
          <pc:docMk/>
          <pc:sldMk cId="1400909299" sldId="257"/>
        </pc:sldMkLst>
        <pc:picChg chg="del">
          <ac:chgData name="Diogo Loureiro Jurema" userId="9dfde3f0-34dd-48c5-90ef-eaf27597f482" providerId="ADAL" clId="{FDBB5C63-9B8D-4972-9877-72115FAEEF76}" dt="2019-11-18T11:29:23.710" v="0" actId="478"/>
          <ac:picMkLst>
            <pc:docMk/>
            <pc:sldMk cId="1400909299" sldId="257"/>
            <ac:picMk id="2" creationId="{00000000-0000-0000-0000-000000000000}"/>
          </ac:picMkLst>
        </pc:picChg>
      </pc:sldChg>
      <pc:sldChg chg="delSp">
        <pc:chgData name="Diogo Loureiro Jurema" userId="9dfde3f0-34dd-48c5-90ef-eaf27597f482" providerId="ADAL" clId="{FDBB5C63-9B8D-4972-9877-72115FAEEF76}" dt="2019-11-18T11:29:46.260" v="1" actId="478"/>
        <pc:sldMkLst>
          <pc:docMk/>
          <pc:sldMk cId="275145864" sldId="259"/>
        </pc:sldMkLst>
        <pc:spChg chg="del">
          <ac:chgData name="Diogo Loureiro Jurema" userId="9dfde3f0-34dd-48c5-90ef-eaf27597f482" providerId="ADAL" clId="{FDBB5C63-9B8D-4972-9877-72115FAEEF76}" dt="2019-11-18T11:29:46.260" v="1" actId="478"/>
          <ac:spMkLst>
            <pc:docMk/>
            <pc:sldMk cId="275145864" sldId="259"/>
            <ac:spMk id="5" creationId="{00000000-0000-0000-0000-000000000000}"/>
          </ac:spMkLst>
        </pc:spChg>
      </pc:sldChg>
      <pc:sldChg chg="delSp">
        <pc:chgData name="Diogo Loureiro Jurema" userId="9dfde3f0-34dd-48c5-90ef-eaf27597f482" providerId="ADAL" clId="{FDBB5C63-9B8D-4972-9877-72115FAEEF76}" dt="2019-11-18T11:29:52.892" v="2" actId="478"/>
        <pc:sldMkLst>
          <pc:docMk/>
          <pc:sldMk cId="27735921" sldId="262"/>
        </pc:sldMkLst>
        <pc:spChg chg="del">
          <ac:chgData name="Diogo Loureiro Jurema" userId="9dfde3f0-34dd-48c5-90ef-eaf27597f482" providerId="ADAL" clId="{FDBB5C63-9B8D-4972-9877-72115FAEEF76}" dt="2019-11-18T11:29:52.892" v="2" actId="478"/>
          <ac:spMkLst>
            <pc:docMk/>
            <pc:sldMk cId="27735921" sldId="262"/>
            <ac:spMk id="5" creationId="{00000000-0000-0000-0000-000000000000}"/>
          </ac:spMkLst>
        </pc:spChg>
      </pc:sldChg>
      <pc:sldMasterChg chg="addSp delSp modSp">
        <pc:chgData name="Diogo Loureiro Jurema" userId="9dfde3f0-34dd-48c5-90ef-eaf27597f482" providerId="ADAL" clId="{FDBB5C63-9B8D-4972-9877-72115FAEEF76}" dt="2019-11-18T11:30:16.008" v="5" actId="478"/>
        <pc:sldMasterMkLst>
          <pc:docMk/>
          <pc:sldMasterMk cId="3973615354" sldId="2147483660"/>
        </pc:sldMasterMkLst>
        <pc:spChg chg="del">
          <ac:chgData name="Diogo Loureiro Jurema" userId="9dfde3f0-34dd-48c5-90ef-eaf27597f482" providerId="ADAL" clId="{FDBB5C63-9B8D-4972-9877-72115FAEEF76}" dt="2019-11-18T11:30:16.008" v="5" actId="478"/>
          <ac:spMkLst>
            <pc:docMk/>
            <pc:sldMasterMk cId="3973615354" sldId="2147483660"/>
            <ac:spMk id="6" creationId="{00000000-0000-0000-0000-000000000000}"/>
          </ac:spMkLst>
        </pc:spChg>
        <pc:picChg chg="add mod">
          <ac:chgData name="Diogo Loureiro Jurema" userId="9dfde3f0-34dd-48c5-90ef-eaf27597f482" providerId="ADAL" clId="{FDBB5C63-9B8D-4972-9877-72115FAEEF76}" dt="2019-11-18T11:30:13.885" v="4" actId="1076"/>
          <ac:picMkLst>
            <pc:docMk/>
            <pc:sldMasterMk cId="3973615354" sldId="2147483660"/>
            <ac:picMk id="7" creationId="{52A9462F-22BA-4249-B934-22E33B612D37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EE88A-F919-4F17-9A2D-89FAD372819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B0AC8-CC9A-4FE3-AF30-15D147720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1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EBC84-F7B4-8D4A-BE50-46809EEDF5A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83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25F150-CDA7-4A65-82D4-1737D231991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47611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B0AC8-CC9A-4FE3-AF30-15D147720D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23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FCEC27-6CD1-BB4A-81A3-1DB41BA1D74C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211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C1D1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fr-CH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292798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853013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454139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641068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885607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927017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147588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1D150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510244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420352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886209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470D0F-AB9B-6E40-85DF-1FCCFCF0FC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600702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dirty="0"/>
              <a:t>Click to </a:t>
            </a:r>
            <a:r>
              <a:rPr lang="fr-CH" dirty="0" err="1"/>
              <a:t>edit</a:t>
            </a:r>
            <a:r>
              <a:rPr lang="fr-CH" dirty="0"/>
              <a:t> Master </a:t>
            </a:r>
            <a:r>
              <a:rPr lang="fr-CH" dirty="0" err="1"/>
              <a:t>title</a:t>
            </a:r>
            <a:r>
              <a:rPr lang="fr-CH" dirty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93ACEAB-3F32-8140-97B1-45426813CB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11/18/2019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A9462F-22BA-4249-B934-22E33B612D37}"/>
              </a:ext>
            </a:extLst>
          </p:cNvPr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394" y="6393815"/>
            <a:ext cx="922020" cy="32766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973615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D1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0304" y="2130425"/>
            <a:ext cx="8693240" cy="1470025"/>
          </a:xfrm>
          <a:noFill/>
        </p:spPr>
        <p:txBody>
          <a:bodyPr rtlCol="0">
            <a:noAutofit/>
          </a:bodyPr>
          <a:lstStyle/>
          <a:p>
            <a:pPr defTabSz="891760">
              <a:defRPr/>
            </a:pP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1.5 Working Together Effectively: </a:t>
            </a:r>
            <a:b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Principles of Partnership</a:t>
            </a:r>
            <a:br>
              <a:rPr lang="en-GB" sz="48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and Mutual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1400909299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1D150"/>
          </a:solidFill>
        </p:spPr>
        <p:txBody>
          <a:bodyPr rtlCol="0">
            <a:normAutofit/>
          </a:bodyPr>
          <a:lstStyle/>
          <a:p>
            <a:pPr defTabSz="891760">
              <a:defRPr/>
            </a:pPr>
            <a:r>
              <a:rPr lang="en-GB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Objectives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58403" y="1305850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AU" sz="3600" dirty="0">
                <a:solidFill>
                  <a:prstClr val="black"/>
                </a:solidFill>
              </a:rPr>
              <a:t>Summarize the minimum commitments for participation in the Nutrition Cluster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58403" y="4122946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3600" dirty="0">
                <a:solidFill>
                  <a:prstClr val="black"/>
                </a:solidFill>
              </a:rPr>
              <a:t>Describe how the Principles of Partnership can contribute to more effective coordination and enhanced accountability to affected populations. </a:t>
            </a:r>
            <a:endParaRPr lang="en-AU" sz="3600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58403" y="2636912"/>
            <a:ext cx="68064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3600" dirty="0">
                <a:solidFill>
                  <a:prstClr val="black"/>
                </a:solidFill>
              </a:rPr>
              <a:t>Explain the origin and meaning of the Principles of Partnership.</a:t>
            </a:r>
            <a:endParaRPr lang="en-AU" sz="3600" dirty="0">
              <a:solidFill>
                <a:prstClr val="black"/>
              </a:solidFill>
            </a:endParaRPr>
          </a:p>
        </p:txBody>
      </p:sp>
      <p:pic>
        <p:nvPicPr>
          <p:cNvPr id="14" name="Picture 2" descr="Image result for ti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54" y="1515936"/>
            <a:ext cx="719879" cy="77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mage result for ti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69" y="2674845"/>
            <a:ext cx="719879" cy="77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Image result for ti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69" y="4515037"/>
            <a:ext cx="719879" cy="778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61326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 rtlCol="0">
            <a:noAutofit/>
          </a:bodyPr>
          <a:lstStyle/>
          <a:p>
            <a:pPr defTabSz="891760">
              <a:defRPr/>
            </a:pPr>
            <a:r>
              <a:rPr lang="en-GB" sz="4000" b="1" dirty="0">
                <a:solidFill>
                  <a:schemeClr val="bg1"/>
                </a:solidFill>
              </a:rPr>
              <a:t>Minimum Commitments for Participation</a:t>
            </a:r>
          </a:p>
        </p:txBody>
      </p:sp>
      <p:pic>
        <p:nvPicPr>
          <p:cNvPr id="6" name="Picture 2" descr="Image result for ti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109" y="2564416"/>
            <a:ext cx="569350" cy="478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be 6"/>
          <p:cNvSpPr/>
          <p:nvPr/>
        </p:nvSpPr>
        <p:spPr>
          <a:xfrm rot="5400000">
            <a:off x="1823163" y="2768063"/>
            <a:ext cx="261242" cy="261242"/>
          </a:xfrm>
          <a:prstGeom prst="cube">
            <a:avLst>
              <a:gd name="adj" fmla="val 10714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38458" y="2206892"/>
            <a:ext cx="59480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GB" sz="2400" dirty="0">
                <a:solidFill>
                  <a:prstClr val="black"/>
                </a:solidFill>
              </a:rPr>
              <a:t>As per the IASC Commitments for Participation in Clusters for Partners (in the Transformative Agenda)</a:t>
            </a:r>
            <a:endParaRPr lang="en-US" sz="2400" dirty="0">
              <a:solidFill>
                <a:prstClr val="black"/>
              </a:solidFill>
            </a:endParaRPr>
          </a:p>
        </p:txBody>
      </p:sp>
      <p:pic>
        <p:nvPicPr>
          <p:cNvPr id="11" name="Picture 2" descr="Image result for ti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109" y="3838870"/>
            <a:ext cx="569350" cy="478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be 11"/>
          <p:cNvSpPr/>
          <p:nvPr/>
        </p:nvSpPr>
        <p:spPr>
          <a:xfrm rot="5400000">
            <a:off x="1823163" y="4042517"/>
            <a:ext cx="261242" cy="261242"/>
          </a:xfrm>
          <a:prstGeom prst="cube">
            <a:avLst>
              <a:gd name="adj" fmla="val 10714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40112" y="3664480"/>
            <a:ext cx="59480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GB" sz="2400" dirty="0">
                <a:solidFill>
                  <a:prstClr val="black"/>
                </a:solidFill>
              </a:rPr>
              <a:t>They should be regarded as an </a:t>
            </a:r>
            <a:r>
              <a:rPr lang="en-GB" sz="2400" b="1" i="1" dirty="0">
                <a:solidFill>
                  <a:srgbClr val="4F81BD">
                    <a:lumMod val="50000"/>
                  </a:srgbClr>
                </a:solidFill>
              </a:rPr>
              <a:t>absolute minimum</a:t>
            </a:r>
            <a:r>
              <a:rPr lang="en-GB" sz="2400" b="1" i="1" dirty="0">
                <a:solidFill>
                  <a:srgbClr val="9BBB59">
                    <a:lumMod val="75000"/>
                  </a:srgbClr>
                </a:solidFill>
              </a:rPr>
              <a:t> </a:t>
            </a:r>
            <a:r>
              <a:rPr lang="en-GB" sz="2400" dirty="0">
                <a:solidFill>
                  <a:prstClr val="black"/>
                </a:solidFill>
              </a:rPr>
              <a:t>and</a:t>
            </a:r>
            <a:r>
              <a:rPr lang="en-GB" sz="2400" b="1" i="1" dirty="0">
                <a:solidFill>
                  <a:srgbClr val="9BBB59">
                    <a:lumMod val="75000"/>
                  </a:srgbClr>
                </a:solidFill>
              </a:rPr>
              <a:t> </a:t>
            </a:r>
            <a:r>
              <a:rPr lang="en-GB" sz="2400" b="1" i="1" dirty="0">
                <a:solidFill>
                  <a:srgbClr val="4F81BD">
                    <a:lumMod val="50000"/>
                  </a:srgbClr>
                </a:solidFill>
              </a:rPr>
              <a:t>a starting point</a:t>
            </a:r>
          </a:p>
        </p:txBody>
      </p:sp>
      <p:pic>
        <p:nvPicPr>
          <p:cNvPr id="14" name="Picture 2" descr="Image result for ti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762" y="4925328"/>
            <a:ext cx="569350" cy="478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ube 14"/>
          <p:cNvSpPr/>
          <p:nvPr/>
        </p:nvSpPr>
        <p:spPr>
          <a:xfrm rot="5400000">
            <a:off x="1824816" y="5128975"/>
            <a:ext cx="261242" cy="261242"/>
          </a:xfrm>
          <a:prstGeom prst="cube">
            <a:avLst>
              <a:gd name="adj" fmla="val 10714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40112" y="4749142"/>
            <a:ext cx="5949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GB" sz="2400" dirty="0">
                <a:solidFill>
                  <a:prstClr val="black"/>
                </a:solidFill>
              </a:rPr>
              <a:t>They are not set in stone and should be adapted to each country’s context</a:t>
            </a:r>
            <a:endParaRPr lang="en-GB" sz="2400" b="1" i="1" dirty="0">
              <a:solidFill>
                <a:srgbClr val="9BBB59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4586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12" grpId="0" animBg="1"/>
      <p:bldP spid="13" grpId="0"/>
      <p:bldP spid="15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 rtlCol="0">
            <a:normAutofit/>
          </a:bodyPr>
          <a:lstStyle/>
          <a:p>
            <a:pPr defTabSz="891760">
              <a:defRPr/>
            </a:pP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Partner Commitments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463A8DF2-A33D-47C5-8292-C15D51C2C28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280077" y="1559366"/>
            <a:ext cx="1566042" cy="1869128"/>
            <a:chOff x="350693" y="355161"/>
            <a:chExt cx="769884" cy="841024"/>
          </a:xfrm>
        </p:grpSpPr>
        <p:sp>
          <p:nvSpPr>
            <p:cNvPr id="14" name="Hexagon 13"/>
            <p:cNvSpPr/>
            <p:nvPr/>
          </p:nvSpPr>
          <p:spPr>
            <a:xfrm rot="5400000">
              <a:off x="315123" y="390731"/>
              <a:ext cx="841024" cy="769884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67529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405888"/>
                <a:satOff val="2445"/>
                <a:lumOff val="196"/>
                <a:alphaOff val="0"/>
              </a:schemeClr>
            </a:fillRef>
            <a:effectRef idx="0">
              <a:schemeClr val="accent4">
                <a:hueOff val="-405888"/>
                <a:satOff val="2445"/>
                <a:lumOff val="19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Hexagon 4"/>
            <p:cNvSpPr/>
            <p:nvPr/>
          </p:nvSpPr>
          <p:spPr>
            <a:xfrm>
              <a:off x="421835" y="489402"/>
              <a:ext cx="646997" cy="5835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>
                  <a:solidFill>
                    <a:prstClr val="white"/>
                  </a:solidFill>
                </a:rPr>
                <a:t>Commitment to “</a:t>
              </a:r>
              <a:r>
                <a:rPr lang="en-GB" sz="1600" b="1" dirty="0">
                  <a:solidFill>
                    <a:prstClr val="white"/>
                  </a:solidFill>
                </a:rPr>
                <a:t>Humanitarian Principles”</a:t>
              </a:r>
              <a:r>
                <a:rPr lang="en-GB" sz="1600" dirty="0">
                  <a:solidFill>
                    <a:prstClr val="white"/>
                  </a:solidFill>
                </a:rPr>
                <a:t> and “</a:t>
              </a:r>
              <a:r>
                <a:rPr lang="en-GB" sz="1600" b="1" dirty="0">
                  <a:solidFill>
                    <a:prstClr val="white"/>
                  </a:solidFill>
                </a:rPr>
                <a:t>Principles of Partnership”</a:t>
              </a:r>
              <a:endParaRPr lang="en-US" sz="1600" b="1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867251" y="1560094"/>
            <a:ext cx="1566000" cy="1868400"/>
            <a:chOff x="1739241" y="206749"/>
            <a:chExt cx="407437" cy="535573"/>
          </a:xfrm>
        </p:grpSpPr>
        <p:sp>
          <p:nvSpPr>
            <p:cNvPr id="17" name="Hexagon 16"/>
            <p:cNvSpPr/>
            <p:nvPr/>
          </p:nvSpPr>
          <p:spPr>
            <a:xfrm rot="5400000">
              <a:off x="1675173" y="270817"/>
              <a:ext cx="535573" cy="407437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Hexagon 4"/>
            <p:cNvSpPr/>
            <p:nvPr/>
          </p:nvSpPr>
          <p:spPr>
            <a:xfrm>
              <a:off x="1774634" y="285333"/>
              <a:ext cx="342155" cy="3784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>
                  <a:solidFill>
                    <a:prstClr val="white"/>
                  </a:solidFill>
                </a:rPr>
                <a:t>Willingness to take on leadership (in WGs, sub-national level, etc.)</a:t>
              </a:r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063097" y="3053949"/>
            <a:ext cx="1566000" cy="1868400"/>
            <a:chOff x="1739241" y="206749"/>
            <a:chExt cx="407437" cy="535573"/>
          </a:xfrm>
          <a:solidFill>
            <a:srgbClr val="66549E"/>
          </a:solidFill>
        </p:grpSpPr>
        <p:sp>
          <p:nvSpPr>
            <p:cNvPr id="23" name="Hexagon 22"/>
            <p:cNvSpPr/>
            <p:nvPr/>
          </p:nvSpPr>
          <p:spPr>
            <a:xfrm rot="5400000">
              <a:off x="1675173" y="270817"/>
              <a:ext cx="535573" cy="407437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Hexagon 4"/>
            <p:cNvSpPr/>
            <p:nvPr/>
          </p:nvSpPr>
          <p:spPr>
            <a:xfrm>
              <a:off x="1769067" y="285333"/>
              <a:ext cx="345808" cy="37840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>
                  <a:solidFill>
                    <a:prstClr val="white"/>
                  </a:solidFill>
                </a:rPr>
                <a:t>Active participation</a:t>
              </a:r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671383" y="3053949"/>
            <a:ext cx="1566000" cy="1868400"/>
            <a:chOff x="1739241" y="206749"/>
            <a:chExt cx="407437" cy="535573"/>
          </a:xfrm>
          <a:solidFill>
            <a:srgbClr val="5A5EB1"/>
          </a:solidFill>
        </p:grpSpPr>
        <p:sp>
          <p:nvSpPr>
            <p:cNvPr id="29" name="Hexagon 28"/>
            <p:cNvSpPr/>
            <p:nvPr/>
          </p:nvSpPr>
          <p:spPr>
            <a:xfrm rot="5400000">
              <a:off x="1675173" y="270817"/>
              <a:ext cx="535573" cy="407437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Hexagon 4"/>
            <p:cNvSpPr/>
            <p:nvPr/>
          </p:nvSpPr>
          <p:spPr>
            <a:xfrm>
              <a:off x="1739241" y="285333"/>
              <a:ext cx="405591" cy="37840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>
                  <a:solidFill>
                    <a:prstClr val="white"/>
                  </a:solidFill>
                </a:rPr>
                <a:t>Capacity to contribute to Cluster’s response planning</a:t>
              </a:r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428652" y="1560094"/>
            <a:ext cx="1702030" cy="1868400"/>
            <a:chOff x="1727043" y="206749"/>
            <a:chExt cx="442829" cy="535573"/>
          </a:xfrm>
          <a:solidFill>
            <a:srgbClr val="5572B8"/>
          </a:solidFill>
        </p:grpSpPr>
        <p:sp>
          <p:nvSpPr>
            <p:cNvPr id="32" name="Hexagon 31"/>
            <p:cNvSpPr/>
            <p:nvPr/>
          </p:nvSpPr>
          <p:spPr>
            <a:xfrm rot="5400000">
              <a:off x="1675173" y="270817"/>
              <a:ext cx="535573" cy="407437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Hexagon 4"/>
            <p:cNvSpPr/>
            <p:nvPr/>
          </p:nvSpPr>
          <p:spPr>
            <a:xfrm>
              <a:off x="1727043" y="295846"/>
              <a:ext cx="442829" cy="37840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>
                  <a:solidFill>
                    <a:prstClr val="white"/>
                  </a:solidFill>
                </a:rPr>
                <a:t>Readiness to participate in actions that specifically improve </a:t>
              </a:r>
              <a:r>
                <a:rPr lang="en-GB" sz="1600" b="1" dirty="0">
                  <a:solidFill>
                    <a:prstClr val="white"/>
                  </a:solidFill>
                </a:rPr>
                <a:t>AAP</a:t>
              </a:r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182407" y="3047822"/>
            <a:ext cx="1779182" cy="1868400"/>
            <a:chOff x="1716336" y="206749"/>
            <a:chExt cx="462902" cy="535573"/>
          </a:xfrm>
          <a:solidFill>
            <a:srgbClr val="508CBF"/>
          </a:solidFill>
        </p:grpSpPr>
        <p:sp>
          <p:nvSpPr>
            <p:cNvPr id="35" name="Hexagon 34"/>
            <p:cNvSpPr/>
            <p:nvPr/>
          </p:nvSpPr>
          <p:spPr>
            <a:xfrm rot="5400000">
              <a:off x="1677574" y="270817"/>
              <a:ext cx="535573" cy="407437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Hexagon 4"/>
            <p:cNvSpPr/>
            <p:nvPr/>
          </p:nvSpPr>
          <p:spPr>
            <a:xfrm>
              <a:off x="1716336" y="285333"/>
              <a:ext cx="462902" cy="37840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>
                  <a:solidFill>
                    <a:prstClr val="white"/>
                  </a:solidFill>
                </a:rPr>
                <a:t>A demonstrated understanding of the duties and responsibilities of membership as defined by IASC</a:t>
              </a:r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046172" y="1560276"/>
            <a:ext cx="1655151" cy="1868400"/>
            <a:chOff x="1728894" y="206749"/>
            <a:chExt cx="430632" cy="535573"/>
          </a:xfrm>
          <a:solidFill>
            <a:srgbClr val="679CC7"/>
          </a:solidFill>
        </p:grpSpPr>
        <p:sp>
          <p:nvSpPr>
            <p:cNvPr id="39" name="Hexagon 38"/>
            <p:cNvSpPr/>
            <p:nvPr/>
          </p:nvSpPr>
          <p:spPr>
            <a:xfrm rot="5400000">
              <a:off x="1675173" y="270817"/>
              <a:ext cx="535573" cy="407437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Hexagon 4"/>
            <p:cNvSpPr/>
            <p:nvPr/>
          </p:nvSpPr>
          <p:spPr>
            <a:xfrm>
              <a:off x="1728894" y="285333"/>
              <a:ext cx="430632" cy="37840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>
                  <a:solidFill>
                    <a:prstClr val="white"/>
                  </a:solidFill>
                </a:rPr>
                <a:t>Commitment to mainstream cross-cutting issues (age, gender, etc.) and protection</a:t>
              </a:r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486114" y="4547803"/>
            <a:ext cx="1566000" cy="1868400"/>
            <a:chOff x="1735729" y="204993"/>
            <a:chExt cx="407437" cy="535573"/>
          </a:xfrm>
          <a:solidFill>
            <a:srgbClr val="6A9DC8"/>
          </a:solidFill>
        </p:grpSpPr>
        <p:sp>
          <p:nvSpPr>
            <p:cNvPr id="42" name="Hexagon 41"/>
            <p:cNvSpPr/>
            <p:nvPr/>
          </p:nvSpPr>
          <p:spPr>
            <a:xfrm rot="5400000">
              <a:off x="1671661" y="269061"/>
              <a:ext cx="535573" cy="407437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Hexagon 4"/>
            <p:cNvSpPr/>
            <p:nvPr/>
          </p:nvSpPr>
          <p:spPr>
            <a:xfrm>
              <a:off x="1735729" y="285333"/>
              <a:ext cx="407437" cy="37840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dirty="0">
                  <a:solidFill>
                    <a:prstClr val="white"/>
                  </a:solidFill>
                </a:rPr>
                <a:t>Committed to staff members</a:t>
              </a:r>
              <a:endParaRPr lang="en-US" sz="1600" dirty="0">
                <a:solidFill>
                  <a:prstClr val="white"/>
                </a:solidFill>
              </a:endParaRPr>
            </a:p>
          </p:txBody>
        </p:sp>
      </p:grpSp>
      <p:sp>
        <p:nvSpPr>
          <p:cNvPr id="48" name="Hexagon 47"/>
          <p:cNvSpPr/>
          <p:nvPr/>
        </p:nvSpPr>
        <p:spPr>
          <a:xfrm rot="5400000">
            <a:off x="2725015" y="4699003"/>
            <a:ext cx="1868400" cy="1566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7A7DB8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9" name="Hexagon 4"/>
          <p:cNvSpPr/>
          <p:nvPr/>
        </p:nvSpPr>
        <p:spPr>
          <a:xfrm>
            <a:off x="2887198" y="4821951"/>
            <a:ext cx="1555017" cy="132010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4770" tIns="64770" rIns="64770" bIns="64770" numCol="1" spcCol="1270" anchor="ctr" anchorCtr="0">
            <a:noAutofit/>
          </a:bodyPr>
          <a:lstStyle/>
          <a:p>
            <a:pPr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dirty="0">
                <a:solidFill>
                  <a:prstClr val="white"/>
                </a:solidFill>
              </a:rPr>
              <a:t>Commitment to work cooperatively with other Cluster partners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50" name="Hexagon 49"/>
          <p:cNvSpPr/>
          <p:nvPr/>
        </p:nvSpPr>
        <p:spPr>
          <a:xfrm rot="5400000">
            <a:off x="1128469" y="4699003"/>
            <a:ext cx="1868400" cy="1566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8F77A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1" name="Hexagon 4"/>
          <p:cNvSpPr/>
          <p:nvPr/>
        </p:nvSpPr>
        <p:spPr>
          <a:xfrm>
            <a:off x="1509447" y="4821951"/>
            <a:ext cx="1106443" cy="132010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4770" tIns="64770" rIns="64770" bIns="64770" numCol="1" spcCol="1270" anchor="ctr" anchorCtr="0">
            <a:noAutofit/>
          </a:bodyPr>
          <a:lstStyle/>
          <a:p>
            <a:pPr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dirty="0">
                <a:solidFill>
                  <a:prstClr val="white"/>
                </a:solidFill>
              </a:rPr>
              <a:t>Undertake advocacy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53" name="Hexagon 52"/>
          <p:cNvSpPr/>
          <p:nvPr/>
        </p:nvSpPr>
        <p:spPr>
          <a:xfrm rot="5400000">
            <a:off x="5942443" y="4686568"/>
            <a:ext cx="1868400" cy="15660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7FC4D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4" name="Hexagon 4"/>
          <p:cNvSpPr/>
          <p:nvPr/>
        </p:nvSpPr>
        <p:spPr>
          <a:xfrm>
            <a:off x="6079111" y="4809516"/>
            <a:ext cx="1570698" cy="132010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4770" tIns="64770" rIns="64770" bIns="64770" numCol="1" spcCol="1270" anchor="ctr" anchorCtr="0">
            <a:noAutofit/>
          </a:bodyPr>
          <a:lstStyle/>
          <a:p>
            <a:pPr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dirty="0">
                <a:solidFill>
                  <a:prstClr val="white"/>
                </a:solidFill>
              </a:rPr>
              <a:t>Ensure interpretation</a:t>
            </a: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4399005" y="1691224"/>
            <a:ext cx="1663265" cy="1630746"/>
          </a:xfrm>
          <a:prstGeom prst="ellipse">
            <a:avLst/>
          </a:prstGeom>
          <a:noFill/>
          <a:ln w="5715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2812270" y="4648201"/>
            <a:ext cx="1663265" cy="1630746"/>
          </a:xfrm>
          <a:prstGeom prst="ellipse">
            <a:avLst/>
          </a:prstGeom>
          <a:noFill/>
          <a:ln w="5715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6046172" y="1691224"/>
            <a:ext cx="1663265" cy="1630746"/>
          </a:xfrm>
          <a:prstGeom prst="ellipse">
            <a:avLst/>
          </a:prstGeom>
          <a:noFill/>
          <a:ln w="5715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1231464" y="1691224"/>
            <a:ext cx="1663265" cy="1630746"/>
          </a:xfrm>
          <a:prstGeom prst="ellipse">
            <a:avLst/>
          </a:prstGeom>
          <a:noFill/>
          <a:ln w="5715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C15659-3917-4980-B0F1-D76B63CF36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32050"/>
            <a:ext cx="9348274" cy="721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590549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 rtlCol="0">
            <a:normAutofit/>
          </a:bodyPr>
          <a:lstStyle/>
          <a:p>
            <a:pPr defTabSz="891760">
              <a:defRPr/>
            </a:pPr>
            <a:r>
              <a:rPr lang="en-GB" b="1" dirty="0">
                <a:solidFill>
                  <a:schemeClr val="bg1"/>
                </a:solidFill>
              </a:rPr>
              <a:t>Principles of Partnership</a:t>
            </a:r>
          </a:p>
        </p:txBody>
      </p:sp>
      <p:sp>
        <p:nvSpPr>
          <p:cNvPr id="9" name="Down Arrow Callout 8"/>
          <p:cNvSpPr/>
          <p:nvPr/>
        </p:nvSpPr>
        <p:spPr>
          <a:xfrm>
            <a:off x="683568" y="1340768"/>
            <a:ext cx="3821161" cy="1656920"/>
          </a:xfrm>
          <a:prstGeom prst="downArrowCallout">
            <a:avLst/>
          </a:prstGeom>
          <a:solidFill>
            <a:srgbClr val="7FC4DD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2800" b="1" dirty="0">
                <a:solidFill>
                  <a:prstClr val="white"/>
                </a:solidFill>
              </a:rPr>
              <a:t>Complementarity: </a:t>
            </a:r>
            <a:br>
              <a:rPr lang="en-GB" sz="2000" b="1" dirty="0">
                <a:solidFill>
                  <a:prstClr val="white"/>
                </a:solidFill>
              </a:rPr>
            </a:br>
            <a:r>
              <a:rPr lang="en-GB" sz="2000" b="1" dirty="0">
                <a:solidFill>
                  <a:prstClr val="white"/>
                </a:solidFill>
              </a:rPr>
              <a:t>Build on comparative advantage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23" name="Down Arrow Callout 22"/>
          <p:cNvSpPr/>
          <p:nvPr/>
        </p:nvSpPr>
        <p:spPr>
          <a:xfrm>
            <a:off x="4629944" y="1340768"/>
            <a:ext cx="3948616" cy="1656920"/>
          </a:xfrm>
          <a:prstGeom prst="downArrowCallout">
            <a:avLst/>
          </a:prstGeom>
          <a:solidFill>
            <a:srgbClr val="89B2D3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2800" b="1" dirty="0">
                <a:solidFill>
                  <a:prstClr val="white"/>
                </a:solidFill>
              </a:rPr>
              <a:t>Transparency: </a:t>
            </a:r>
            <a:br>
              <a:rPr lang="en-GB" sz="2000" b="1" dirty="0">
                <a:solidFill>
                  <a:prstClr val="white"/>
                </a:solidFill>
              </a:rPr>
            </a:br>
            <a:r>
              <a:rPr lang="en-GB" sz="2000" b="1" dirty="0">
                <a:solidFill>
                  <a:prstClr val="white"/>
                </a:solidFill>
              </a:rPr>
              <a:t>Communication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10" name="Up Arrow Callout 9"/>
          <p:cNvSpPr/>
          <p:nvPr/>
        </p:nvSpPr>
        <p:spPr>
          <a:xfrm>
            <a:off x="2483768" y="5157191"/>
            <a:ext cx="4078486" cy="1559045"/>
          </a:xfrm>
          <a:prstGeom prst="upArrowCallout">
            <a:avLst/>
          </a:prstGeom>
          <a:solidFill>
            <a:srgbClr val="5572B8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2800" b="1" dirty="0">
                <a:solidFill>
                  <a:prstClr val="white"/>
                </a:solidFill>
              </a:rPr>
              <a:t>Responsibility:</a:t>
            </a:r>
            <a:br>
              <a:rPr lang="en-GB" sz="2000" b="1" dirty="0">
                <a:solidFill>
                  <a:prstClr val="white"/>
                </a:solidFill>
              </a:rPr>
            </a:br>
            <a:r>
              <a:rPr lang="en-GB" sz="2000" b="1" dirty="0">
                <a:solidFill>
                  <a:prstClr val="white"/>
                </a:solidFill>
              </a:rPr>
              <a:t>Commit only what can be delivered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11" name="Right Arrow Callout 10"/>
          <p:cNvSpPr/>
          <p:nvPr/>
        </p:nvSpPr>
        <p:spPr>
          <a:xfrm>
            <a:off x="146224" y="3275357"/>
            <a:ext cx="3299172" cy="1308523"/>
          </a:xfrm>
          <a:prstGeom prst="rightArrowCallout">
            <a:avLst>
              <a:gd name="adj1" fmla="val 26165"/>
              <a:gd name="adj2" fmla="val 25000"/>
              <a:gd name="adj3" fmla="val 25000"/>
              <a:gd name="adj4" fmla="val 86273"/>
            </a:avLst>
          </a:prstGeom>
          <a:solidFill>
            <a:srgbClr val="7A7DB8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2800" b="1" dirty="0">
                <a:solidFill>
                  <a:prstClr val="white"/>
                </a:solidFill>
              </a:rPr>
              <a:t>Equality:</a:t>
            </a:r>
            <a:br>
              <a:rPr lang="en-GB" sz="2800" b="1" dirty="0">
                <a:solidFill>
                  <a:prstClr val="white"/>
                </a:solidFill>
              </a:rPr>
            </a:br>
            <a:r>
              <a:rPr lang="en-GB" sz="2000" b="1" dirty="0">
                <a:solidFill>
                  <a:prstClr val="white"/>
                </a:solidFill>
              </a:rPr>
              <a:t>Mutual respect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12" name="Left Arrow Callout 11"/>
          <p:cNvSpPr/>
          <p:nvPr/>
        </p:nvSpPr>
        <p:spPr>
          <a:xfrm>
            <a:off x="5587512" y="3195456"/>
            <a:ext cx="3384376" cy="1379251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7199"/>
            </a:avLst>
          </a:prstGeom>
          <a:solidFill>
            <a:srgbClr val="508CBF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2800" b="1" dirty="0">
                <a:solidFill>
                  <a:prstClr val="white"/>
                </a:solidFill>
              </a:rPr>
              <a:t>Results-oriented:</a:t>
            </a:r>
            <a:br>
              <a:rPr lang="en-GB" sz="2000" b="1" dirty="0">
                <a:solidFill>
                  <a:prstClr val="white"/>
                </a:solidFill>
              </a:rPr>
            </a:br>
            <a:r>
              <a:rPr lang="en-GB" sz="2000" b="1" dirty="0">
                <a:solidFill>
                  <a:prstClr val="white"/>
                </a:solidFill>
              </a:rPr>
              <a:t>Coordinate capability &amp; capacity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13" name="Cube 12"/>
          <p:cNvSpPr/>
          <p:nvPr/>
        </p:nvSpPr>
        <p:spPr>
          <a:xfrm>
            <a:off x="3530600" y="2997688"/>
            <a:ext cx="2056912" cy="2056912"/>
          </a:xfrm>
          <a:prstGeom prst="cube">
            <a:avLst>
              <a:gd name="adj" fmla="val 4625"/>
            </a:avLst>
          </a:prstGeom>
          <a:solidFill>
            <a:srgbClr val="675290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sz="2800" b="1" dirty="0">
                <a:solidFill>
                  <a:prstClr val="white"/>
                </a:solidFill>
              </a:rPr>
              <a:t>Principles of Partnership</a:t>
            </a:r>
            <a:endParaRPr lang="en-US" sz="2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53230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3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 rtlCol="0">
            <a:normAutofit/>
          </a:bodyPr>
          <a:lstStyle/>
          <a:p>
            <a:pPr defTabSz="891760">
              <a:defRPr/>
            </a:pP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</a:rPr>
              <a:t>Exercise:  Principles for Peter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457200" y="160342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Peter is a new Nutrition Cluster member from a small international NGO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Spend 10 minutes preparing to meet Peter and explain the principle to him. </a:t>
            </a:r>
          </a:p>
          <a:p>
            <a:pPr lvl="1"/>
            <a:r>
              <a:rPr lang="en-US" dirty="0"/>
              <a:t>Use simple language and don’t use </a:t>
            </a:r>
            <a:r>
              <a:rPr lang="en-US" i="1" dirty="0"/>
              <a:t>the name of the principle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Tell him what the principle means for him and his organization.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Your group member will do the role play with Peter and then others will guess which principle it is.</a:t>
            </a:r>
          </a:p>
        </p:txBody>
      </p:sp>
    </p:spTree>
    <p:extLst>
      <p:ext uri="{BB962C8B-B14F-4D97-AF65-F5344CB8AC3E}">
        <p14:creationId xmlns:p14="http://schemas.microsoft.com/office/powerpoint/2010/main" val="27735921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Grp="1" noChangeArrowheads="1"/>
          </p:cNvSpPr>
          <p:nvPr>
            <p:ph type="title"/>
          </p:nvPr>
        </p:nvSpPr>
        <p:spPr>
          <a:solidFill>
            <a:srgbClr val="C1D1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defTabSz="891760"/>
            <a:r>
              <a:rPr lang="en-GB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Key Messages: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264042" y="4852947"/>
            <a:ext cx="6820218" cy="707886"/>
            <a:chOff x="1264042" y="5326897"/>
            <a:chExt cx="6820218" cy="707886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4042" y="5391177"/>
              <a:ext cx="380185" cy="549548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1970518" y="5326897"/>
              <a:ext cx="611374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r>
                <a:rPr lang="en-GB" sz="2000" dirty="0">
                  <a:solidFill>
                    <a:prstClr val="black"/>
                  </a:solidFill>
                  <a:ea typeface="Calibri" charset="0"/>
                  <a:cs typeface="Calibri" charset="0"/>
                </a:rPr>
                <a:t>These same principles can apply to our relationships with vulnerable and affected communities.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264042" y="1457847"/>
            <a:ext cx="6820218" cy="1015663"/>
            <a:chOff x="1264042" y="1893881"/>
            <a:chExt cx="6820218" cy="1015663"/>
          </a:xfrm>
        </p:grpSpPr>
        <p:sp>
          <p:nvSpPr>
            <p:cNvPr id="26" name="Rectangle 25"/>
            <p:cNvSpPr/>
            <p:nvPr/>
          </p:nvSpPr>
          <p:spPr>
            <a:xfrm>
              <a:off x="1970518" y="1893881"/>
              <a:ext cx="611374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r>
                <a:rPr lang="en-GB" sz="2000" dirty="0">
                  <a:solidFill>
                    <a:prstClr val="black"/>
                  </a:solidFill>
                  <a:ea typeface="Calibri" charset="0"/>
                  <a:cs typeface="Calibri" charset="0"/>
                </a:rPr>
                <a:t>The Minimum Commitments help establish common criteria for participation in the cluster and apply to CLA as well!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4042" y="1939501"/>
              <a:ext cx="380185" cy="549548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1266152" y="3861805"/>
            <a:ext cx="6818108" cy="707886"/>
            <a:chOff x="1266152" y="4089301"/>
            <a:chExt cx="6818108" cy="707886"/>
          </a:xfrm>
        </p:grpSpPr>
        <p:sp>
          <p:nvSpPr>
            <p:cNvPr id="14" name="Rectangle 13"/>
            <p:cNvSpPr/>
            <p:nvPr/>
          </p:nvSpPr>
          <p:spPr>
            <a:xfrm>
              <a:off x="1970518" y="4089301"/>
              <a:ext cx="611374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r>
                <a:rPr lang="en-GB" sz="2000" dirty="0">
                  <a:solidFill>
                    <a:prstClr val="black"/>
                  </a:solidFill>
                  <a:ea typeface="Calibri" charset="0"/>
                  <a:cs typeface="Calibri" charset="0"/>
                </a:rPr>
                <a:t>The Principles of Partnership help define the ideal culture for cluster coordination. </a:t>
              </a: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6152" y="4137692"/>
              <a:ext cx="380185" cy="549548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1264042" y="2615138"/>
            <a:ext cx="6820218" cy="1015663"/>
            <a:chOff x="1264042" y="2994298"/>
            <a:chExt cx="6820218" cy="1015663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64042" y="3038597"/>
              <a:ext cx="380185" cy="549548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1970518" y="2994298"/>
              <a:ext cx="611374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r>
                <a:rPr lang="en-GB" sz="2000" dirty="0">
                  <a:solidFill>
                    <a:prstClr val="black"/>
                  </a:solidFill>
                  <a:ea typeface="Calibri" charset="0"/>
                  <a:cs typeface="Calibri" charset="0"/>
                </a:rPr>
                <a:t>A commitment to Accountability to Affected People underline the commitments, and can be leveraged to build common approaches to AAP amongst partners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264042" y="5814656"/>
            <a:ext cx="6832834" cy="707886"/>
            <a:chOff x="1251426" y="5326897"/>
            <a:chExt cx="6832834" cy="707886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51426" y="5436500"/>
              <a:ext cx="380185" cy="549548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1970518" y="5326897"/>
              <a:ext cx="611374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r>
                <a:rPr lang="en-GB" sz="2000" dirty="0">
                  <a:solidFill>
                    <a:prstClr val="black"/>
                  </a:solidFill>
                  <a:ea typeface="Calibri" charset="0"/>
                  <a:cs typeface="Calibri" charset="0"/>
                </a:rPr>
                <a:t>The partner commitments and principles should be reflected in the accountability framework for clusters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4676960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of Emergency Prog.-456F</TermName>
          <TermId xmlns="http://schemas.microsoft.com/office/infopath/2007/PartnerControls">98de697e-6403-48a0-9bce-654c90399d04</TermId>
        </TermInfo>
      </Terms>
    </ga975397408f43e4b84ec8e5a598e523>
    <TaxCatchAll xmlns="ca283e0b-db31-4043-a2ef-b80661bf084a">
      <Value>133</Value>
      <Value>12</Value>
      <Value>10</Value>
      <Value>163</Value>
      <Value>3</Value>
      <Value>104</Value>
    </TaxCatchAll>
    <k8c968e8c72a4eda96b7e8fdbe192be2 xmlns="ca283e0b-db31-4043-a2ef-b80661bf084a">
      <Terms xmlns="http://schemas.microsoft.com/office/infopath/2007/PartnerControls"/>
    </k8c968e8c72a4eda96b7e8fdbe192be2>
    <ContentStatus xmlns="ca283e0b-db31-4043-a2ef-b80661bf084a" xsi:nil="true"/>
    <DateTransmittedEmail xmlns="ca283e0b-db31-4043-a2ef-b80661bf084a" xsi:nil="true"/>
    <SenderEmail xmlns="ca283e0b-db31-4043-a2ef-b80661bf084a" xsi:nil="true"/>
    <IconOverlay xmlns="http://schemas.microsoft.com/sharepoint/v4" xsi:nil="true"/>
    <ContentLanguage xmlns="ca283e0b-db31-4043-a2ef-b80661bf084a">English</ContentLanguage>
    <h6a71f3e574e4344bc34f3fc9dd20054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Nutrition Humanitarian Cluster, Coordination</TermName>
          <TermId xmlns="http://schemas.microsoft.com/office/infopath/2007/PartnerControls">414c5639-61e6-4b56-aaa5-511cdacc25c2</TermId>
        </TermInfo>
      </Terms>
    </h6a71f3e574e4344bc34f3fc9dd20054>
    <TaxKeywordTaxHTField xmlns="5858627f-d058-4b92-9b52-677b5fd7d454">
      <Terms xmlns="http://schemas.microsoft.com/office/infopath/2007/PartnerControls">
        <TermInfo xmlns="http://schemas.microsoft.com/office/infopath/2007/PartnerControls">
          <TermName xmlns="http://schemas.microsoft.com/office/infopath/2007/PartnerControls">GNC</TermName>
          <TermId xmlns="http://schemas.microsoft.com/office/infopath/2007/PartnerControls">82a4199d-9c93-4d57-833f-59195f986fba</TermId>
        </TermInfo>
        <TermInfo xmlns="http://schemas.microsoft.com/office/infopath/2007/PartnerControls">
          <TermName xmlns="http://schemas.microsoft.com/office/infopath/2007/PartnerControls">NCC</TermName>
          <TermId xmlns="http://schemas.microsoft.com/office/infopath/2007/PartnerControls">37acde9b-31c8-46a8-8f12-aa74bad75c11</TermId>
        </TermInfo>
        <TermInfo xmlns="http://schemas.microsoft.com/office/infopath/2007/PartnerControls">
          <TermName xmlns="http://schemas.microsoft.com/office/infopath/2007/PartnerControls">Training</TermName>
          <TermId xmlns="http://schemas.microsoft.com/office/infopath/2007/PartnerControls">e274f566-a9bf-4f70-80f5-de4ef515adf5</TermId>
        </TermInfo>
      </Terms>
    </TaxKeywordTaxHTField>
    <CategoryDescription xmlns="http://schemas.microsoft.com/sharepoint.v3">Master GNC packages - 2018 NCC - 1.5. Working together effectively</CategoryDescription>
    <mda26ace941f4791a7314a339fee829c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Training/ instructional materials, toolkits, user guides (non-ICT)</TermName>
          <TermId xmlns="http://schemas.microsoft.com/office/infopath/2007/PartnerControls">f7254839-f39a-4063-9d34-45784defb8cb</TermId>
        </TermInfo>
      </Terms>
    </mda26ace941f4791a7314a339fee829c>
    <RecipientsEmail xmlns="ca283e0b-db31-4043-a2ef-b80661bf084a" xsi:nil="true"/>
    <WrittenBy xmlns="ca283e0b-db31-4043-a2ef-b80661bf084a">
      <UserInfo>
        <DisplayName/>
        <AccountId xsi:nil="true"/>
        <AccountType/>
      </UserInfo>
    </WrittenBy>
    <_dlc_DocId xmlns="5858627f-d058-4b92-9b52-677b5fd7d454">EMOPSGCCU-1435067120-18195</_dlc_DocId>
    <_dlc_DocIdUrl xmlns="5858627f-d058-4b92-9b52-677b5fd7d454">
      <Url>https://unicef.sharepoint.com/teams/EMOPS-GCCU/_layouts/15/DocIdRedir.aspx?ID=EMOPSGCCU-1435067120-18195</Url>
      <Description>EMOPSGCCU-1435067120-18195</Description>
    </_dlc_DocIdUrl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6192CA8317E1FF49B6A7FEB870A3A8D6" ma:contentTypeVersion="35" ma:contentTypeDescription="" ma:contentTypeScope="" ma:versionID="12d1c3943addee87628e412199d83abd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http://schemas.microsoft.com/sharepoint/v4" xmlns:ns5="5858627f-d058-4b92-9b52-677b5fd7d454" xmlns:ns6="a438dd15-07ca-4cdc-82a3-f2206b92025e" targetNamespace="http://schemas.microsoft.com/office/2006/metadata/properties" ma:root="true" ma:fieldsID="e8e4805b8cc2face6d425e188d9577e3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http://schemas.microsoft.com/sharepoint/v4"/>
    <xsd:import namespace="5858627f-d058-4b92-9b52-677b5fd7d454"/>
    <xsd:import namespace="a438dd15-07ca-4cdc-82a3-f2206b92025e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5:TaxKeywordTaxHTField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5:SharedWithUsers" minOccurs="0"/>
                <xsd:element ref="ns5:SharedWithDetails" minOccurs="0"/>
                <xsd:element ref="ns6:MediaServiceLocation" minOccurs="0"/>
                <xsd:element ref="ns5:_dlc_DocId" minOccurs="0"/>
                <xsd:element ref="ns5:_dlc_DocIdUrl" minOccurs="0"/>
                <xsd:element ref="ns5:_dlc_DocIdPersistId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7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8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2;#Office of Emergency Prog.-456F|98de697e-6403-48a0-9bce-654c90399d04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129f4a5-dc42-4d6e-b210-548907d0accc}" ma:internalName="TaxCatchAllLabel" ma:readOnly="true" ma:showField="CatchAllDataLabel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129f4a5-dc42-4d6e-b210-548907d0accc}" ma:internalName="TaxCatchAll" ma:showField="CatchAllData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627f-d058-4b92-9b52-677b5fd7d45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9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4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8dd15-07ca-4cdc-82a3-f2206b920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ServiceAutoKeyPoints" ma:index="4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F16FD5-A0B5-48E0-B8FC-2A31C9ED8058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EF1E0462-3AC0-4140-8F90-A00787478063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F4D4FF8-5FCE-46B4-A77A-4D8E050FC252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27B22739-C58B-414C-A30D-F55E65001D45}">
  <ds:schemaRefs>
    <ds:schemaRef ds:uri="http://schemas.microsoft.com/office/infopath/2007/PartnerControls"/>
    <ds:schemaRef ds:uri="http://schemas.microsoft.com/sharepoint/v4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5858627f-d058-4b92-9b52-677b5fd7d454"/>
    <ds:schemaRef ds:uri="a438dd15-07ca-4cdc-82a3-f2206b92025e"/>
    <ds:schemaRef ds:uri="http://schemas.microsoft.com/office/2006/documentManagement/types"/>
    <ds:schemaRef ds:uri="http://purl.org/dc/dcmitype/"/>
    <ds:schemaRef ds:uri="http://schemas.microsoft.com/sharepoint.v3"/>
    <ds:schemaRef ds:uri="ca283e0b-db31-4043-a2ef-b80661bf084a"/>
    <ds:schemaRef ds:uri="http://schemas.microsoft.com/sharepoint/v3"/>
  </ds:schemaRefs>
</ds:datastoreItem>
</file>

<file path=customXml/itemProps5.xml><?xml version="1.0" encoding="utf-8"?>
<ds:datastoreItem xmlns:ds="http://schemas.openxmlformats.org/officeDocument/2006/customXml" ds:itemID="{EF94FB46-DE1E-426B-AC4F-F9765140EAD0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D8A6B3AC-4BA9-4B62-95B7-B336BC7CBCD5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66</TotalTime>
  <Words>365</Words>
  <Application>Microsoft Office PowerPoint</Application>
  <PresentationFormat>On-screen Show (4:3)</PresentationFormat>
  <Paragraphs>45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 Theme</vt:lpstr>
      <vt:lpstr>1.5 Working Together Effectively:  Principles of Partnership and Mutual Accountability</vt:lpstr>
      <vt:lpstr>Objectives</vt:lpstr>
      <vt:lpstr>Minimum Commitments for Participation</vt:lpstr>
      <vt:lpstr>Partner Commitments</vt:lpstr>
      <vt:lpstr>Principles of Partnership</vt:lpstr>
      <vt:lpstr>Exercise:  Principles for Peter</vt:lpstr>
      <vt:lpstr>Key Messages:</vt:lpstr>
    </vt:vector>
  </TitlesOfParts>
  <Company>UNICEF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1.5 Working Together Effectively:  Principles of Partnership and Mutual Accountability</dc:title>
  <dc:creator>Marion Orchison</dc:creator>
  <cp:keywords>GNC; Training; NCC</cp:keywords>
  <cp:lastModifiedBy>Diogo Loureiro Jurema</cp:lastModifiedBy>
  <cp:revision>15</cp:revision>
  <dcterms:created xsi:type="dcterms:W3CDTF">2017-10-13T16:15:16Z</dcterms:created>
  <dcterms:modified xsi:type="dcterms:W3CDTF">2019-11-18T11:30:19Z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0x0101009BA85F8052A6DA4FA3E31FF9F74C6970006192CA8317E1FF49B6A7FEB870A3A8D6</vt:lpwstr>
  </property>
  <property fmtid="{D5CDD505-2E9C-101B-9397-08002B2CF9AE}" pid="3" name="OfficeDivision">
    <vt:lpwstr>3;#Office of Emergency Prog.-456F|98de697e-6403-48a0-9bce-654c90399d04</vt:lpwstr>
  </property>
  <property fmtid="{D5CDD505-2E9C-101B-9397-08002B2CF9AE}" pid="4" name="TaxKeyword">
    <vt:lpwstr>133;#GNC|82a4199d-9c93-4d57-833f-59195f986fba;#104;#NCC|37acde9b-31c8-46a8-8f12-aa74bad75c11;#163;#Training|e274f566-a9bf-4f70-80f5-de4ef515adf5</vt:lpwstr>
  </property>
  <property fmtid="{D5CDD505-2E9C-101B-9397-08002B2CF9AE}" pid="5" name="Topic">
    <vt:lpwstr>10;#Nutrition Humanitarian Cluster, Coordination|414c5639-61e6-4b56-aaa5-511cdacc25c2</vt:lpwstr>
  </property>
  <property fmtid="{D5CDD505-2E9C-101B-9397-08002B2CF9AE}" pid="7" name="DocumentType">
    <vt:lpwstr>12;#Training/ instructional materials, toolkits, user guides (non-ICT)|f7254839-f39a-4063-9d34-45784defb8cb</vt:lpwstr>
  </property>
  <property fmtid="{D5CDD505-2E9C-101B-9397-08002B2CF9AE}" pid="8" name="GeographicScope">
    <vt:lpwstr/>
  </property>
  <property fmtid="{D5CDD505-2E9C-101B-9397-08002B2CF9AE}" pid="9" name="_dlc_DocIdItemGuid">
    <vt:lpwstr>57e97d2a-d119-41c4-9e70-5c8810889b75</vt:lpwstr>
  </property>
</Properties>
</file>