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  <Override PartName="/customXml/itemProps6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58" r:id="rId2"/>
    <p:sldId id="258" r:id="rId3"/>
    <p:sldId id="259" r:id="rId4"/>
    <p:sldId id="260" r:id="rId5"/>
    <p:sldId id="361" r:id="rId6"/>
    <p:sldId id="360" r:id="rId7"/>
    <p:sldId id="264" r:id="rId8"/>
    <p:sldId id="265" r:id="rId9"/>
    <p:sldId id="266" r:id="rId10"/>
    <p:sldId id="267" r:id="rId11"/>
    <p:sldId id="268" r:id="rId12"/>
    <p:sldId id="362" r:id="rId13"/>
    <p:sldId id="363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D1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8" autoAdjust="0"/>
    <p:restoredTop sz="86240" autoAdjust="0"/>
  </p:normalViewPr>
  <p:slideViewPr>
    <p:cSldViewPr>
      <p:cViewPr varScale="1">
        <p:scale>
          <a:sx n="62" d="100"/>
          <a:sy n="62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5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26" Type="http://schemas.openxmlformats.org/officeDocument/2006/relationships/customXml" Target="../customXml/item6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5" Type="http://schemas.openxmlformats.org/officeDocument/2006/relationships/customXml" Target="../customXml/item5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EE88A-F919-4F17-9A2D-89FAD372819E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B0AC8-CC9A-4FE3-AF30-15D147720D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1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BC84-F7B4-8D4A-BE50-46809EEDF5A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3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25F150-CDA7-4A65-82D4-1737D231991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463733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7A8B10-D867-411B-A73A-C624CA0A488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baseline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359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25F150-CDA7-4A65-82D4-1737D231991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dirty="0"/>
              <a:t>Note</a:t>
            </a:r>
            <a:r>
              <a:rPr lang="en-US" sz="1000" baseline="0" dirty="0"/>
              <a:t> GB: I have replaced the blue icon that remained in </a:t>
            </a:r>
            <a:r>
              <a:rPr lang="en-US" sz="1000" baseline="0" dirty="0" err="1"/>
              <a:t>english</a:t>
            </a:r>
            <a:r>
              <a:rPr lang="en-US" sz="1000" baseline="0" dirty="0"/>
              <a:t> by its </a:t>
            </a:r>
            <a:r>
              <a:rPr lang="en-US" sz="1000" baseline="0" dirty="0" err="1"/>
              <a:t>french</a:t>
            </a:r>
            <a:r>
              <a:rPr lang="en-US" sz="1000" baseline="0" dirty="0"/>
              <a:t> version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15680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25F150-CDA7-4A65-82D4-1737D231991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/>
              <a:t>Note</a:t>
            </a:r>
            <a:r>
              <a:rPr lang="en-US" sz="1000" baseline="0" dirty="0"/>
              <a:t> GB: I have replaced the blue icon that remained in </a:t>
            </a:r>
            <a:r>
              <a:rPr lang="en-US" sz="1000" baseline="0" dirty="0" err="1"/>
              <a:t>english</a:t>
            </a:r>
            <a:r>
              <a:rPr lang="en-US" sz="1000" baseline="0" dirty="0"/>
              <a:t> by its </a:t>
            </a:r>
            <a:r>
              <a:rPr lang="en-US" sz="1000" baseline="0" dirty="0" err="1"/>
              <a:t>french</a:t>
            </a:r>
            <a:r>
              <a:rPr lang="en-US" sz="1000" baseline="0" dirty="0"/>
              <a:t> version</a:t>
            </a:r>
            <a:endParaRPr lang="en-US" sz="1000" dirty="0"/>
          </a:p>
          <a:p>
            <a:pPr eaLnBrk="1" hangingPunct="1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21083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25F150-CDA7-4A65-82D4-1737D231991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/>
              <a:t>Note</a:t>
            </a:r>
            <a:r>
              <a:rPr lang="en-US" sz="1000" baseline="0" dirty="0"/>
              <a:t> GB: I have replaced the blue icon that remained in </a:t>
            </a:r>
            <a:r>
              <a:rPr lang="en-US" sz="1000" baseline="0" dirty="0" err="1"/>
              <a:t>english</a:t>
            </a:r>
            <a:r>
              <a:rPr lang="en-US" sz="1000" baseline="0" dirty="0"/>
              <a:t> by its </a:t>
            </a:r>
            <a:r>
              <a:rPr lang="en-US" sz="1000" baseline="0" dirty="0" err="1"/>
              <a:t>french</a:t>
            </a:r>
            <a:r>
              <a:rPr lang="en-US" sz="1000" baseline="0" dirty="0"/>
              <a:t> version</a:t>
            </a:r>
            <a:endParaRPr lang="en-US" sz="1000" dirty="0"/>
          </a:p>
          <a:p>
            <a:pPr eaLnBrk="1" hangingPunct="1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9367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25F150-CDA7-4A65-82D4-1737D231991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/>
              <a:t>Note</a:t>
            </a:r>
            <a:r>
              <a:rPr lang="en-US" sz="1000" baseline="0" dirty="0"/>
              <a:t> GB: I have replaced the blue icon that remained in </a:t>
            </a:r>
            <a:r>
              <a:rPr lang="en-US" sz="1000" baseline="0" dirty="0" err="1"/>
              <a:t>english</a:t>
            </a:r>
            <a:r>
              <a:rPr lang="en-US" sz="1000" baseline="0" dirty="0"/>
              <a:t> by its </a:t>
            </a:r>
            <a:r>
              <a:rPr lang="en-US" sz="1000" baseline="0" dirty="0" err="1"/>
              <a:t>french</a:t>
            </a:r>
            <a:r>
              <a:rPr lang="en-US" sz="1000" baseline="0" dirty="0"/>
              <a:t> version</a:t>
            </a:r>
            <a:endParaRPr lang="en-US" sz="1000" dirty="0"/>
          </a:p>
          <a:p>
            <a:pPr eaLnBrk="1" hangingPunct="1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9677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25F150-CDA7-4A65-82D4-1737D231991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/>
              <a:t>Note</a:t>
            </a:r>
            <a:r>
              <a:rPr lang="en-US" sz="1000" baseline="0" dirty="0"/>
              <a:t> GB: I have replaced the blue icon that remained in </a:t>
            </a:r>
            <a:r>
              <a:rPr lang="en-US" sz="1000" baseline="0" dirty="0" err="1"/>
              <a:t>english</a:t>
            </a:r>
            <a:r>
              <a:rPr lang="en-US" sz="1000" baseline="0" dirty="0"/>
              <a:t> by its </a:t>
            </a:r>
            <a:r>
              <a:rPr lang="en-US" sz="1000" baseline="0" dirty="0" err="1"/>
              <a:t>french</a:t>
            </a:r>
            <a:r>
              <a:rPr lang="en-US" sz="1000" baseline="0" dirty="0"/>
              <a:t> version</a:t>
            </a:r>
            <a:endParaRPr lang="en-US" sz="1000" dirty="0"/>
          </a:p>
          <a:p>
            <a:pPr eaLnBrk="1" hangingPunct="1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01369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FCEC27-6CD1-BB4A-81A3-1DB41BA1D74C}" type="slidenum">
              <a:rPr lang="en-GB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211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1D1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fr-CH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292798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853013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54139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641068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885607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927017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147588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1D150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510244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420352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886209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600702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61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0304" y="2130425"/>
            <a:ext cx="8693240" cy="1470025"/>
          </a:xfrm>
          <a:noFill/>
        </p:spPr>
        <p:txBody>
          <a:bodyPr rtlCol="0">
            <a:noAutofit/>
          </a:bodyPr>
          <a:lstStyle/>
          <a:p>
            <a:pPr defTabSz="891760">
              <a:defRPr/>
            </a:pP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1.5 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</a:rPr>
              <a:t>Travailler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 ensemble 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</a:rPr>
              <a:t>efficacement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: </a:t>
            </a:r>
            <a:b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sz="4800" b="1" dirty="0" err="1">
                <a:latin typeface="Calibri" panose="020F0502020204030204" pitchFamily="34" charset="0"/>
              </a:rPr>
              <a:t>Principes</a:t>
            </a:r>
            <a:r>
              <a:rPr lang="en-GB" sz="4800" b="1" dirty="0">
                <a:latin typeface="Calibri" panose="020F0502020204030204" pitchFamily="34" charset="0"/>
              </a:rPr>
              <a:t> de </a:t>
            </a:r>
            <a:r>
              <a:rPr lang="en-GB" sz="4800" b="1" dirty="0" err="1">
                <a:latin typeface="Calibri" panose="020F0502020204030204" pitchFamily="34" charset="0"/>
              </a:rPr>
              <a:t>Partenariat</a:t>
            </a:r>
            <a:br>
              <a:rPr lang="en-GB" sz="4800" b="1" dirty="0">
                <a:latin typeface="Calibri" panose="020F0502020204030204" pitchFamily="34" charset="0"/>
              </a:rPr>
            </a:br>
            <a:r>
              <a:rPr lang="en-GB" sz="4800" dirty="0">
                <a:latin typeface="Calibri" panose="020F0502020204030204" pitchFamily="34" charset="0"/>
              </a:rPr>
              <a:t>et </a:t>
            </a:r>
            <a:r>
              <a:rPr lang="en-GB" sz="4800" dirty="0" err="1">
                <a:latin typeface="Calibri" panose="020F0502020204030204" pitchFamily="34" charset="0"/>
              </a:rPr>
              <a:t>Redevabilité</a:t>
            </a:r>
            <a:r>
              <a:rPr lang="en-GB" sz="4800" dirty="0">
                <a:latin typeface="Calibri" panose="020F0502020204030204" pitchFamily="34" charset="0"/>
              </a:rPr>
              <a:t> </a:t>
            </a:r>
            <a:r>
              <a:rPr lang="en-GB" sz="4800" dirty="0" err="1">
                <a:latin typeface="Calibri" panose="020F0502020204030204" pitchFamily="34" charset="0"/>
              </a:rPr>
              <a:t>Mutuelle</a:t>
            </a:r>
            <a:endParaRPr lang="en-GB" sz="4800" b="1" dirty="0"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64874" y="5229200"/>
            <a:ext cx="23241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909299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>
            <a:normAutofit/>
          </a:bodyPr>
          <a:lstStyle/>
          <a:p>
            <a:pPr defTabSz="891760">
              <a:defRPr/>
            </a:pPr>
            <a:r>
              <a:rPr lang="en-GB" b="1">
                <a:solidFill>
                  <a:schemeClr val="bg1"/>
                </a:solidFill>
              </a:rPr>
              <a:t>Principes de partenariat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C16F9CD-F461-45E1-9AE5-49C2067726A1}"/>
              </a:ext>
            </a:extLst>
          </p:cNvPr>
          <p:cNvSpPr/>
          <p:nvPr/>
        </p:nvSpPr>
        <p:spPr>
          <a:xfrm>
            <a:off x="3563888" y="1334373"/>
            <a:ext cx="55801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en-US" sz="2400" dirty="0">
                <a:latin typeface="Arial Nova" panose="020B0504020202020204" pitchFamily="34" charset="0"/>
              </a:rPr>
              <a:t>Les </a:t>
            </a:r>
            <a:r>
              <a:rPr lang="en-US" sz="2400" dirty="0" err="1">
                <a:latin typeface="Arial Nova" panose="020B0504020202020204" pitchFamily="34" charset="0"/>
              </a:rPr>
              <a:t>organisations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humanitaires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ont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l'obligation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éthique</a:t>
            </a:r>
            <a:r>
              <a:rPr lang="en-US" sz="2400" dirty="0">
                <a:latin typeface="Arial Nova" panose="020B0504020202020204" pitchFamily="34" charset="0"/>
              </a:rPr>
              <a:t> les </a:t>
            </a:r>
            <a:r>
              <a:rPr lang="en-US" sz="2400" dirty="0" err="1">
                <a:latin typeface="Arial Nova" panose="020B0504020202020204" pitchFamily="34" charset="0"/>
              </a:rPr>
              <a:t>unes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envers</a:t>
            </a:r>
            <a:r>
              <a:rPr lang="en-US" sz="2400" dirty="0">
                <a:latin typeface="Arial Nova" panose="020B0504020202020204" pitchFamily="34" charset="0"/>
              </a:rPr>
              <a:t> les </a:t>
            </a:r>
            <a:r>
              <a:rPr lang="en-US" sz="2400" dirty="0" err="1">
                <a:latin typeface="Arial Nova" panose="020B0504020202020204" pitchFamily="34" charset="0"/>
              </a:rPr>
              <a:t>autres</a:t>
            </a:r>
            <a:r>
              <a:rPr lang="en-US" sz="2400" dirty="0">
                <a:latin typeface="Arial Nova" panose="020B0504020202020204" pitchFamily="34" charset="0"/>
              </a:rPr>
              <a:t> de </a:t>
            </a:r>
            <a:r>
              <a:rPr lang="en-US" sz="2400" dirty="0" err="1">
                <a:latin typeface="Arial Nova" panose="020B0504020202020204" pitchFamily="34" charset="0"/>
              </a:rPr>
              <a:t>s'acquitter</a:t>
            </a:r>
            <a:r>
              <a:rPr lang="en-US" sz="2400" dirty="0">
                <a:latin typeface="Arial Nova" panose="020B0504020202020204" pitchFamily="34" charset="0"/>
              </a:rPr>
              <a:t> de </a:t>
            </a:r>
            <a:r>
              <a:rPr lang="en-US" sz="2400" dirty="0" err="1">
                <a:latin typeface="Arial Nova" panose="020B0504020202020204" pitchFamily="34" charset="0"/>
              </a:rPr>
              <a:t>leurs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tâches</a:t>
            </a:r>
            <a:r>
              <a:rPr lang="en-US" sz="2400" dirty="0">
                <a:latin typeface="Arial Nova" panose="020B0504020202020204" pitchFamily="34" charset="0"/>
              </a:rPr>
              <a:t> de </a:t>
            </a:r>
            <a:r>
              <a:rPr lang="en-US" sz="2400" dirty="0" err="1">
                <a:latin typeface="Arial Nova" panose="020B0504020202020204" pitchFamily="34" charset="0"/>
              </a:rPr>
              <a:t>manière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responsable</a:t>
            </a:r>
            <a:r>
              <a:rPr lang="en-US" sz="2400" dirty="0">
                <a:latin typeface="Arial Nova" panose="020B0504020202020204" pitchFamily="34" charset="0"/>
              </a:rPr>
              <a:t>, avec </a:t>
            </a:r>
            <a:r>
              <a:rPr lang="en-US" sz="2400" dirty="0" err="1">
                <a:latin typeface="Arial Nova" panose="020B0504020202020204" pitchFamily="34" charset="0"/>
              </a:rPr>
              <a:t>intégrité</a:t>
            </a:r>
            <a:r>
              <a:rPr lang="en-US" sz="2400" dirty="0">
                <a:latin typeface="Arial Nova" panose="020B0504020202020204" pitchFamily="34" charset="0"/>
              </a:rPr>
              <a:t>, de </a:t>
            </a:r>
            <a:r>
              <a:rPr lang="en-US" sz="2400" dirty="0" err="1">
                <a:latin typeface="Arial Nova" panose="020B0504020202020204" pitchFamily="34" charset="0"/>
              </a:rPr>
              <a:t>manière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pertinente</a:t>
            </a:r>
            <a:r>
              <a:rPr lang="en-US" sz="2400" dirty="0">
                <a:latin typeface="Arial Nova" panose="020B0504020202020204" pitchFamily="34" charset="0"/>
              </a:rPr>
              <a:t> et </a:t>
            </a:r>
            <a:r>
              <a:rPr lang="en-US" sz="2400" dirty="0" err="1">
                <a:latin typeface="Arial Nova" panose="020B0504020202020204" pitchFamily="34" charset="0"/>
              </a:rPr>
              <a:t>appropriée</a:t>
            </a:r>
            <a:r>
              <a:rPr lang="en-US" sz="2400" dirty="0">
                <a:latin typeface="Arial Nova" panose="020B0504020202020204" pitchFamily="34" charset="0"/>
              </a:rPr>
              <a:t>. </a:t>
            </a:r>
            <a:r>
              <a:rPr lang="en-US" sz="2400" dirty="0" err="1">
                <a:latin typeface="Arial Nova" panose="020B0504020202020204" pitchFamily="34" charset="0"/>
              </a:rPr>
              <a:t>Elles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doivent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s'assurer</a:t>
            </a:r>
            <a:r>
              <a:rPr lang="en-US" sz="2400" dirty="0">
                <a:latin typeface="Arial Nova" panose="020B0504020202020204" pitchFamily="34" charset="0"/>
              </a:rPr>
              <a:t> de ne </a:t>
            </a:r>
            <a:r>
              <a:rPr lang="en-US" sz="2400" dirty="0" err="1">
                <a:latin typeface="Arial Nova" panose="020B0504020202020204" pitchFamily="34" charset="0"/>
              </a:rPr>
              <a:t>s'engager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dans</a:t>
            </a:r>
            <a:r>
              <a:rPr lang="en-US" sz="2400" dirty="0">
                <a:latin typeface="Arial Nova" panose="020B0504020202020204" pitchFamily="34" charset="0"/>
              </a:rPr>
              <a:t> les </a:t>
            </a:r>
            <a:r>
              <a:rPr lang="en-US" sz="2400" dirty="0" err="1">
                <a:latin typeface="Arial Nova" panose="020B0504020202020204" pitchFamily="34" charset="0"/>
              </a:rPr>
              <a:t>activités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que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lorsqu’elles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disposent</a:t>
            </a:r>
            <a:r>
              <a:rPr lang="en-US" sz="2400" dirty="0">
                <a:latin typeface="Arial Nova" panose="020B0504020202020204" pitchFamily="34" charset="0"/>
              </a:rPr>
              <a:t> des </a:t>
            </a:r>
            <a:r>
              <a:rPr lang="en-US" sz="2400" dirty="0" err="1">
                <a:latin typeface="Arial Nova" panose="020B0504020202020204" pitchFamily="34" charset="0"/>
              </a:rPr>
              <a:t>moyens</a:t>
            </a:r>
            <a:r>
              <a:rPr lang="en-US" sz="2400" dirty="0">
                <a:latin typeface="Arial Nova" panose="020B0504020202020204" pitchFamily="34" charset="0"/>
              </a:rPr>
              <a:t>, des aptitudes, des </a:t>
            </a:r>
            <a:r>
              <a:rPr lang="en-US" sz="2400" dirty="0" err="1">
                <a:latin typeface="Arial Nova" panose="020B0504020202020204" pitchFamily="34" charset="0"/>
              </a:rPr>
              <a:t>compétences</a:t>
            </a:r>
            <a:r>
              <a:rPr lang="en-US" sz="2400" dirty="0">
                <a:latin typeface="Arial Nova" panose="020B0504020202020204" pitchFamily="34" charset="0"/>
              </a:rPr>
              <a:t> et de la </a:t>
            </a:r>
            <a:r>
              <a:rPr lang="en-US" sz="2400" dirty="0" err="1">
                <a:latin typeface="Arial Nova" panose="020B0504020202020204" pitchFamily="34" charset="0"/>
              </a:rPr>
              <a:t>capacité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nécessaires</a:t>
            </a:r>
            <a:r>
              <a:rPr lang="en-US" sz="2400" dirty="0">
                <a:latin typeface="Arial Nova" panose="020B0504020202020204" pitchFamily="34" charset="0"/>
              </a:rPr>
              <a:t> pour </a:t>
            </a:r>
            <a:r>
              <a:rPr lang="en-US" sz="2400" dirty="0" err="1">
                <a:latin typeface="Arial Nova" panose="020B0504020202020204" pitchFamily="34" charset="0"/>
              </a:rPr>
              <a:t>tenir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leurs</a:t>
            </a:r>
            <a:r>
              <a:rPr lang="en-US" sz="2400" dirty="0">
                <a:latin typeface="Arial Nova" panose="020B0504020202020204" pitchFamily="34" charset="0"/>
              </a:rPr>
              <a:t> engagements. La </a:t>
            </a:r>
            <a:r>
              <a:rPr lang="en-US" sz="2400" dirty="0" err="1">
                <a:latin typeface="Arial Nova" panose="020B0504020202020204" pitchFamily="34" charset="0"/>
              </a:rPr>
              <a:t>prévention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décisive</a:t>
            </a:r>
            <a:r>
              <a:rPr lang="en-US" sz="2400" dirty="0">
                <a:latin typeface="Arial Nova" panose="020B0504020202020204" pitchFamily="34" charset="0"/>
              </a:rPr>
              <a:t> et </a:t>
            </a:r>
            <a:r>
              <a:rPr lang="en-US" sz="2400" dirty="0" err="1">
                <a:latin typeface="Arial Nova" panose="020B0504020202020204" pitchFamily="34" charset="0"/>
              </a:rPr>
              <a:t>énergique</a:t>
            </a:r>
            <a:r>
              <a:rPr lang="en-US" sz="2400" dirty="0">
                <a:latin typeface="Arial Nova" panose="020B0504020202020204" pitchFamily="34" charset="0"/>
              </a:rPr>
              <a:t> des exactions </a:t>
            </a:r>
            <a:r>
              <a:rPr lang="en-US" sz="2400" dirty="0" err="1">
                <a:latin typeface="Arial Nova" panose="020B0504020202020204" pitchFamily="34" charset="0"/>
              </a:rPr>
              <a:t>commises</a:t>
            </a:r>
            <a:r>
              <a:rPr lang="en-US" sz="2400" dirty="0">
                <a:latin typeface="Arial Nova" panose="020B0504020202020204" pitchFamily="34" charset="0"/>
              </a:rPr>
              <a:t> par les </a:t>
            </a:r>
            <a:r>
              <a:rPr lang="en-US" sz="2400" dirty="0" err="1">
                <a:latin typeface="Arial Nova" panose="020B0504020202020204" pitchFamily="34" charset="0"/>
              </a:rPr>
              <a:t>humanitaires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doit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également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être</a:t>
            </a:r>
            <a:r>
              <a:rPr lang="en-US" sz="2400" dirty="0">
                <a:latin typeface="Arial Nova" panose="020B0504020202020204" pitchFamily="34" charset="0"/>
              </a:rPr>
              <a:t> un effort constant. </a:t>
            </a:r>
            <a:endParaRPr lang="en-GB" sz="2400" dirty="0">
              <a:effectLst/>
              <a:latin typeface="Arial Nova" panose="020B05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5" name="Picture 7" descr="C:\Users\Geraldine\Desktop\Capture d'écran 2019-05-10 16.05.4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64904"/>
            <a:ext cx="3491880" cy="13695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9390062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1D150"/>
          </a:solidFill>
        </p:spPr>
        <p:txBody>
          <a:bodyPr>
            <a:normAutofit/>
          </a:bodyPr>
          <a:lstStyle/>
          <a:p>
            <a:pPr defTabSz="891760">
              <a:defRPr/>
            </a:pPr>
            <a:r>
              <a:rPr lang="en-GB" b="1">
                <a:solidFill>
                  <a:schemeClr val="bg1"/>
                </a:solidFill>
              </a:rPr>
              <a:t>Principes de partenariat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C16F9CD-F461-45E1-9AE5-49C2067726A1}"/>
              </a:ext>
            </a:extLst>
          </p:cNvPr>
          <p:cNvSpPr/>
          <p:nvPr/>
        </p:nvSpPr>
        <p:spPr>
          <a:xfrm>
            <a:off x="3851920" y="1268760"/>
            <a:ext cx="52920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La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diversité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de la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communauté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humanitaire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est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un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atout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si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nous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misons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sur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nos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avantages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comparatifs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et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complétons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les contributions de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chacun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. La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capacité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locale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est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l’un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des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principaux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atouts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à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améliorer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et à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développer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Dans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la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mesure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du possible, les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organisations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humanitaires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doivent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aspirer à en faire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une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partie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intégrante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des interventions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d’urgence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. Les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barrières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linguistiques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et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culturelles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doivent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être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surmontées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.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2" descr="C:\Users\Geraldine\Desktop\Capture d'écran 2019-05-10 15.58.4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96952"/>
            <a:ext cx="3960440" cy="17108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3011044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75F386FC-D247-45B8-A793-68DCBD6F3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86863" cy="1124743"/>
          </a:xfrm>
          <a:solidFill>
            <a:srgbClr val="C1D150"/>
          </a:solidFill>
        </p:spPr>
        <p:txBody>
          <a:bodyPr>
            <a:noAutofit/>
          </a:bodyPr>
          <a:lstStyle/>
          <a:p>
            <a:r>
              <a:rPr lang="en-US" altLang="en-US" sz="3200" b="1" dirty="0">
                <a:solidFill>
                  <a:schemeClr val="bg1"/>
                </a:solidFill>
              </a:rPr>
              <a:t>Engagements des </a:t>
            </a:r>
            <a:r>
              <a:rPr lang="en-US" altLang="en-US" sz="3200" b="1" dirty="0" err="1">
                <a:solidFill>
                  <a:schemeClr val="bg1"/>
                </a:solidFill>
              </a:rPr>
              <a:t>partenaires</a:t>
            </a:r>
            <a:r>
              <a:rPr lang="en-U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</a:rPr>
              <a:t>conformément</a:t>
            </a:r>
            <a:r>
              <a:rPr lang="en-US" altLang="en-US" sz="3200" b="1" dirty="0">
                <a:solidFill>
                  <a:schemeClr val="bg1"/>
                </a:solidFill>
              </a:rPr>
              <a:t> à </a:t>
            </a:r>
            <a:r>
              <a:rPr lang="en-US" altLang="en-US" sz="3200" b="1" dirty="0" err="1">
                <a:solidFill>
                  <a:schemeClr val="bg1"/>
                </a:solidFill>
              </a:rPr>
              <a:t>l’agenda</a:t>
            </a:r>
            <a:r>
              <a:rPr lang="en-U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</a:rPr>
              <a:t>transformatif</a:t>
            </a:r>
            <a:r>
              <a:rPr lang="en-US" altLang="en-US" sz="3200" b="1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B21639D5-AB70-4437-87C8-2FE0CE8FD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19" y="1325563"/>
            <a:ext cx="7579142" cy="5340350"/>
          </a:xfrm>
        </p:spPr>
        <p:txBody>
          <a:bodyPr>
            <a:normAutofit fontScale="92500"/>
          </a:bodyPr>
          <a:lstStyle/>
          <a:p>
            <a:r>
              <a:rPr lang="en-US" altLang="en-US" sz="2600" dirty="0" err="1"/>
              <a:t>Approuver</a:t>
            </a:r>
            <a:r>
              <a:rPr lang="en-US" altLang="en-US" sz="2600" dirty="0"/>
              <a:t> et </a:t>
            </a:r>
            <a:r>
              <a:rPr lang="en-US" altLang="en-US" sz="2600" dirty="0" err="1"/>
              <a:t>adhérer</a:t>
            </a:r>
            <a:r>
              <a:rPr lang="en-US" altLang="en-US" sz="2600" dirty="0"/>
              <a:t> aux </a:t>
            </a:r>
            <a:r>
              <a:rPr lang="en-US" altLang="en-US" sz="2600" dirty="0" err="1"/>
              <a:t>objectifs</a:t>
            </a:r>
            <a:r>
              <a:rPr lang="en-US" altLang="en-US" sz="2600" dirty="0"/>
              <a:t> de la coordination du cluster, aux </a:t>
            </a:r>
            <a:r>
              <a:rPr lang="en-US" altLang="en-US" sz="2600" dirty="0" err="1"/>
              <a:t>objectifs</a:t>
            </a:r>
            <a:r>
              <a:rPr lang="en-US" altLang="en-US" sz="2600" dirty="0"/>
              <a:t> et aux </a:t>
            </a:r>
            <a:r>
              <a:rPr lang="en-US" altLang="en-US" sz="2600" dirty="0" err="1"/>
              <a:t>Principes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humanitaires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ainsi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qu'aux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principes</a:t>
            </a:r>
            <a:r>
              <a:rPr lang="en-US" altLang="en-US" sz="2600" dirty="0"/>
              <a:t> de </a:t>
            </a:r>
            <a:r>
              <a:rPr lang="en-US" altLang="en-US" sz="2600" dirty="0" err="1"/>
              <a:t>partenariat</a:t>
            </a:r>
            <a:endParaRPr lang="en-US" altLang="en-US" sz="2600" dirty="0"/>
          </a:p>
          <a:p>
            <a:r>
              <a:rPr lang="en-US" altLang="en-US" sz="2600" dirty="0" err="1"/>
              <a:t>Membre</a:t>
            </a:r>
            <a:r>
              <a:rPr lang="en-US" altLang="en-US" sz="2600" dirty="0"/>
              <a:t> du personnel/</a:t>
            </a:r>
            <a:r>
              <a:rPr lang="en-US" altLang="en-US" sz="2600" dirty="0" err="1"/>
              <a:t>personne</a:t>
            </a:r>
            <a:r>
              <a:rPr lang="en-US" altLang="en-US" sz="2600" dirty="0"/>
              <a:t> de </a:t>
            </a:r>
            <a:r>
              <a:rPr lang="en-US" altLang="en-US" sz="2600" dirty="0" err="1"/>
              <a:t>référence</a:t>
            </a:r>
            <a:r>
              <a:rPr lang="en-US" altLang="en-US" sz="2600" dirty="0"/>
              <a:t> </a:t>
            </a:r>
            <a:r>
              <a:rPr lang="en-US" altLang="en-US" sz="2600" dirty="0" err="1"/>
              <a:t>engagé</a:t>
            </a:r>
            <a:endParaRPr lang="en-US" altLang="en-US" sz="2600" dirty="0"/>
          </a:p>
          <a:p>
            <a:r>
              <a:rPr lang="en-US" altLang="en-US" sz="2600" dirty="0" err="1"/>
              <a:t>Harmoniser</a:t>
            </a:r>
            <a:r>
              <a:rPr lang="en-US" altLang="en-US" sz="2600" dirty="0"/>
              <a:t> les plans de travail/la </a:t>
            </a:r>
            <a:r>
              <a:rPr lang="en-US" altLang="en-US" sz="2600" dirty="0" err="1"/>
              <a:t>planification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stratégique</a:t>
            </a:r>
            <a:r>
              <a:rPr lang="en-US" altLang="en-US" sz="2600" dirty="0"/>
              <a:t> avec les </a:t>
            </a:r>
            <a:r>
              <a:rPr lang="en-US" altLang="en-US" sz="2600" dirty="0" err="1"/>
              <a:t>objectifs</a:t>
            </a:r>
            <a:r>
              <a:rPr lang="en-US" altLang="en-US" sz="2600" dirty="0"/>
              <a:t> et la </a:t>
            </a:r>
            <a:r>
              <a:rPr lang="en-US" altLang="en-US" sz="2600" dirty="0" err="1"/>
              <a:t>stratégie</a:t>
            </a:r>
            <a:r>
              <a:rPr lang="en-US" altLang="en-US" sz="2600" dirty="0"/>
              <a:t> du cluster </a:t>
            </a:r>
          </a:p>
          <a:p>
            <a:r>
              <a:rPr lang="en-US" altLang="en-US" sz="2600" dirty="0" err="1"/>
              <a:t>Rôle</a:t>
            </a:r>
            <a:r>
              <a:rPr lang="en-US" altLang="en-US" sz="2600" dirty="0"/>
              <a:t> de leadership : </a:t>
            </a:r>
            <a:r>
              <a:rPr lang="en-US" altLang="en-US" sz="2600" dirty="0" err="1"/>
              <a:t>codirection</a:t>
            </a:r>
            <a:r>
              <a:rPr lang="en-US" altLang="en-US" sz="2600" dirty="0"/>
              <a:t> possible des clusters </a:t>
            </a:r>
            <a:r>
              <a:rPr lang="en-US" altLang="en-US" sz="2600" dirty="0" err="1"/>
              <a:t>nationaux</a:t>
            </a:r>
            <a:r>
              <a:rPr lang="en-US" altLang="en-US" sz="2600" dirty="0"/>
              <a:t> / </a:t>
            </a:r>
            <a:r>
              <a:rPr lang="en-US" altLang="en-US" sz="2600" dirty="0" err="1"/>
              <a:t>sous-nationaux</a:t>
            </a:r>
            <a:endParaRPr lang="en-US" altLang="en-US" sz="2600" dirty="0"/>
          </a:p>
          <a:p>
            <a:r>
              <a:rPr lang="en-US" altLang="en-US" sz="2600" dirty="0"/>
              <a:t>Participation active </a:t>
            </a:r>
            <a:r>
              <a:rPr lang="en-US" altLang="en-US" sz="2600" dirty="0" err="1"/>
              <a:t>dans</a:t>
            </a:r>
            <a:r>
              <a:rPr lang="en-US" altLang="en-US" sz="2600" dirty="0"/>
              <a:t> le </a:t>
            </a:r>
            <a:r>
              <a:rPr lang="en-US" altLang="en-US" sz="2600" dirty="0" err="1"/>
              <a:t>groupe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stratégique</a:t>
            </a:r>
            <a:r>
              <a:rPr lang="en-US" altLang="en-US" sz="2600" dirty="0"/>
              <a:t> de </a:t>
            </a:r>
            <a:r>
              <a:rPr lang="en-US" altLang="en-US" sz="2600" dirty="0" err="1"/>
              <a:t>conseil</a:t>
            </a:r>
            <a:r>
              <a:rPr lang="en-US" altLang="en-US" sz="2600" dirty="0"/>
              <a:t>, les </a:t>
            </a:r>
            <a:r>
              <a:rPr lang="en-US" altLang="en-US" sz="2600" dirty="0" err="1"/>
              <a:t>groupes</a:t>
            </a:r>
            <a:r>
              <a:rPr lang="en-US" altLang="en-US" sz="2600" dirty="0"/>
              <a:t> techniques de travail, les </a:t>
            </a:r>
            <a:r>
              <a:rPr lang="en-US" altLang="en-US" sz="2600" dirty="0" err="1"/>
              <a:t>évaluations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conjointes</a:t>
            </a:r>
            <a:endParaRPr lang="en-US" altLang="en-US" sz="2600" dirty="0"/>
          </a:p>
        </p:txBody>
      </p:sp>
      <p:pic>
        <p:nvPicPr>
          <p:cNvPr id="31748" name="Picture 6">
            <a:extLst>
              <a:ext uri="{FF2B5EF4-FFF2-40B4-BE49-F238E27FC236}">
                <a16:creationId xmlns:a16="http://schemas.microsoft.com/office/drawing/2014/main" id="{A5C5F61E-8BF5-448D-8C16-131BB996A79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07" r="16110"/>
          <a:stretch/>
        </p:blipFill>
        <p:spPr bwMode="auto">
          <a:xfrm>
            <a:off x="7431623" y="5331768"/>
            <a:ext cx="1712377" cy="1526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id="{DEE2146C-38F0-4EB8-9BDD-2F2C6FD73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263180"/>
            <a:ext cx="6735092" cy="516460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sz="2800" dirty="0" err="1"/>
              <a:t>Fournir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une</a:t>
            </a:r>
            <a:r>
              <a:rPr lang="en-US" altLang="en-US" sz="2800" dirty="0"/>
              <a:t> expertise technique, un avis, </a:t>
            </a:r>
            <a:r>
              <a:rPr lang="en-US" altLang="en-US" sz="2800" dirty="0" err="1"/>
              <a:t>une</a:t>
            </a:r>
            <a:r>
              <a:rPr lang="en-US" altLang="en-US" sz="2800" dirty="0"/>
              <a:t> discussion et un retour </a:t>
            </a:r>
            <a:r>
              <a:rPr lang="en-US" altLang="en-US" sz="2800" dirty="0" err="1"/>
              <a:t>d'informations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sur</a:t>
            </a:r>
            <a:r>
              <a:rPr lang="en-US" altLang="en-US" sz="2800" dirty="0"/>
              <a:t> les </a:t>
            </a:r>
            <a:r>
              <a:rPr lang="en-US" altLang="en-US" sz="2800" dirty="0" err="1"/>
              <a:t>activités</a:t>
            </a:r>
            <a:r>
              <a:rPr lang="en-US" altLang="en-US" sz="2800" dirty="0"/>
              <a:t> et les documents du cluster; </a:t>
            </a:r>
            <a:endParaRPr lang="en-US" altLang="en-US" sz="2800" dirty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altLang="en-US" sz="2800" dirty="0" err="1">
                <a:sym typeface="Wingdings" panose="05000000000000000000" pitchFamily="2" charset="2"/>
              </a:rPr>
              <a:t>Partage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d’informations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proactif</a:t>
            </a:r>
            <a:r>
              <a:rPr lang="en-US" altLang="en-US" sz="2800" dirty="0">
                <a:sym typeface="Wingdings" panose="05000000000000000000" pitchFamily="2" charset="2"/>
              </a:rPr>
              <a:t> et transmission des </a:t>
            </a:r>
            <a:r>
              <a:rPr lang="en-US" altLang="en-US" sz="2800" dirty="0" err="1">
                <a:sym typeface="Wingdings" panose="05000000000000000000" pitchFamily="2" charset="2"/>
              </a:rPr>
              <a:t>expériences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innovantes</a:t>
            </a:r>
            <a:r>
              <a:rPr lang="en-US" altLang="en-US" sz="2800" dirty="0">
                <a:sym typeface="Wingdings" panose="05000000000000000000" pitchFamily="2" charset="2"/>
              </a:rPr>
              <a:t> de </a:t>
            </a:r>
            <a:r>
              <a:rPr lang="en-US" altLang="en-US" sz="2800" dirty="0" err="1">
                <a:sym typeface="Wingdings" panose="05000000000000000000" pitchFamily="2" charset="2"/>
              </a:rPr>
              <a:t>programmation</a:t>
            </a:r>
            <a:r>
              <a:rPr lang="en-US" altLang="en-US" sz="2800" dirty="0">
                <a:sym typeface="Wingdings" panose="05000000000000000000" pitchFamily="2" charset="2"/>
              </a:rPr>
              <a:t> et techniques</a:t>
            </a:r>
          </a:p>
          <a:p>
            <a:pPr>
              <a:defRPr/>
            </a:pPr>
            <a:r>
              <a:rPr lang="en-US" altLang="en-US" sz="2800" dirty="0"/>
              <a:t>Engagement à la </a:t>
            </a:r>
            <a:r>
              <a:rPr lang="en-US" altLang="en-US" sz="2800" dirty="0" err="1"/>
              <a:t>sensibilisation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sur</a:t>
            </a:r>
            <a:r>
              <a:rPr lang="en-US" altLang="en-US" sz="2800" dirty="0"/>
              <a:t> les questions </a:t>
            </a:r>
            <a:r>
              <a:rPr lang="en-US" altLang="en-US" sz="2800" dirty="0" err="1"/>
              <a:t>transversales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âge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sexe</a:t>
            </a:r>
            <a:r>
              <a:rPr lang="en-US" altLang="en-US" sz="2800" dirty="0"/>
              <a:t>, etc.)</a:t>
            </a:r>
          </a:p>
          <a:p>
            <a:pPr>
              <a:defRPr/>
            </a:pPr>
            <a:r>
              <a:rPr lang="en-US" altLang="en-US" sz="2800" dirty="0"/>
              <a:t>Engagement à </a:t>
            </a:r>
            <a:r>
              <a:rPr lang="en-US" altLang="en-US" sz="2800" dirty="0" err="1"/>
              <a:t>travailler</a:t>
            </a:r>
            <a:r>
              <a:rPr lang="en-US" altLang="en-US" sz="2800" dirty="0"/>
              <a:t> en </a:t>
            </a:r>
            <a:r>
              <a:rPr lang="en-US" altLang="en-US" sz="2800" dirty="0" err="1"/>
              <a:t>coopération</a:t>
            </a:r>
            <a:r>
              <a:rPr lang="en-US" altLang="en-US" sz="2800" dirty="0"/>
              <a:t> avec </a:t>
            </a:r>
            <a:r>
              <a:rPr lang="en-US" altLang="en-US" sz="2800" dirty="0" err="1"/>
              <a:t>d’autres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partenaires</a:t>
            </a:r>
            <a:r>
              <a:rPr lang="en-US" altLang="en-US" sz="2800" dirty="0"/>
              <a:t> du cluster</a:t>
            </a:r>
          </a:p>
          <a:p>
            <a:pPr>
              <a:defRPr/>
            </a:pPr>
            <a:r>
              <a:rPr lang="en-US" altLang="en-US" sz="2800" dirty="0" err="1"/>
              <a:t>Entreprendre</a:t>
            </a:r>
            <a:r>
              <a:rPr lang="en-US" altLang="en-US" sz="2800" dirty="0"/>
              <a:t>  des </a:t>
            </a:r>
            <a:r>
              <a:rPr lang="en-US" altLang="en-US" sz="2800" dirty="0" err="1"/>
              <a:t>activités</a:t>
            </a:r>
            <a:r>
              <a:rPr lang="en-US" altLang="en-US" sz="2800" dirty="0"/>
              <a:t> de </a:t>
            </a:r>
            <a:r>
              <a:rPr lang="en-US" altLang="en-US" sz="2800" dirty="0" err="1"/>
              <a:t>plaidoyer</a:t>
            </a:r>
            <a:endParaRPr lang="en-US" altLang="en-US" sz="2800" dirty="0"/>
          </a:p>
          <a:p>
            <a:pPr>
              <a:defRPr/>
            </a:pPr>
            <a:r>
              <a:rPr lang="en-US" altLang="en-US" sz="2800" dirty="0" err="1"/>
              <a:t>Volonté</a:t>
            </a:r>
            <a:r>
              <a:rPr lang="en-US" altLang="en-US" sz="2800" dirty="0"/>
              <a:t> de </a:t>
            </a:r>
            <a:r>
              <a:rPr lang="en-US" altLang="en-US" sz="2800" dirty="0" err="1"/>
              <a:t>participer</a:t>
            </a:r>
            <a:r>
              <a:rPr lang="en-US" altLang="en-US" sz="2800" dirty="0"/>
              <a:t> à des interventions qui </a:t>
            </a:r>
            <a:r>
              <a:rPr lang="en-US" altLang="en-US" sz="2800" dirty="0" err="1"/>
              <a:t>renforcent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spécifiquement</a:t>
            </a:r>
            <a:r>
              <a:rPr lang="en-US" altLang="en-US" sz="2800" dirty="0"/>
              <a:t> la </a:t>
            </a:r>
            <a:r>
              <a:rPr lang="en-US" altLang="en-US" sz="2800" dirty="0" err="1"/>
              <a:t>redevabilité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envers</a:t>
            </a:r>
            <a:r>
              <a:rPr lang="en-US" altLang="en-US" sz="2800" dirty="0"/>
              <a:t> les </a:t>
            </a:r>
            <a:r>
              <a:rPr lang="en-US" altLang="en-US" sz="2800" dirty="0" err="1"/>
              <a:t>personnes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affectées</a:t>
            </a:r>
            <a:endParaRPr lang="en-US" altLang="en-US" sz="2800" dirty="0"/>
          </a:p>
          <a:p>
            <a:pPr marL="0" indent="0">
              <a:buFont typeface="Wingdings" pitchFamily="2" charset="2"/>
              <a:buNone/>
              <a:defRPr/>
            </a:pPr>
            <a:endParaRPr lang="en-GB" altLang="en-US" sz="2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892CB1-9F9C-4FCF-BAA5-9844D20E8B1E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86863" cy="1155230"/>
          </a:xfrm>
          <a:prstGeom prst="rect">
            <a:avLst/>
          </a:prstGeom>
          <a:solidFill>
            <a:srgbClr val="C1D15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en-US" sz="3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…Engagements des </a:t>
            </a:r>
            <a:r>
              <a:rPr lang="en-US" altLang="en-US" sz="35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partenaires</a:t>
            </a:r>
            <a:r>
              <a:rPr lang="en-US" altLang="en-US" sz="3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en-US" sz="35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conformément</a:t>
            </a:r>
            <a:r>
              <a:rPr lang="en-US" altLang="en-US" sz="3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à </a:t>
            </a:r>
            <a:r>
              <a:rPr lang="en-US" altLang="en-US" sz="35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l’agenda</a:t>
            </a:r>
            <a:r>
              <a:rPr lang="en-US" altLang="en-US" sz="3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en-US" sz="35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transformatif</a:t>
            </a:r>
            <a:endParaRPr lang="en-US" altLang="en-US" sz="4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2772" name="Picture 6" descr="C:\Users\Geraldine\Desktop\partnerships.jpg">
            <a:extLst>
              <a:ext uri="{FF2B5EF4-FFF2-40B4-BE49-F238E27FC236}">
                <a16:creationId xmlns:a16="http://schemas.microsoft.com/office/drawing/2014/main" id="{46BB6817-827E-4AD0-83A5-4E6575549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704" y="5157192"/>
            <a:ext cx="1790296" cy="1343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vert="horz" lIns="91440" tIns="45720" rIns="91440" bIns="45720" anchor="ctr">
            <a:normAutofit/>
          </a:bodyPr>
          <a:lstStyle/>
          <a:p>
            <a:pPr defTabSz="891760"/>
            <a:r>
              <a:rPr lang="en-GB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Messages </a:t>
            </a:r>
            <a:r>
              <a:rPr lang="en-GB" sz="4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clés</a:t>
            </a:r>
            <a:r>
              <a:rPr lang="en-GB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64042" y="4852947"/>
            <a:ext cx="6820218" cy="707886"/>
            <a:chOff x="1264042" y="5326897"/>
            <a:chExt cx="6820218" cy="707886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64042" y="5391177"/>
              <a:ext cx="380185" cy="549548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1970518" y="5326897"/>
              <a:ext cx="611374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lang="en-GB" sz="2000" dirty="0" err="1">
                  <a:ea typeface="Calibri" charset="0"/>
                  <a:cs typeface="Calibri" charset="0"/>
                </a:rPr>
                <a:t>Ces</a:t>
              </a:r>
              <a:r>
                <a:rPr lang="en-GB" sz="2000" dirty="0"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ea typeface="Calibri" charset="0"/>
                  <a:cs typeface="Calibri" charset="0"/>
                </a:rPr>
                <a:t>mêmes</a:t>
              </a:r>
              <a:r>
                <a:rPr lang="en-GB" sz="2000" dirty="0"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ea typeface="Calibri" charset="0"/>
                  <a:cs typeface="Calibri" charset="0"/>
                </a:rPr>
                <a:t>principes</a:t>
              </a:r>
              <a:r>
                <a:rPr lang="en-GB" sz="2000" dirty="0"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ea typeface="Calibri" charset="0"/>
                  <a:cs typeface="Calibri" charset="0"/>
                </a:rPr>
                <a:t>peuvent</a:t>
              </a:r>
              <a:r>
                <a:rPr lang="en-GB" sz="2000" dirty="0"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ea typeface="Calibri" charset="0"/>
                  <a:cs typeface="Calibri" charset="0"/>
                </a:rPr>
                <a:t>s’appliquer</a:t>
              </a:r>
              <a:r>
                <a:rPr lang="en-GB" sz="2000" dirty="0">
                  <a:ea typeface="Calibri" charset="0"/>
                  <a:cs typeface="Calibri" charset="0"/>
                </a:rPr>
                <a:t> à </a:t>
              </a:r>
              <a:r>
                <a:rPr lang="en-GB" sz="2000" dirty="0" err="1">
                  <a:ea typeface="Calibri" charset="0"/>
                  <a:cs typeface="Calibri" charset="0"/>
                </a:rPr>
                <a:t>nos</a:t>
              </a:r>
              <a:r>
                <a:rPr lang="en-GB" sz="2000" dirty="0">
                  <a:ea typeface="Calibri" charset="0"/>
                  <a:cs typeface="Calibri" charset="0"/>
                </a:rPr>
                <a:t> relations avec les </a:t>
              </a:r>
              <a:r>
                <a:rPr lang="en-GB" sz="2000" dirty="0" err="1">
                  <a:ea typeface="Calibri" charset="0"/>
                  <a:cs typeface="Calibri" charset="0"/>
                </a:rPr>
                <a:t>communautés</a:t>
              </a:r>
              <a:r>
                <a:rPr lang="en-GB" sz="2000" dirty="0"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ea typeface="Calibri" charset="0"/>
                  <a:cs typeface="Calibri" charset="0"/>
                </a:rPr>
                <a:t>vulnérables</a:t>
              </a:r>
              <a:r>
                <a:rPr lang="en-GB" sz="2000" dirty="0">
                  <a:ea typeface="Calibri" charset="0"/>
                  <a:cs typeface="Calibri" charset="0"/>
                </a:rPr>
                <a:t> et </a:t>
              </a:r>
              <a:r>
                <a:rPr lang="en-GB" sz="2000" dirty="0" err="1">
                  <a:ea typeface="Calibri" charset="0"/>
                  <a:cs typeface="Calibri" charset="0"/>
                </a:rPr>
                <a:t>affectées</a:t>
              </a:r>
              <a:r>
                <a:rPr lang="en-GB" sz="2000" dirty="0">
                  <a:ea typeface="Calibri" charset="0"/>
                  <a:cs typeface="Calibri" charset="0"/>
                </a:rPr>
                <a:t>.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64042" y="1457847"/>
            <a:ext cx="6820218" cy="1015663"/>
            <a:chOff x="1264042" y="1893881"/>
            <a:chExt cx="6820218" cy="1015663"/>
          </a:xfrm>
        </p:grpSpPr>
        <p:sp>
          <p:nvSpPr>
            <p:cNvPr id="26" name="Rectangle 25"/>
            <p:cNvSpPr/>
            <p:nvPr/>
          </p:nvSpPr>
          <p:spPr>
            <a:xfrm>
              <a:off x="1970518" y="1893881"/>
              <a:ext cx="611374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lang="en-GB" sz="2000" dirty="0">
                  <a:ea typeface="Calibri" charset="0"/>
                  <a:cs typeface="Calibri" charset="0"/>
                </a:rPr>
                <a:t>Les engagements minimum </a:t>
              </a:r>
              <a:r>
                <a:rPr lang="en-GB" sz="2000" dirty="0" err="1">
                  <a:ea typeface="Calibri" charset="0"/>
                  <a:cs typeface="Calibri" charset="0"/>
                </a:rPr>
                <a:t>aident</a:t>
              </a:r>
              <a:r>
                <a:rPr lang="en-GB" sz="2000" dirty="0">
                  <a:ea typeface="Calibri" charset="0"/>
                  <a:cs typeface="Calibri" charset="0"/>
                </a:rPr>
                <a:t> à </a:t>
              </a:r>
              <a:r>
                <a:rPr lang="en-GB" sz="2000" dirty="0" err="1">
                  <a:ea typeface="Calibri" charset="0"/>
                  <a:cs typeface="Calibri" charset="0"/>
                </a:rPr>
                <a:t>établir</a:t>
              </a:r>
              <a:r>
                <a:rPr lang="en-GB" sz="2000" dirty="0">
                  <a:ea typeface="Calibri" charset="0"/>
                  <a:cs typeface="Calibri" charset="0"/>
                </a:rPr>
                <a:t> des </a:t>
              </a:r>
              <a:r>
                <a:rPr lang="en-GB" sz="2000" dirty="0" err="1">
                  <a:ea typeface="Calibri" charset="0"/>
                  <a:cs typeface="Calibri" charset="0"/>
                </a:rPr>
                <a:t>critères</a:t>
              </a:r>
              <a:r>
                <a:rPr lang="en-GB" sz="2000" dirty="0"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ea typeface="Calibri" charset="0"/>
                  <a:cs typeface="Calibri" charset="0"/>
                </a:rPr>
                <a:t>communs</a:t>
              </a:r>
              <a:r>
                <a:rPr lang="en-GB" sz="2000" dirty="0">
                  <a:ea typeface="Calibri" charset="0"/>
                  <a:cs typeface="Calibri" charset="0"/>
                </a:rPr>
                <a:t> pour la participation au cluster et </a:t>
              </a:r>
              <a:r>
                <a:rPr lang="en-GB" sz="2000" dirty="0" err="1">
                  <a:ea typeface="Calibri" charset="0"/>
                  <a:cs typeface="Calibri" charset="0"/>
                </a:rPr>
                <a:t>s'appliquent</a:t>
              </a:r>
              <a:r>
                <a:rPr lang="en-GB" sz="2000" dirty="0"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ea typeface="Calibri" charset="0"/>
                  <a:cs typeface="Calibri" charset="0"/>
                </a:rPr>
                <a:t>également</a:t>
              </a:r>
              <a:r>
                <a:rPr lang="en-GB" sz="2000" dirty="0">
                  <a:ea typeface="Calibri" charset="0"/>
                  <a:cs typeface="Calibri" charset="0"/>
                </a:rPr>
                <a:t> à la CLA !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64042" y="1939501"/>
              <a:ext cx="380185" cy="549548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1266152" y="3910196"/>
            <a:ext cx="6827302" cy="802754"/>
            <a:chOff x="1266152" y="4137692"/>
            <a:chExt cx="6827302" cy="802754"/>
          </a:xfrm>
        </p:grpSpPr>
        <p:sp>
          <p:nvSpPr>
            <p:cNvPr id="14" name="Rectangle 13"/>
            <p:cNvSpPr/>
            <p:nvPr/>
          </p:nvSpPr>
          <p:spPr>
            <a:xfrm>
              <a:off x="1979712" y="4232560"/>
              <a:ext cx="611374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lang="en-GB" sz="2000" dirty="0">
                  <a:ea typeface="Calibri" charset="0"/>
                  <a:cs typeface="Calibri" charset="0"/>
                </a:rPr>
                <a:t>Les </a:t>
              </a:r>
              <a:r>
                <a:rPr lang="en-GB" sz="2000" dirty="0" err="1">
                  <a:ea typeface="Calibri" charset="0"/>
                  <a:cs typeface="Calibri" charset="0"/>
                </a:rPr>
                <a:t>principes</a:t>
              </a:r>
              <a:r>
                <a:rPr lang="en-GB" sz="2000" dirty="0">
                  <a:ea typeface="Calibri" charset="0"/>
                  <a:cs typeface="Calibri" charset="0"/>
                </a:rPr>
                <a:t> de </a:t>
              </a:r>
              <a:r>
                <a:rPr lang="en-GB" sz="2000" dirty="0" err="1">
                  <a:ea typeface="Calibri" charset="0"/>
                  <a:cs typeface="Calibri" charset="0"/>
                </a:rPr>
                <a:t>partenariat</a:t>
              </a:r>
              <a:r>
                <a:rPr lang="en-GB" sz="2000" dirty="0"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ea typeface="Calibri" charset="0"/>
                  <a:cs typeface="Calibri" charset="0"/>
                </a:rPr>
                <a:t>aident</a:t>
              </a:r>
              <a:r>
                <a:rPr lang="en-GB" sz="2000" dirty="0">
                  <a:ea typeface="Calibri" charset="0"/>
                  <a:cs typeface="Calibri" charset="0"/>
                </a:rPr>
                <a:t> à </a:t>
              </a:r>
              <a:r>
                <a:rPr lang="en-GB" sz="2000" dirty="0" err="1">
                  <a:ea typeface="Calibri" charset="0"/>
                  <a:cs typeface="Calibri" charset="0"/>
                </a:rPr>
                <a:t>définir</a:t>
              </a:r>
              <a:r>
                <a:rPr lang="en-GB" sz="2000" dirty="0">
                  <a:ea typeface="Calibri" charset="0"/>
                  <a:cs typeface="Calibri" charset="0"/>
                </a:rPr>
                <a:t> la culture </a:t>
              </a:r>
              <a:r>
                <a:rPr lang="en-GB" sz="2000" dirty="0" err="1">
                  <a:ea typeface="Calibri" charset="0"/>
                  <a:cs typeface="Calibri" charset="0"/>
                </a:rPr>
                <a:t>idéale</a:t>
              </a:r>
              <a:r>
                <a:rPr lang="en-GB" sz="2000" dirty="0">
                  <a:ea typeface="Calibri" charset="0"/>
                  <a:cs typeface="Calibri" charset="0"/>
                </a:rPr>
                <a:t> pour la coordination du cluster. </a:t>
              </a: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66152" y="4137692"/>
              <a:ext cx="380185" cy="549548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1264042" y="2615138"/>
            <a:ext cx="6820218" cy="1323439"/>
            <a:chOff x="1264042" y="2994298"/>
            <a:chExt cx="6820218" cy="1323439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64042" y="3038597"/>
              <a:ext cx="380185" cy="549548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1970518" y="2994298"/>
              <a:ext cx="611374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lang="en-GB" sz="2000" dirty="0" err="1">
                  <a:ea typeface="Calibri" charset="0"/>
                  <a:cs typeface="Calibri" charset="0"/>
                </a:rPr>
                <a:t>L'engagement</a:t>
              </a:r>
              <a:r>
                <a:rPr lang="en-GB" sz="2000" dirty="0">
                  <a:ea typeface="Calibri" charset="0"/>
                  <a:cs typeface="Calibri" charset="0"/>
                </a:rPr>
                <a:t> de </a:t>
              </a:r>
              <a:r>
                <a:rPr lang="en-GB" sz="2000" dirty="0" err="1">
                  <a:ea typeface="Calibri" charset="0"/>
                  <a:cs typeface="Calibri" charset="0"/>
                </a:rPr>
                <a:t>redevabilité</a:t>
              </a:r>
              <a:r>
                <a:rPr lang="en-GB" sz="2000" dirty="0"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ea typeface="Calibri" charset="0"/>
                  <a:cs typeface="Calibri" charset="0"/>
                </a:rPr>
                <a:t>envers</a:t>
              </a:r>
              <a:r>
                <a:rPr lang="en-GB" sz="2000" dirty="0">
                  <a:ea typeface="Calibri" charset="0"/>
                  <a:cs typeface="Calibri" charset="0"/>
                </a:rPr>
                <a:t> les </a:t>
              </a:r>
              <a:r>
                <a:rPr lang="en-GB" sz="2000" dirty="0" err="1">
                  <a:ea typeface="Calibri" charset="0"/>
                  <a:cs typeface="Calibri" charset="0"/>
                </a:rPr>
                <a:t>personnes</a:t>
              </a:r>
              <a:r>
                <a:rPr lang="en-GB" sz="2000" dirty="0"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ea typeface="Calibri" charset="0"/>
                  <a:cs typeface="Calibri" charset="0"/>
                </a:rPr>
                <a:t>affectées</a:t>
              </a:r>
              <a:r>
                <a:rPr lang="en-GB" sz="2000" dirty="0"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ea typeface="Calibri" charset="0"/>
                  <a:cs typeface="Calibri" charset="0"/>
                </a:rPr>
                <a:t>souligne</a:t>
              </a:r>
              <a:r>
                <a:rPr lang="en-GB" sz="2000" dirty="0">
                  <a:ea typeface="Calibri" charset="0"/>
                  <a:cs typeface="Calibri" charset="0"/>
                </a:rPr>
                <a:t> les engagements et </a:t>
              </a:r>
              <a:r>
                <a:rPr lang="en-GB" sz="2000" dirty="0" err="1">
                  <a:ea typeface="Calibri" charset="0"/>
                  <a:cs typeface="Calibri" charset="0"/>
                </a:rPr>
                <a:t>peut</a:t>
              </a:r>
              <a:r>
                <a:rPr lang="en-GB" sz="2000" dirty="0"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ea typeface="Calibri" charset="0"/>
                  <a:cs typeface="Calibri" charset="0"/>
                </a:rPr>
                <a:t>être</a:t>
              </a:r>
              <a:r>
                <a:rPr lang="en-GB" sz="2000" dirty="0">
                  <a:ea typeface="Calibri" charset="0"/>
                  <a:cs typeface="Calibri" charset="0"/>
                </a:rPr>
                <a:t> un levier pour </a:t>
              </a:r>
              <a:r>
                <a:rPr lang="en-GB" sz="2000" dirty="0" err="1">
                  <a:ea typeface="Calibri" charset="0"/>
                  <a:cs typeface="Calibri" charset="0"/>
                </a:rPr>
                <a:t>élaborer</a:t>
              </a:r>
              <a:r>
                <a:rPr lang="en-GB" sz="2000" dirty="0">
                  <a:ea typeface="Calibri" charset="0"/>
                  <a:cs typeface="Calibri" charset="0"/>
                </a:rPr>
                <a:t> des </a:t>
              </a:r>
              <a:r>
                <a:rPr lang="en-GB" sz="2000" dirty="0" err="1">
                  <a:ea typeface="Calibri" charset="0"/>
                  <a:cs typeface="Calibri" charset="0"/>
                </a:rPr>
                <a:t>approches</a:t>
              </a:r>
              <a:r>
                <a:rPr lang="en-GB" sz="2000" dirty="0">
                  <a:ea typeface="Calibri" charset="0"/>
                  <a:cs typeface="Calibri" charset="0"/>
                </a:rPr>
                <a:t> communes à </a:t>
              </a:r>
              <a:r>
                <a:rPr lang="en-GB" sz="2000" dirty="0" err="1">
                  <a:ea typeface="Calibri" charset="0"/>
                  <a:cs typeface="Calibri" charset="0"/>
                </a:rPr>
                <a:t>l’AAP</a:t>
              </a:r>
              <a:r>
                <a:rPr lang="en-GB" sz="2000" dirty="0">
                  <a:ea typeface="Calibri" charset="0"/>
                  <a:cs typeface="Calibri" charset="0"/>
                </a:rPr>
                <a:t> entre </a:t>
              </a:r>
              <a:r>
                <a:rPr lang="en-GB" sz="2000" dirty="0" err="1">
                  <a:ea typeface="Calibri" charset="0"/>
                  <a:cs typeface="Calibri" charset="0"/>
                </a:rPr>
                <a:t>partenaires</a:t>
              </a:r>
              <a:r>
                <a:rPr lang="en-GB" sz="2000" dirty="0">
                  <a:ea typeface="Calibri" charset="0"/>
                  <a:cs typeface="Calibri" charset="0"/>
                </a:rPr>
                <a:t>.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264042" y="5814656"/>
            <a:ext cx="6832834" cy="707886"/>
            <a:chOff x="1251426" y="5326897"/>
            <a:chExt cx="6832834" cy="707886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1426" y="5436500"/>
              <a:ext cx="380185" cy="549548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1970518" y="5326897"/>
              <a:ext cx="611374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lang="en-GB" sz="2000" dirty="0">
                  <a:ea typeface="Calibri" charset="0"/>
                  <a:cs typeface="Calibri" charset="0"/>
                </a:rPr>
                <a:t>Les engagements et les </a:t>
              </a:r>
              <a:r>
                <a:rPr lang="en-GB" sz="2000" dirty="0" err="1">
                  <a:ea typeface="Calibri" charset="0"/>
                  <a:cs typeface="Calibri" charset="0"/>
                </a:rPr>
                <a:t>principes</a:t>
              </a:r>
              <a:r>
                <a:rPr lang="en-GB" sz="2000" dirty="0">
                  <a:ea typeface="Calibri" charset="0"/>
                  <a:cs typeface="Calibri" charset="0"/>
                </a:rPr>
                <a:t> des </a:t>
              </a:r>
              <a:r>
                <a:rPr lang="en-GB" sz="2000" dirty="0" err="1">
                  <a:ea typeface="Calibri" charset="0"/>
                  <a:cs typeface="Calibri" charset="0"/>
                </a:rPr>
                <a:t>partenaires</a:t>
              </a:r>
              <a:r>
                <a:rPr lang="en-GB" sz="2000" dirty="0"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ea typeface="Calibri" charset="0"/>
                  <a:cs typeface="Calibri" charset="0"/>
                </a:rPr>
                <a:t>doivent</a:t>
              </a:r>
              <a:r>
                <a:rPr lang="en-GB" sz="2000" dirty="0"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ea typeface="Calibri" charset="0"/>
                  <a:cs typeface="Calibri" charset="0"/>
                </a:rPr>
                <a:t>être</a:t>
              </a:r>
              <a:r>
                <a:rPr lang="en-GB" sz="2000" dirty="0"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ea typeface="Calibri" charset="0"/>
                  <a:cs typeface="Calibri" charset="0"/>
                </a:rPr>
                <a:t>reflétés</a:t>
              </a:r>
              <a:r>
                <a:rPr lang="en-GB" sz="2000" dirty="0"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ea typeface="Calibri" charset="0"/>
                  <a:cs typeface="Calibri" charset="0"/>
                </a:rPr>
                <a:t>dans</a:t>
              </a:r>
              <a:r>
                <a:rPr lang="en-GB" sz="2000" dirty="0">
                  <a:ea typeface="Calibri" charset="0"/>
                  <a:cs typeface="Calibri" charset="0"/>
                </a:rPr>
                <a:t> le cadre de </a:t>
              </a:r>
              <a:r>
                <a:rPr lang="en-GB" sz="2000" dirty="0" err="1">
                  <a:ea typeface="Calibri" charset="0"/>
                  <a:cs typeface="Calibri" charset="0"/>
                </a:rPr>
                <a:t>redevabilité</a:t>
              </a:r>
              <a:r>
                <a:rPr lang="en-GB" sz="2000" dirty="0">
                  <a:ea typeface="Calibri" charset="0"/>
                  <a:cs typeface="Calibri" charset="0"/>
                </a:rPr>
                <a:t> des clusters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4676960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1D150"/>
          </a:solidFill>
        </p:spPr>
        <p:txBody>
          <a:bodyPr>
            <a:normAutofit/>
          </a:bodyPr>
          <a:lstStyle/>
          <a:p>
            <a:pPr defTabSz="891760">
              <a:defRPr/>
            </a:pPr>
            <a:r>
              <a:rPr lang="en-GB" sz="4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Objectifs</a:t>
            </a:r>
            <a:r>
              <a:rPr lang="en-GB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4800" b="1" dirty="0">
                <a:latin typeface="Calibri" panose="020F0502020204030204" pitchFamily="34" charset="0"/>
              </a:rPr>
              <a:t>de la session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58402" y="1305850"/>
            <a:ext cx="77855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en-AU" sz="3600" dirty="0" err="1">
                <a:solidFill>
                  <a:prstClr val="black"/>
                </a:solidFill>
              </a:rPr>
              <a:t>Résumer</a:t>
            </a:r>
            <a:r>
              <a:rPr lang="en-AU" sz="3600" dirty="0">
                <a:solidFill>
                  <a:prstClr val="black"/>
                </a:solidFill>
              </a:rPr>
              <a:t> les </a:t>
            </a:r>
            <a:r>
              <a:rPr lang="en-AU" sz="3600" dirty="0"/>
              <a:t>engagements minimum </a:t>
            </a:r>
            <a:r>
              <a:rPr lang="en-AU" sz="3600" dirty="0">
                <a:solidFill>
                  <a:prstClr val="black"/>
                </a:solidFill>
              </a:rPr>
              <a:t>pour la participation au </a:t>
            </a:r>
            <a:r>
              <a:rPr lang="en-AU" sz="3600" dirty="0"/>
              <a:t>cluster nutrition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58403" y="3995678"/>
            <a:ext cx="778559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en-GB" sz="3600" dirty="0" err="1">
                <a:solidFill>
                  <a:prstClr val="black"/>
                </a:solidFill>
              </a:rPr>
              <a:t>Décrire</a:t>
            </a:r>
            <a:r>
              <a:rPr lang="en-GB" sz="3600" dirty="0">
                <a:solidFill>
                  <a:prstClr val="black"/>
                </a:solidFill>
              </a:rPr>
              <a:t> comment les </a:t>
            </a:r>
            <a:r>
              <a:rPr lang="en-GB" sz="3600" dirty="0" err="1">
                <a:solidFill>
                  <a:prstClr val="black"/>
                </a:solidFill>
              </a:rPr>
              <a:t>principes</a:t>
            </a:r>
            <a:r>
              <a:rPr lang="en-GB" sz="3600" dirty="0">
                <a:solidFill>
                  <a:prstClr val="black"/>
                </a:solidFill>
              </a:rPr>
              <a:t> </a:t>
            </a:r>
            <a:r>
              <a:rPr lang="en-GB" sz="3600" dirty="0"/>
              <a:t>de</a:t>
            </a:r>
            <a:r>
              <a:rPr lang="en-GB" sz="3600" dirty="0">
                <a:solidFill>
                  <a:srgbClr val="FF0000"/>
                </a:solidFill>
              </a:rPr>
              <a:t> </a:t>
            </a:r>
            <a:r>
              <a:rPr lang="en-GB" sz="3600" dirty="0" err="1">
                <a:solidFill>
                  <a:prstClr val="black"/>
                </a:solidFill>
              </a:rPr>
              <a:t>partenariat</a:t>
            </a:r>
            <a:r>
              <a:rPr lang="en-GB" sz="3600" dirty="0">
                <a:solidFill>
                  <a:prstClr val="black"/>
                </a:solidFill>
              </a:rPr>
              <a:t> </a:t>
            </a:r>
            <a:r>
              <a:rPr lang="en-GB" sz="3600" dirty="0" err="1">
                <a:solidFill>
                  <a:prstClr val="black"/>
                </a:solidFill>
              </a:rPr>
              <a:t>peuvent</a:t>
            </a:r>
            <a:r>
              <a:rPr lang="en-GB" sz="3600" dirty="0">
                <a:solidFill>
                  <a:prstClr val="black"/>
                </a:solidFill>
              </a:rPr>
              <a:t> </a:t>
            </a:r>
            <a:r>
              <a:rPr lang="en-GB" sz="3600" dirty="0" err="1">
                <a:solidFill>
                  <a:prstClr val="black"/>
                </a:solidFill>
              </a:rPr>
              <a:t>contribuer</a:t>
            </a:r>
            <a:r>
              <a:rPr lang="en-GB" sz="3600" dirty="0">
                <a:solidFill>
                  <a:prstClr val="black"/>
                </a:solidFill>
              </a:rPr>
              <a:t> à </a:t>
            </a:r>
            <a:r>
              <a:rPr lang="en-GB" sz="3600" dirty="0" err="1">
                <a:solidFill>
                  <a:prstClr val="black"/>
                </a:solidFill>
              </a:rPr>
              <a:t>une</a:t>
            </a:r>
            <a:r>
              <a:rPr lang="en-GB" sz="3600" dirty="0">
                <a:solidFill>
                  <a:prstClr val="black"/>
                </a:solidFill>
              </a:rPr>
              <a:t> coordination plus </a:t>
            </a:r>
            <a:r>
              <a:rPr lang="en-GB" sz="3600" dirty="0" err="1">
                <a:solidFill>
                  <a:prstClr val="black"/>
                </a:solidFill>
              </a:rPr>
              <a:t>efficace</a:t>
            </a:r>
            <a:r>
              <a:rPr lang="en-GB" sz="3600" dirty="0">
                <a:solidFill>
                  <a:prstClr val="black"/>
                </a:solidFill>
              </a:rPr>
              <a:t> et à </a:t>
            </a:r>
            <a:r>
              <a:rPr lang="en-GB" sz="3600" dirty="0" err="1">
                <a:solidFill>
                  <a:prstClr val="black"/>
                </a:solidFill>
              </a:rPr>
              <a:t>une</a:t>
            </a:r>
            <a:r>
              <a:rPr lang="en-GB" sz="3600" dirty="0">
                <a:solidFill>
                  <a:prstClr val="black"/>
                </a:solidFill>
              </a:rPr>
              <a:t> </a:t>
            </a:r>
            <a:r>
              <a:rPr lang="en-GB" sz="3600" dirty="0" err="1">
                <a:solidFill>
                  <a:prstClr val="black"/>
                </a:solidFill>
              </a:rPr>
              <a:t>redevabilité</a:t>
            </a:r>
            <a:r>
              <a:rPr lang="en-GB" sz="3600" dirty="0">
                <a:solidFill>
                  <a:prstClr val="black"/>
                </a:solidFill>
              </a:rPr>
              <a:t> accrue à </a:t>
            </a:r>
            <a:r>
              <a:rPr lang="en-GB" sz="3600" dirty="0" err="1">
                <a:solidFill>
                  <a:prstClr val="black"/>
                </a:solidFill>
              </a:rPr>
              <a:t>l’égard</a:t>
            </a:r>
            <a:r>
              <a:rPr lang="en-GB" sz="3600" dirty="0">
                <a:solidFill>
                  <a:prstClr val="black"/>
                </a:solidFill>
              </a:rPr>
              <a:t> des </a:t>
            </a:r>
            <a:r>
              <a:rPr lang="en-GB" sz="3600" dirty="0"/>
              <a:t>populations </a:t>
            </a:r>
            <a:r>
              <a:rPr lang="en-GB" sz="3600" dirty="0" err="1"/>
              <a:t>affectées</a:t>
            </a:r>
            <a:endParaRPr lang="en-A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1358403" y="2636912"/>
            <a:ext cx="68064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en-GB" sz="3600" dirty="0" err="1">
                <a:solidFill>
                  <a:prstClr val="black"/>
                </a:solidFill>
              </a:rPr>
              <a:t>Expliquer</a:t>
            </a:r>
            <a:r>
              <a:rPr lang="en-GB" sz="3600" dirty="0">
                <a:solidFill>
                  <a:prstClr val="black"/>
                </a:solidFill>
              </a:rPr>
              <a:t> </a:t>
            </a:r>
            <a:r>
              <a:rPr lang="en-GB" sz="3600" dirty="0" err="1">
                <a:solidFill>
                  <a:prstClr val="black"/>
                </a:solidFill>
              </a:rPr>
              <a:t>l'origine</a:t>
            </a:r>
            <a:r>
              <a:rPr lang="en-GB" sz="3600" dirty="0">
                <a:solidFill>
                  <a:prstClr val="black"/>
                </a:solidFill>
              </a:rPr>
              <a:t> et la signification des </a:t>
            </a:r>
            <a:r>
              <a:rPr lang="en-GB" sz="3600" dirty="0" err="1">
                <a:solidFill>
                  <a:prstClr val="black"/>
                </a:solidFill>
              </a:rPr>
              <a:t>principes</a:t>
            </a:r>
            <a:r>
              <a:rPr lang="en-GB" sz="3600" dirty="0">
                <a:solidFill>
                  <a:prstClr val="black"/>
                </a:solidFill>
              </a:rPr>
              <a:t> </a:t>
            </a:r>
            <a:r>
              <a:rPr lang="en-GB" sz="3600" dirty="0"/>
              <a:t>de</a:t>
            </a:r>
            <a:r>
              <a:rPr lang="en-GB" sz="3600" dirty="0">
                <a:solidFill>
                  <a:prstClr val="black"/>
                </a:solidFill>
              </a:rPr>
              <a:t> </a:t>
            </a:r>
            <a:r>
              <a:rPr lang="en-GB" sz="3600" dirty="0" err="1">
                <a:solidFill>
                  <a:prstClr val="black"/>
                </a:solidFill>
              </a:rPr>
              <a:t>partenariat</a:t>
            </a:r>
            <a:endParaRPr lang="en-AU" sz="3600" dirty="0">
              <a:solidFill>
                <a:prstClr val="black"/>
              </a:solidFill>
            </a:endParaRPr>
          </a:p>
        </p:txBody>
      </p:sp>
      <p:pic>
        <p:nvPicPr>
          <p:cNvPr id="14" name="Picture 2" descr="Image result for ti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54" y="1515936"/>
            <a:ext cx="719879" cy="7786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mage result for ti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69" y="2674845"/>
            <a:ext cx="719879" cy="7786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ti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69" y="4515037"/>
            <a:ext cx="719879" cy="7786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6132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>
            <a:noAutofit/>
          </a:bodyPr>
          <a:lstStyle/>
          <a:p>
            <a:pPr defTabSz="891760">
              <a:defRPr/>
            </a:pPr>
            <a:r>
              <a:rPr lang="en-GB" sz="4000" b="1" dirty="0">
                <a:solidFill>
                  <a:schemeClr val="bg1"/>
                </a:solidFill>
              </a:rPr>
              <a:t>Engagements </a:t>
            </a:r>
            <a:r>
              <a:rPr lang="en-GB" sz="4000" b="1" dirty="0"/>
              <a:t>minimum</a:t>
            </a:r>
            <a:r>
              <a:rPr lang="en-GB" sz="4000" b="1" dirty="0">
                <a:solidFill>
                  <a:schemeClr val="bg1"/>
                </a:solidFill>
              </a:rPr>
              <a:t> de participation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 descr="Image result for ti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569350" cy="478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be 6"/>
          <p:cNvSpPr/>
          <p:nvPr/>
        </p:nvSpPr>
        <p:spPr>
          <a:xfrm rot="5400000">
            <a:off x="1403648" y="1844824"/>
            <a:ext cx="261242" cy="261242"/>
          </a:xfrm>
          <a:prstGeom prst="cube">
            <a:avLst>
              <a:gd name="adj" fmla="val 10714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23728" y="1556792"/>
            <a:ext cx="59480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2400" dirty="0" err="1"/>
              <a:t>Conformément</a:t>
            </a:r>
            <a:r>
              <a:rPr lang="en-GB" sz="2400" dirty="0"/>
              <a:t> aux engagements du </a:t>
            </a:r>
            <a:r>
              <a:rPr lang="en-GB" sz="2400" dirty="0" err="1"/>
              <a:t>Comité</a:t>
            </a:r>
            <a:r>
              <a:rPr lang="en-GB" sz="2400" dirty="0"/>
              <a:t> permanent inter-organisations (IASC) à la participation des </a:t>
            </a:r>
            <a:r>
              <a:rPr lang="en-GB" sz="2400" dirty="0" err="1"/>
              <a:t>partenaires</a:t>
            </a:r>
            <a:r>
              <a:rPr lang="en-GB" sz="2400" dirty="0"/>
              <a:t> aux clusters (</a:t>
            </a:r>
            <a:r>
              <a:rPr lang="en-GB" sz="2400" dirty="0" err="1"/>
              <a:t>dans</a:t>
            </a:r>
            <a:r>
              <a:rPr lang="en-GB" sz="2400" dirty="0"/>
              <a:t> </a:t>
            </a:r>
            <a:r>
              <a:rPr lang="en-GB" sz="2400" dirty="0" err="1"/>
              <a:t>l’agenda</a:t>
            </a:r>
            <a:r>
              <a:rPr lang="en-GB" sz="2400" dirty="0"/>
              <a:t> </a:t>
            </a:r>
            <a:r>
              <a:rPr lang="en-GB" sz="2400" dirty="0" err="1"/>
              <a:t>transformatif</a:t>
            </a:r>
            <a:r>
              <a:rPr lang="en-GB" sz="2400" dirty="0"/>
              <a:t>)</a:t>
            </a:r>
            <a:endParaRPr lang="en-US" sz="2400" dirty="0"/>
          </a:p>
        </p:txBody>
      </p:sp>
      <p:pic>
        <p:nvPicPr>
          <p:cNvPr id="11" name="Picture 2" descr="Image result for ti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109" y="3838870"/>
            <a:ext cx="569350" cy="478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be 11"/>
          <p:cNvSpPr/>
          <p:nvPr/>
        </p:nvSpPr>
        <p:spPr>
          <a:xfrm rot="5400000">
            <a:off x="1823163" y="4042517"/>
            <a:ext cx="261242" cy="261242"/>
          </a:xfrm>
          <a:prstGeom prst="cube">
            <a:avLst>
              <a:gd name="adj" fmla="val 10714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40112" y="3664480"/>
            <a:ext cx="59480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2400" dirty="0" err="1">
                <a:solidFill>
                  <a:prstClr val="black"/>
                </a:solidFill>
              </a:rPr>
              <a:t>ils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doivent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être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considérés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comme</a:t>
            </a:r>
            <a:r>
              <a:rPr lang="en-GB" sz="2400" dirty="0">
                <a:solidFill>
                  <a:prstClr val="black"/>
                </a:solidFill>
              </a:rPr>
              <a:t> un </a:t>
            </a:r>
            <a:r>
              <a:rPr lang="en-GB" sz="2400" b="1" i="1" dirty="0">
                <a:solidFill>
                  <a:srgbClr val="4F81BD">
                    <a:lumMod val="50000"/>
                  </a:srgbClr>
                </a:solidFill>
              </a:rPr>
              <a:t>minimum </a:t>
            </a:r>
            <a:r>
              <a:rPr lang="en-GB" sz="2400" b="1" i="1" dirty="0" err="1">
                <a:solidFill>
                  <a:srgbClr val="4F81BD">
                    <a:lumMod val="50000"/>
                  </a:srgbClr>
                </a:solidFill>
              </a:rPr>
              <a:t>absolu</a:t>
            </a:r>
            <a:r>
              <a:rPr lang="en-GB" sz="2400" b="1" i="1" dirty="0">
                <a:solidFill>
                  <a:srgbClr val="9BBB59">
                    <a:lumMod val="75000"/>
                  </a:srgbClr>
                </a:solidFill>
              </a:rPr>
              <a:t>  </a:t>
            </a:r>
            <a:r>
              <a:rPr lang="en-GB" sz="2400" dirty="0">
                <a:solidFill>
                  <a:prstClr val="black"/>
                </a:solidFill>
              </a:rPr>
              <a:t>et</a:t>
            </a:r>
            <a:r>
              <a:rPr lang="en-GB" sz="2400" b="1" i="1" dirty="0">
                <a:solidFill>
                  <a:srgbClr val="9BBB59">
                    <a:lumMod val="75000"/>
                  </a:srgbClr>
                </a:solidFill>
              </a:rPr>
              <a:t> </a:t>
            </a:r>
            <a:r>
              <a:rPr lang="en-GB" sz="2400" b="1" i="1" dirty="0">
                <a:solidFill>
                  <a:srgbClr val="4F81BD">
                    <a:lumMod val="50000"/>
                  </a:srgbClr>
                </a:solidFill>
              </a:rPr>
              <a:t>un point de </a:t>
            </a:r>
            <a:r>
              <a:rPr lang="en-GB" sz="2400" b="1" i="1" dirty="0" err="1">
                <a:solidFill>
                  <a:srgbClr val="4F81BD">
                    <a:lumMod val="50000"/>
                  </a:srgbClr>
                </a:solidFill>
              </a:rPr>
              <a:t>départ</a:t>
            </a:r>
            <a:endParaRPr lang="en-GB" sz="2400" b="1" i="1" dirty="0">
              <a:solidFill>
                <a:srgbClr val="4F81BD">
                  <a:lumMod val="50000"/>
                </a:srgbClr>
              </a:solidFill>
            </a:endParaRPr>
          </a:p>
        </p:txBody>
      </p:sp>
      <p:pic>
        <p:nvPicPr>
          <p:cNvPr id="14" name="Picture 2" descr="Image result for ti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762" y="4925328"/>
            <a:ext cx="569350" cy="478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be 14"/>
          <p:cNvSpPr/>
          <p:nvPr/>
        </p:nvSpPr>
        <p:spPr>
          <a:xfrm rot="5400000">
            <a:off x="1824816" y="5128975"/>
            <a:ext cx="261242" cy="261242"/>
          </a:xfrm>
          <a:prstGeom prst="cube">
            <a:avLst>
              <a:gd name="adj" fmla="val 10714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40112" y="4749142"/>
            <a:ext cx="5949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2400">
                <a:solidFill>
                  <a:prstClr val="black"/>
                </a:solidFill>
              </a:rPr>
              <a:t>Ils ne sont pas immuables et doivent être adaptés au contexte de chaque pays.</a:t>
            </a:r>
            <a:endParaRPr lang="en-GB" sz="2400" b="1" i="1" dirty="0">
              <a:solidFill>
                <a:srgbClr val="9BBB5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458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12" grpId="0" animBg="1"/>
      <p:bldP spid="13" grpId="0"/>
      <p:bldP spid="15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>
            <a:normAutofit/>
          </a:bodyPr>
          <a:lstStyle/>
          <a:p>
            <a:pPr defTabSz="891760">
              <a:defRPr/>
            </a:pPr>
            <a:r>
              <a:rPr lang="en-GB" b="1">
                <a:solidFill>
                  <a:schemeClr val="bg1"/>
                </a:solidFill>
                <a:latin typeface="Calibri" panose="020F0502020204030204" pitchFamily="34" charset="0"/>
              </a:rPr>
              <a:t>Engagements du partenaire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280077" y="1559366"/>
            <a:ext cx="1566042" cy="1869128"/>
            <a:chOff x="350693" y="355161"/>
            <a:chExt cx="769884" cy="841024"/>
          </a:xfrm>
        </p:grpSpPr>
        <p:sp>
          <p:nvSpPr>
            <p:cNvPr id="14" name="Hexagon 13"/>
            <p:cNvSpPr/>
            <p:nvPr/>
          </p:nvSpPr>
          <p:spPr>
            <a:xfrm rot="5400000">
              <a:off x="315123" y="390731"/>
              <a:ext cx="841024" cy="769884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67529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405888"/>
                <a:satOff val="2445"/>
                <a:lumOff val="196"/>
                <a:alphaOff val="0"/>
              </a:schemeClr>
            </a:fillRef>
            <a:effectRef idx="0">
              <a:schemeClr val="accent4">
                <a:hueOff val="-405888"/>
                <a:satOff val="2445"/>
                <a:lumOff val="19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Hexagon 4"/>
            <p:cNvSpPr/>
            <p:nvPr/>
          </p:nvSpPr>
          <p:spPr>
            <a:xfrm>
              <a:off x="421835" y="489402"/>
              <a:ext cx="646997" cy="5835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>
                  <a:solidFill>
                    <a:prstClr val="white"/>
                  </a:solidFill>
                </a:rPr>
                <a:t>Engagement vis-à-vis des «</a:t>
              </a:r>
              <a:r>
                <a:rPr lang="en-GB" sz="1600" b="1">
                  <a:solidFill>
                    <a:prstClr val="white"/>
                  </a:solidFill>
                </a:rPr>
                <a:t>Principes humanitaires »</a:t>
              </a:r>
              <a:r>
                <a:rPr lang="en-GB" sz="1600">
                  <a:solidFill>
                    <a:prstClr val="white"/>
                  </a:solidFill>
                </a:rPr>
                <a:t> et «</a:t>
              </a:r>
              <a:r>
                <a:rPr lang="en-GB" sz="1600" b="1">
                  <a:solidFill>
                    <a:prstClr val="white"/>
                  </a:solidFill>
                </a:rPr>
                <a:t>principes de partenariat »</a:t>
              </a:r>
              <a:endParaRPr lang="en-US" sz="16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867251" y="1560094"/>
            <a:ext cx="1566000" cy="1868400"/>
            <a:chOff x="1739241" y="206749"/>
            <a:chExt cx="407437" cy="535573"/>
          </a:xfrm>
        </p:grpSpPr>
        <p:sp>
          <p:nvSpPr>
            <p:cNvPr id="17" name="Hexagon 16"/>
            <p:cNvSpPr/>
            <p:nvPr/>
          </p:nvSpPr>
          <p:spPr>
            <a:xfrm rot="5400000">
              <a:off x="1675173" y="270817"/>
              <a:ext cx="535573" cy="4074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Hexagon 4"/>
            <p:cNvSpPr/>
            <p:nvPr/>
          </p:nvSpPr>
          <p:spPr>
            <a:xfrm>
              <a:off x="1774634" y="285333"/>
              <a:ext cx="342155" cy="3784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>
                  <a:solidFill>
                    <a:prstClr val="white"/>
                  </a:solidFill>
                </a:rPr>
                <a:t>Volonté d'assumer un leadership (dans les groupes de travail, à l'échelle sous-nationale, etc.)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063097" y="3053949"/>
            <a:ext cx="1566000" cy="1868400"/>
            <a:chOff x="1739241" y="206749"/>
            <a:chExt cx="407437" cy="535573"/>
          </a:xfrm>
          <a:solidFill>
            <a:srgbClr val="66549E"/>
          </a:solidFill>
        </p:grpSpPr>
        <p:sp>
          <p:nvSpPr>
            <p:cNvPr id="23" name="Hexagon 22"/>
            <p:cNvSpPr/>
            <p:nvPr/>
          </p:nvSpPr>
          <p:spPr>
            <a:xfrm rot="5400000">
              <a:off x="1675173" y="270817"/>
              <a:ext cx="535573" cy="407437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Hexagon 4"/>
            <p:cNvSpPr/>
            <p:nvPr/>
          </p:nvSpPr>
          <p:spPr>
            <a:xfrm>
              <a:off x="1769067" y="285333"/>
              <a:ext cx="345808" cy="37840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>
                  <a:solidFill>
                    <a:prstClr val="white"/>
                  </a:solidFill>
                </a:rPr>
                <a:t>Participation active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671383" y="3053949"/>
            <a:ext cx="1566000" cy="1868400"/>
            <a:chOff x="1739241" y="206749"/>
            <a:chExt cx="407437" cy="535573"/>
          </a:xfrm>
          <a:solidFill>
            <a:srgbClr val="5A5EB1"/>
          </a:solidFill>
        </p:grpSpPr>
        <p:sp>
          <p:nvSpPr>
            <p:cNvPr id="29" name="Hexagon 28"/>
            <p:cNvSpPr/>
            <p:nvPr/>
          </p:nvSpPr>
          <p:spPr>
            <a:xfrm rot="5400000">
              <a:off x="1675173" y="270817"/>
              <a:ext cx="535573" cy="407437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Hexagon 4"/>
            <p:cNvSpPr/>
            <p:nvPr/>
          </p:nvSpPr>
          <p:spPr>
            <a:xfrm>
              <a:off x="1739241" y="285333"/>
              <a:ext cx="405591" cy="37840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>
                  <a:solidFill>
                    <a:prstClr val="white"/>
                  </a:solidFill>
                </a:rPr>
                <a:t>Capacité à contribuer à la planification de la réponse du groupe sectoriel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428652" y="1560094"/>
            <a:ext cx="1702030" cy="1868400"/>
            <a:chOff x="1727043" y="206749"/>
            <a:chExt cx="442829" cy="535573"/>
          </a:xfrm>
          <a:solidFill>
            <a:srgbClr val="5572B8"/>
          </a:solidFill>
        </p:grpSpPr>
        <p:sp>
          <p:nvSpPr>
            <p:cNvPr id="32" name="Hexagon 31"/>
            <p:cNvSpPr/>
            <p:nvPr/>
          </p:nvSpPr>
          <p:spPr>
            <a:xfrm rot="5400000">
              <a:off x="1675173" y="270817"/>
              <a:ext cx="535573" cy="407437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Hexagon 4"/>
            <p:cNvSpPr/>
            <p:nvPr/>
          </p:nvSpPr>
          <p:spPr>
            <a:xfrm>
              <a:off x="1727043" y="295846"/>
              <a:ext cx="442829" cy="37840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>
                  <a:solidFill>
                    <a:prstClr val="white"/>
                  </a:solidFill>
                </a:rPr>
                <a:t>Disponibilité pour participer à des actions qui améliorent spécifiquement les </a:t>
              </a:r>
              <a:r>
                <a:rPr lang="en-GB" sz="1600" b="1">
                  <a:solidFill>
                    <a:prstClr val="white"/>
                  </a:solidFill>
                </a:rPr>
                <a:t>PAA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182407" y="3047822"/>
            <a:ext cx="1779182" cy="1868400"/>
            <a:chOff x="1716336" y="206749"/>
            <a:chExt cx="462902" cy="535573"/>
          </a:xfrm>
          <a:solidFill>
            <a:srgbClr val="508CBF"/>
          </a:solidFill>
        </p:grpSpPr>
        <p:sp>
          <p:nvSpPr>
            <p:cNvPr id="35" name="Hexagon 34"/>
            <p:cNvSpPr/>
            <p:nvPr/>
          </p:nvSpPr>
          <p:spPr>
            <a:xfrm rot="5400000">
              <a:off x="1677574" y="270817"/>
              <a:ext cx="535573" cy="407437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Hexagon 4"/>
            <p:cNvSpPr/>
            <p:nvPr/>
          </p:nvSpPr>
          <p:spPr>
            <a:xfrm>
              <a:off x="1716336" y="285333"/>
              <a:ext cx="462902" cy="37840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>
                  <a:solidFill>
                    <a:prstClr val="white"/>
                  </a:solidFill>
                </a:rPr>
                <a:t>Compréhension démontrée des devoirs et responsabilités des membres tels que définis par l'IASC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046172" y="1560276"/>
            <a:ext cx="1655151" cy="1868400"/>
            <a:chOff x="1728894" y="206749"/>
            <a:chExt cx="430632" cy="535573"/>
          </a:xfrm>
          <a:solidFill>
            <a:srgbClr val="679CC7"/>
          </a:solidFill>
        </p:grpSpPr>
        <p:sp>
          <p:nvSpPr>
            <p:cNvPr id="39" name="Hexagon 38"/>
            <p:cNvSpPr/>
            <p:nvPr/>
          </p:nvSpPr>
          <p:spPr>
            <a:xfrm rot="5400000">
              <a:off x="1675173" y="270817"/>
              <a:ext cx="535573" cy="407437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Hexagon 4"/>
            <p:cNvSpPr/>
            <p:nvPr/>
          </p:nvSpPr>
          <p:spPr>
            <a:xfrm>
              <a:off x="1728894" y="285333"/>
              <a:ext cx="430632" cy="37840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>
                  <a:solidFill>
                    <a:prstClr val="white"/>
                  </a:solidFill>
                </a:rPr>
                <a:t>Engagement à éduquer sur les questions transversales (âge, genre, etc.) et sur la protection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486114" y="4547803"/>
            <a:ext cx="1566000" cy="1868400"/>
            <a:chOff x="1735729" y="204993"/>
            <a:chExt cx="407437" cy="535573"/>
          </a:xfrm>
          <a:solidFill>
            <a:srgbClr val="6A9DC8"/>
          </a:solidFill>
        </p:grpSpPr>
        <p:sp>
          <p:nvSpPr>
            <p:cNvPr id="42" name="Hexagon 41"/>
            <p:cNvSpPr/>
            <p:nvPr/>
          </p:nvSpPr>
          <p:spPr>
            <a:xfrm rot="5400000">
              <a:off x="1671661" y="269061"/>
              <a:ext cx="535573" cy="407437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Hexagon 4"/>
            <p:cNvSpPr/>
            <p:nvPr/>
          </p:nvSpPr>
          <p:spPr>
            <a:xfrm>
              <a:off x="1735729" y="285333"/>
              <a:ext cx="407437" cy="37840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>
                  <a:solidFill>
                    <a:prstClr val="white"/>
                  </a:solidFill>
                </a:rPr>
                <a:t>Engagé envers les membres du personnel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sp>
        <p:nvSpPr>
          <p:cNvPr id="48" name="Hexagon 47"/>
          <p:cNvSpPr/>
          <p:nvPr/>
        </p:nvSpPr>
        <p:spPr>
          <a:xfrm rot="5400000">
            <a:off x="2725015" y="4699003"/>
            <a:ext cx="1868400" cy="1566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7A7DB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Hexagon 4"/>
          <p:cNvSpPr/>
          <p:nvPr/>
        </p:nvSpPr>
        <p:spPr>
          <a:xfrm>
            <a:off x="2887198" y="4821951"/>
            <a:ext cx="1555017" cy="132010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>
                <a:solidFill>
                  <a:prstClr val="white"/>
                </a:solidFill>
              </a:rPr>
              <a:t>Engagement à travailler en coopération avec les autres partenaires du groupe sectoriel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50" name="Hexagon 49"/>
          <p:cNvSpPr/>
          <p:nvPr/>
        </p:nvSpPr>
        <p:spPr>
          <a:xfrm rot="5400000">
            <a:off x="1128469" y="4699003"/>
            <a:ext cx="1868400" cy="1566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8F77A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Hexagon 4"/>
          <p:cNvSpPr/>
          <p:nvPr/>
        </p:nvSpPr>
        <p:spPr>
          <a:xfrm>
            <a:off x="1509447" y="4821951"/>
            <a:ext cx="1106443" cy="132010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>
                <a:solidFill>
                  <a:prstClr val="white"/>
                </a:solidFill>
              </a:rPr>
              <a:t>Entreprendre un plaidoyer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53" name="Hexagon 52"/>
          <p:cNvSpPr/>
          <p:nvPr/>
        </p:nvSpPr>
        <p:spPr>
          <a:xfrm rot="5400000">
            <a:off x="5942443" y="4686568"/>
            <a:ext cx="1868400" cy="1566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7FC4D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4" name="Hexagon 4"/>
          <p:cNvSpPr/>
          <p:nvPr/>
        </p:nvSpPr>
        <p:spPr>
          <a:xfrm>
            <a:off x="6079111" y="4809516"/>
            <a:ext cx="1570698" cy="132010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>
                <a:solidFill>
                  <a:prstClr val="white"/>
                </a:solidFill>
              </a:rPr>
              <a:t>Assurer l'interprétation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4399005" y="1691224"/>
            <a:ext cx="1663265" cy="1630746"/>
          </a:xfrm>
          <a:prstGeom prst="ellipse">
            <a:avLst/>
          </a:prstGeom>
          <a:noFill/>
          <a:ln w="5715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812270" y="4648201"/>
            <a:ext cx="1663265" cy="1630746"/>
          </a:xfrm>
          <a:prstGeom prst="ellipse">
            <a:avLst/>
          </a:prstGeom>
          <a:noFill/>
          <a:ln w="5715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046172" y="1691224"/>
            <a:ext cx="1663265" cy="1630746"/>
          </a:xfrm>
          <a:prstGeom prst="ellipse">
            <a:avLst/>
          </a:prstGeom>
          <a:noFill/>
          <a:ln w="5715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1231464" y="1691224"/>
            <a:ext cx="1663265" cy="1630746"/>
          </a:xfrm>
          <a:prstGeom prst="ellipse">
            <a:avLst/>
          </a:prstGeom>
          <a:noFill/>
          <a:ln w="5715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15659-3917-4980-B0F1-D76B63CF36F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32050"/>
            <a:ext cx="9348274" cy="721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590549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/>
          <p:cNvSpPr txBox="1">
            <a:spLocks noChangeArrowheads="1"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1D150"/>
          </a:solidFill>
        </p:spPr>
        <p:txBody>
          <a:bodyPr rtlCol="0">
            <a:normAutofit/>
          </a:bodyPr>
          <a:lstStyle/>
          <a:p>
            <a:pPr marL="0" marR="0" lvl="0" indent="0" algn="ctr" defTabSz="8917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Principes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kumimoji="0" lang="en-GB" sz="44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Partenariat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Users\Geraldine\Desktop\Capture d'écran 2019-05-10 15.58.4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052736"/>
            <a:ext cx="3960440" cy="1710840"/>
          </a:xfrm>
          <a:prstGeom prst="rect">
            <a:avLst/>
          </a:prstGeom>
          <a:noFill/>
        </p:spPr>
      </p:pic>
      <p:pic>
        <p:nvPicPr>
          <p:cNvPr id="2051" name="Picture 3" descr="C:\Users\Geraldine\Desktop\Capture d'écran 2019-05-10 15.58.5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2636912"/>
            <a:ext cx="1930003" cy="1987173"/>
          </a:xfrm>
          <a:prstGeom prst="rect">
            <a:avLst/>
          </a:prstGeom>
          <a:noFill/>
        </p:spPr>
      </p:pic>
      <p:pic>
        <p:nvPicPr>
          <p:cNvPr id="2052" name="Picture 4" descr="C:\Users\Geraldine\Desktop\Capture d'écran 2019-05-10 15.58.4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1052736"/>
            <a:ext cx="4002624" cy="1656184"/>
          </a:xfrm>
          <a:prstGeom prst="rect">
            <a:avLst/>
          </a:prstGeom>
          <a:noFill/>
        </p:spPr>
      </p:pic>
      <p:pic>
        <p:nvPicPr>
          <p:cNvPr id="2053" name="Picture 5" descr="C:\Users\Geraldine\Desktop\Capture d'écran 2019-05-10 15.58.46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4723" y="3068960"/>
            <a:ext cx="3439165" cy="1368152"/>
          </a:xfrm>
          <a:prstGeom prst="rect">
            <a:avLst/>
          </a:prstGeom>
          <a:noFill/>
        </p:spPr>
      </p:pic>
      <p:pic>
        <p:nvPicPr>
          <p:cNvPr id="2054" name="Picture 6" descr="C:\Users\Geraldine\Desktop\Capture d'écran 2019-05-10 15.58.47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6" y="2919966"/>
            <a:ext cx="3347864" cy="1474755"/>
          </a:xfrm>
          <a:prstGeom prst="rect">
            <a:avLst/>
          </a:prstGeom>
          <a:noFill/>
        </p:spPr>
      </p:pic>
      <p:pic>
        <p:nvPicPr>
          <p:cNvPr id="2055" name="Picture 7" descr="C:\Users\Geraldine\Desktop\Capture d'écran 2019-05-10 16.05.4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27784" y="4941168"/>
            <a:ext cx="4039222" cy="1584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9459927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2286000" y="22860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dirty="0">
              <a:solidFill>
                <a:srgbClr val="231F20"/>
              </a:solidFill>
              <a:latin typeface="Roboto Condense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484784"/>
            <a:ext cx="4114800" cy="5016758"/>
          </a:xfrm>
          <a:prstGeom prst="rect">
            <a:avLst/>
          </a:prstGeom>
          <a:noFill/>
          <a:ln w="28575"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3200" b="1" dirty="0"/>
              <a:t>Au </a:t>
            </a:r>
            <a:r>
              <a:rPr lang="en-GB" sz="3200" b="1" dirty="0" err="1"/>
              <a:t>sein</a:t>
            </a:r>
            <a:r>
              <a:rPr lang="en-GB" sz="3200" b="1" dirty="0"/>
              <a:t> de </a:t>
            </a:r>
            <a:r>
              <a:rPr lang="en-GB" sz="3200" b="1" dirty="0" err="1"/>
              <a:t>votre</a:t>
            </a:r>
            <a:r>
              <a:rPr lang="en-GB" sz="3200" b="1" dirty="0"/>
              <a:t> </a:t>
            </a:r>
            <a:r>
              <a:rPr lang="en-GB" sz="3200" b="1" dirty="0" err="1"/>
              <a:t>groupe</a:t>
            </a:r>
            <a:r>
              <a:rPr lang="en-GB" sz="3200" b="1" dirty="0"/>
              <a:t>, </a:t>
            </a:r>
            <a:r>
              <a:rPr lang="en-GB" sz="3200" b="1" dirty="0" err="1"/>
              <a:t>discuster</a:t>
            </a:r>
            <a:r>
              <a:rPr lang="en-GB" sz="3200" b="1" dirty="0"/>
              <a:t> de la signification du </a:t>
            </a:r>
            <a:r>
              <a:rPr lang="en-GB" sz="3200" b="1" dirty="0" err="1"/>
              <a:t>principe</a:t>
            </a:r>
            <a:r>
              <a:rPr lang="en-GB" sz="3200" b="1" dirty="0"/>
              <a:t> de </a:t>
            </a:r>
            <a:r>
              <a:rPr lang="en-GB" sz="3200" b="1" dirty="0" err="1"/>
              <a:t>partenariat</a:t>
            </a:r>
            <a:r>
              <a:rPr lang="en-GB" sz="3200" b="1" dirty="0"/>
              <a:t> </a:t>
            </a:r>
            <a:r>
              <a:rPr lang="en-GB" sz="3200" b="1" dirty="0" err="1"/>
              <a:t>attribué</a:t>
            </a:r>
            <a:r>
              <a:rPr lang="en-GB" sz="3200" b="1" dirty="0"/>
              <a:t>.</a:t>
            </a:r>
          </a:p>
          <a:p>
            <a:pPr algn="ctr" defTabSz="457200"/>
            <a:endParaRPr lang="en-GB" sz="3200" b="1" dirty="0"/>
          </a:p>
          <a:p>
            <a:pPr algn="ctr" defTabSz="457200"/>
            <a:r>
              <a:rPr lang="en-GB" sz="3200" b="1" dirty="0" err="1"/>
              <a:t>Qu’est</a:t>
            </a:r>
            <a:r>
              <a:rPr lang="en-GB" sz="3200" b="1" dirty="0"/>
              <a:t> </a:t>
            </a:r>
            <a:r>
              <a:rPr lang="en-GB" sz="3200" b="1" dirty="0" err="1"/>
              <a:t>ce</a:t>
            </a:r>
            <a:r>
              <a:rPr lang="en-GB" sz="3200" b="1" dirty="0"/>
              <a:t> </a:t>
            </a:r>
            <a:r>
              <a:rPr lang="en-GB" sz="3200" b="1" dirty="0" err="1"/>
              <a:t>que</a:t>
            </a:r>
            <a:r>
              <a:rPr lang="en-GB" sz="3200" b="1" dirty="0"/>
              <a:t> </a:t>
            </a:r>
            <a:r>
              <a:rPr lang="en-GB" sz="3200" b="1" dirty="0" err="1"/>
              <a:t>cela</a:t>
            </a:r>
            <a:r>
              <a:rPr lang="en-GB" sz="3200" b="1" dirty="0"/>
              <a:t> </a:t>
            </a:r>
            <a:r>
              <a:rPr lang="en-GB" sz="3200" b="1" dirty="0" err="1"/>
              <a:t>signifie</a:t>
            </a:r>
            <a:r>
              <a:rPr lang="en-GB" sz="3200" b="1" dirty="0"/>
              <a:t> </a:t>
            </a:r>
            <a:r>
              <a:rPr lang="en-GB" sz="3200" b="1" dirty="0" err="1"/>
              <a:t>concretement</a:t>
            </a:r>
            <a:r>
              <a:rPr lang="en-GB" sz="3200" b="1" dirty="0"/>
              <a:t> pour le cluster </a:t>
            </a:r>
            <a:r>
              <a:rPr lang="en-GB" sz="3200" b="1" dirty="0" err="1"/>
              <a:t>sous</a:t>
            </a:r>
            <a:r>
              <a:rPr lang="en-GB" sz="3200" b="1" dirty="0"/>
              <a:t>-national?</a:t>
            </a: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Travail de </a:t>
            </a:r>
            <a:r>
              <a:rPr lang="en-US" dirty="0" err="1"/>
              <a:t>groupe</a:t>
            </a:r>
            <a:r>
              <a:rPr lang="en-US" dirty="0">
                <a:solidFill>
                  <a:schemeClr val="bg1"/>
                </a:solidFill>
              </a:rPr>
              <a:t>: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GB" dirty="0" err="1"/>
              <a:t>Principes</a:t>
            </a:r>
            <a:r>
              <a:rPr lang="en-GB" dirty="0"/>
              <a:t> de </a:t>
            </a:r>
            <a:r>
              <a:rPr lang="en-GB" dirty="0" err="1"/>
              <a:t>Partenariat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Geraldine\Desktop\Capture d'écran 2019-05-10 16.07.1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204864"/>
            <a:ext cx="4108450" cy="2508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11654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>
            <a:normAutofit/>
          </a:bodyPr>
          <a:lstStyle/>
          <a:p>
            <a:pPr defTabSz="891760">
              <a:defRPr/>
            </a:pPr>
            <a:r>
              <a:rPr lang="en-GB" b="1">
                <a:solidFill>
                  <a:schemeClr val="bg1"/>
                </a:solidFill>
              </a:rPr>
              <a:t>Principes de partenariat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C16F9CD-F461-45E1-9AE5-49C2067726A1}"/>
              </a:ext>
            </a:extLst>
          </p:cNvPr>
          <p:cNvSpPr/>
          <p:nvPr/>
        </p:nvSpPr>
        <p:spPr>
          <a:xfrm>
            <a:off x="3779912" y="1556792"/>
            <a:ext cx="4873228" cy="4896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L'égalité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exige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un respect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mutuel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entre les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membres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du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partenariat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quels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que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soient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leur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taille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et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leur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pouvoir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. Les participants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doivent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respecter les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mandats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, obligations et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indépendance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des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uns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et des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autres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et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reconnaître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les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contraintes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et les engagements de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chacun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. Le respect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mutuel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ne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doit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pas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empêcher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les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organisations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de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s’engager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dans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  <a:ea typeface="Times New Roman" panose="02020603050405020304" pitchFamily="18" charset="0"/>
              </a:rPr>
              <a:t>une</a:t>
            </a:r>
            <a:r>
              <a:rPr lang="en-US" sz="2400" dirty="0">
                <a:latin typeface="Arial Nova" panose="020B0504020202020204" pitchFamily="34" charset="0"/>
                <a:ea typeface="Times New Roman" panose="02020603050405020304" pitchFamily="18" charset="0"/>
              </a:rPr>
              <a:t> dissidence constructive. 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5" descr="C:\Users\Geraldine\Desktop\Capture d'écran 2019-05-10 15.58.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140968"/>
            <a:ext cx="3439165" cy="13681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633385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>
            <a:normAutofit/>
          </a:bodyPr>
          <a:lstStyle/>
          <a:p>
            <a:pPr defTabSz="891760">
              <a:defRPr/>
            </a:pPr>
            <a:r>
              <a:rPr lang="en-GB" b="1">
                <a:solidFill>
                  <a:schemeClr val="bg1"/>
                </a:solidFill>
              </a:rPr>
              <a:t>Principes de partenariat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C16F9CD-F461-45E1-9AE5-49C2067726A1}"/>
              </a:ext>
            </a:extLst>
          </p:cNvPr>
          <p:cNvSpPr/>
          <p:nvPr/>
        </p:nvSpPr>
        <p:spPr>
          <a:xfrm>
            <a:off x="4163268" y="2110204"/>
            <a:ext cx="48732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 Nova" panose="020B0504020202020204" pitchFamily="34" charset="0"/>
              </a:rPr>
              <a:t>La transparence </a:t>
            </a:r>
            <a:r>
              <a:rPr lang="en-US" sz="2400" dirty="0" err="1">
                <a:latin typeface="Arial Nova" panose="020B0504020202020204" pitchFamily="34" charset="0"/>
              </a:rPr>
              <a:t>est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obtenue</a:t>
            </a:r>
            <a:r>
              <a:rPr lang="en-US" sz="2400" dirty="0">
                <a:latin typeface="Arial Nova" panose="020B0504020202020204" pitchFamily="34" charset="0"/>
              </a:rPr>
              <a:t> par le dialogue (</a:t>
            </a:r>
            <a:r>
              <a:rPr lang="en-US" sz="2400" dirty="0" err="1">
                <a:latin typeface="Arial Nova" panose="020B0504020202020204" pitchFamily="34" charset="0"/>
              </a:rPr>
              <a:t>sur</a:t>
            </a:r>
            <a:r>
              <a:rPr lang="en-US" sz="2400" dirty="0">
                <a:latin typeface="Arial Nova" panose="020B0504020202020204" pitchFamily="34" charset="0"/>
              </a:rPr>
              <a:t> un pied </a:t>
            </a:r>
            <a:r>
              <a:rPr lang="en-US" sz="2400" dirty="0" err="1">
                <a:latin typeface="Arial Nova" panose="020B0504020202020204" pitchFamily="34" charset="0"/>
              </a:rPr>
              <a:t>d'égalité</a:t>
            </a:r>
            <a:r>
              <a:rPr lang="en-US" sz="2400" dirty="0">
                <a:latin typeface="Arial Nova" panose="020B0504020202020204" pitchFamily="34" charset="0"/>
              </a:rPr>
              <a:t>), </a:t>
            </a:r>
            <a:r>
              <a:rPr lang="en-US" sz="2400" dirty="0" err="1">
                <a:latin typeface="Arial Nova" panose="020B0504020202020204" pitchFamily="34" charset="0"/>
              </a:rPr>
              <a:t>l'accent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étant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mis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sur</a:t>
            </a:r>
            <a:r>
              <a:rPr lang="en-US" sz="2400" dirty="0">
                <a:latin typeface="Arial Nova" panose="020B0504020202020204" pitchFamily="34" charset="0"/>
              </a:rPr>
              <a:t> les consultations </a:t>
            </a:r>
            <a:r>
              <a:rPr lang="en-US" sz="2400" dirty="0" err="1">
                <a:latin typeface="Arial Nova" panose="020B0504020202020204" pitchFamily="34" charset="0"/>
              </a:rPr>
              <a:t>précoces</a:t>
            </a:r>
            <a:r>
              <a:rPr lang="en-US" sz="2400" dirty="0">
                <a:latin typeface="Arial Nova" panose="020B0504020202020204" pitchFamily="34" charset="0"/>
              </a:rPr>
              <a:t> et le </a:t>
            </a:r>
            <a:r>
              <a:rPr lang="en-US" sz="2400" dirty="0" err="1">
                <a:latin typeface="Arial Nova" panose="020B0504020202020204" pitchFamily="34" charset="0"/>
              </a:rPr>
              <a:t>partage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rapide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d'informations</a:t>
            </a:r>
            <a:r>
              <a:rPr lang="en-US" sz="2400" dirty="0">
                <a:latin typeface="Arial Nova" panose="020B0504020202020204" pitchFamily="34" charset="0"/>
              </a:rPr>
              <a:t>. Les communications et la transparence, y </a:t>
            </a:r>
            <a:r>
              <a:rPr lang="en-US" sz="2400" dirty="0" err="1">
                <a:latin typeface="Arial Nova" panose="020B0504020202020204" pitchFamily="34" charset="0"/>
              </a:rPr>
              <a:t>compris</a:t>
            </a:r>
            <a:r>
              <a:rPr lang="en-US" sz="2400" dirty="0">
                <a:latin typeface="Arial Nova" panose="020B0504020202020204" pitchFamily="34" charset="0"/>
              </a:rPr>
              <a:t> la transparence </a:t>
            </a:r>
            <a:r>
              <a:rPr lang="en-US" sz="2400" dirty="0" err="1">
                <a:latin typeface="Arial Nova" panose="020B0504020202020204" pitchFamily="34" charset="0"/>
              </a:rPr>
              <a:t>financière</a:t>
            </a:r>
            <a:r>
              <a:rPr lang="en-US" sz="2400" dirty="0">
                <a:latin typeface="Arial Nova" panose="020B0504020202020204" pitchFamily="34" charset="0"/>
              </a:rPr>
              <a:t>, </a:t>
            </a:r>
            <a:r>
              <a:rPr lang="en-US" sz="2400" dirty="0" err="1">
                <a:latin typeface="Arial Nova" panose="020B0504020202020204" pitchFamily="34" charset="0"/>
              </a:rPr>
              <a:t>augmentent</a:t>
            </a:r>
            <a:r>
              <a:rPr lang="en-US" sz="2400" dirty="0">
                <a:latin typeface="Arial Nova" panose="020B0504020202020204" pitchFamily="34" charset="0"/>
              </a:rPr>
              <a:t> le </a:t>
            </a:r>
            <a:r>
              <a:rPr lang="en-US" sz="2400" dirty="0" err="1">
                <a:latin typeface="Arial Nova" panose="020B0504020202020204" pitchFamily="34" charset="0"/>
              </a:rPr>
              <a:t>niveau</a:t>
            </a:r>
            <a:r>
              <a:rPr lang="en-US" sz="2400" dirty="0">
                <a:latin typeface="Arial Nova" panose="020B0504020202020204" pitchFamily="34" charset="0"/>
              </a:rPr>
              <a:t> de </a:t>
            </a:r>
            <a:r>
              <a:rPr lang="en-US" sz="2400" dirty="0" err="1">
                <a:latin typeface="Arial Nova" panose="020B0504020202020204" pitchFamily="34" charset="0"/>
              </a:rPr>
              <a:t>confiance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parmi</a:t>
            </a:r>
            <a:r>
              <a:rPr lang="en-US" sz="2400" dirty="0">
                <a:latin typeface="Arial Nova" panose="020B0504020202020204" pitchFamily="34" charset="0"/>
              </a:rPr>
              <a:t> les </a:t>
            </a:r>
            <a:r>
              <a:rPr lang="en-US" sz="2400" dirty="0" err="1">
                <a:latin typeface="Arial Nova" panose="020B0504020202020204" pitchFamily="34" charset="0"/>
              </a:rPr>
              <a:t>organisations</a:t>
            </a:r>
            <a:r>
              <a:rPr lang="en-US" sz="2400" dirty="0">
                <a:latin typeface="Arial Nova" panose="020B0504020202020204" pitchFamily="34" charset="0"/>
              </a:rPr>
              <a:t>.</a:t>
            </a:r>
            <a:endParaRPr lang="en-GB" sz="2400" dirty="0">
              <a:latin typeface="Arial Nova" panose="020B0504020202020204" pitchFamily="34" charset="0"/>
            </a:endParaRPr>
          </a:p>
        </p:txBody>
      </p:sp>
      <p:pic>
        <p:nvPicPr>
          <p:cNvPr id="5" name="Picture 4" descr="C:\Users\Geraldine\Desktop\Capture d'écran 2019-05-10 15.58.4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80928"/>
            <a:ext cx="4002624" cy="165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9183668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>
            <a:normAutofit/>
          </a:bodyPr>
          <a:lstStyle/>
          <a:p>
            <a:pPr defTabSz="891760">
              <a:defRPr/>
            </a:pPr>
            <a:r>
              <a:rPr lang="en-GB" b="1">
                <a:solidFill>
                  <a:schemeClr val="bg1"/>
                </a:solidFill>
              </a:rPr>
              <a:t>Principes de partenariat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C16F9CD-F461-45E1-9AE5-49C2067726A1}"/>
              </a:ext>
            </a:extLst>
          </p:cNvPr>
          <p:cNvSpPr/>
          <p:nvPr/>
        </p:nvSpPr>
        <p:spPr>
          <a:xfrm>
            <a:off x="3779912" y="2569551"/>
            <a:ext cx="48732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Arial Nova" panose="020B0504020202020204" pitchFamily="34" charset="0"/>
              </a:rPr>
              <a:t>Une</a:t>
            </a:r>
            <a:r>
              <a:rPr lang="en-US" sz="2400" dirty="0">
                <a:latin typeface="Arial Nova" panose="020B0504020202020204" pitchFamily="34" charset="0"/>
              </a:rPr>
              <a:t> action </a:t>
            </a:r>
            <a:r>
              <a:rPr lang="en-US" sz="2400" dirty="0" err="1">
                <a:latin typeface="Arial Nova" panose="020B0504020202020204" pitchFamily="34" charset="0"/>
              </a:rPr>
              <a:t>humanitaire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efficace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doit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être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fondée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sur</a:t>
            </a:r>
            <a:r>
              <a:rPr lang="en-US" sz="2400" dirty="0">
                <a:latin typeface="Arial Nova" panose="020B0504020202020204" pitchFamily="34" charset="0"/>
              </a:rPr>
              <a:t> la </a:t>
            </a:r>
            <a:r>
              <a:rPr lang="en-US" sz="2400" dirty="0" err="1">
                <a:latin typeface="Arial Nova" panose="020B0504020202020204" pitchFamily="34" charset="0"/>
              </a:rPr>
              <a:t>réalité</a:t>
            </a:r>
            <a:r>
              <a:rPr lang="en-US" sz="2400" dirty="0">
                <a:latin typeface="Arial Nova" panose="020B0504020202020204" pitchFamily="34" charset="0"/>
              </a:rPr>
              <a:t> et </a:t>
            </a:r>
            <a:r>
              <a:rPr lang="en-US" sz="2400" dirty="0" err="1">
                <a:latin typeface="Arial Nova" panose="020B0504020202020204" pitchFamily="34" charset="0"/>
              </a:rPr>
              <a:t>orientée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vers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l’action</a:t>
            </a:r>
            <a:r>
              <a:rPr lang="en-US" sz="2400" dirty="0">
                <a:latin typeface="Arial Nova" panose="020B0504020202020204" pitchFamily="34" charset="0"/>
              </a:rPr>
              <a:t>. </a:t>
            </a:r>
            <a:r>
              <a:rPr lang="en-US" sz="2400" dirty="0" err="1">
                <a:latin typeface="Arial Nova" panose="020B0504020202020204" pitchFamily="34" charset="0"/>
              </a:rPr>
              <a:t>Cela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nécessite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une</a:t>
            </a:r>
            <a:r>
              <a:rPr lang="en-US" sz="2400" dirty="0">
                <a:latin typeface="Arial Nova" panose="020B0504020202020204" pitchFamily="34" charset="0"/>
              </a:rPr>
              <a:t> coordination </a:t>
            </a:r>
            <a:r>
              <a:rPr lang="en-US" sz="2400" dirty="0" err="1">
                <a:latin typeface="Arial Nova" panose="020B0504020202020204" pitchFamily="34" charset="0"/>
              </a:rPr>
              <a:t>axée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sur</a:t>
            </a:r>
            <a:r>
              <a:rPr lang="en-US" sz="2400" dirty="0">
                <a:latin typeface="Arial Nova" panose="020B0504020202020204" pitchFamily="34" charset="0"/>
              </a:rPr>
              <a:t> les </a:t>
            </a:r>
            <a:r>
              <a:rPr lang="en-US" sz="2400" dirty="0" err="1">
                <a:latin typeface="Arial Nova" panose="020B0504020202020204" pitchFamily="34" charset="0"/>
              </a:rPr>
              <a:t>résultats</a:t>
            </a:r>
            <a:r>
              <a:rPr lang="en-US" sz="2400" dirty="0">
                <a:latin typeface="Arial Nova" panose="020B0504020202020204" pitchFamily="34" charset="0"/>
              </a:rPr>
              <a:t>, </a:t>
            </a:r>
            <a:r>
              <a:rPr lang="en-US" sz="2400" dirty="0" err="1">
                <a:latin typeface="Arial Nova" panose="020B0504020202020204" pitchFamily="34" charset="0"/>
              </a:rPr>
              <a:t>fondée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sur</a:t>
            </a:r>
            <a:r>
              <a:rPr lang="en-US" sz="2400" dirty="0">
                <a:latin typeface="Arial Nova" panose="020B0504020202020204" pitchFamily="34" charset="0"/>
              </a:rPr>
              <a:t> de </a:t>
            </a:r>
            <a:r>
              <a:rPr lang="en-US" sz="2400" dirty="0" err="1">
                <a:latin typeface="Arial Nova" panose="020B0504020202020204" pitchFamily="34" charset="0"/>
              </a:rPr>
              <a:t>véritables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potentiels</a:t>
            </a:r>
            <a:r>
              <a:rPr lang="en-US" sz="2400" dirty="0">
                <a:latin typeface="Arial Nova" panose="020B0504020202020204" pitchFamily="34" charset="0"/>
              </a:rPr>
              <a:t> et </a:t>
            </a:r>
            <a:r>
              <a:rPr lang="en-US" sz="2400" dirty="0" err="1">
                <a:latin typeface="Arial Nova" panose="020B0504020202020204" pitchFamily="34" charset="0"/>
              </a:rPr>
              <a:t>sur</a:t>
            </a:r>
            <a:r>
              <a:rPr lang="en-US" sz="2400" dirty="0">
                <a:latin typeface="Arial Nova" panose="020B0504020202020204" pitchFamily="34" charset="0"/>
              </a:rPr>
              <a:t> des </a:t>
            </a:r>
            <a:r>
              <a:rPr lang="en-US" sz="2400" dirty="0" err="1">
                <a:latin typeface="Arial Nova" panose="020B0504020202020204" pitchFamily="34" charset="0"/>
              </a:rPr>
              <a:t>capacités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opérationnelles</a:t>
            </a:r>
            <a:r>
              <a:rPr lang="en-US" sz="2400" dirty="0">
                <a:latin typeface="Arial Nova" panose="020B0504020202020204" pitchFamily="34" charset="0"/>
              </a:rPr>
              <a:t> </a:t>
            </a:r>
            <a:r>
              <a:rPr lang="en-US" sz="2400" dirty="0" err="1">
                <a:latin typeface="Arial Nova" panose="020B0504020202020204" pitchFamily="34" charset="0"/>
              </a:rPr>
              <a:t>concrètes</a:t>
            </a:r>
            <a:r>
              <a:rPr lang="en-US" sz="2400" dirty="0">
                <a:latin typeface="Arial Nova" panose="020B0504020202020204" pitchFamily="34" charset="0"/>
              </a:rPr>
              <a:t>. </a:t>
            </a:r>
            <a:endParaRPr lang="en-GB" sz="2400" dirty="0">
              <a:latin typeface="Arial Nova" panose="020B0504020202020204" pitchFamily="34" charset="0"/>
            </a:endParaRPr>
          </a:p>
        </p:txBody>
      </p:sp>
      <p:pic>
        <p:nvPicPr>
          <p:cNvPr id="5" name="Picture 6" descr="C:\Users\Geraldine\Desktop\Capture d'écran 2019-05-10 15.58.4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780928"/>
            <a:ext cx="3347864" cy="14747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8515529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_dlc_DocId xmlns="5858627f-d058-4b92-9b52-677b5fd7d454">EMOPSGCCU-1435067120-27930</_dlc_DocId>
    <TaxCatchAll xmlns="ca283e0b-db31-4043-a2ef-b80661bf084a">
      <Value>3</Value>
    </TaxCatchAll>
    <_dlc_DocIdUrl xmlns="5858627f-d058-4b92-9b52-677b5fd7d454">
      <Url>https://unicef.sharepoint.com/teams/EMOPS-GCCU/_layouts/15/DocIdRedir.aspx?ID=EMOPSGCCU-1435067120-27930</Url>
      <Description>EMOPSGCCU-1435067120-27930</Description>
    </_dlc_DocIdUrl>
    <ContentLanguage xmlns="ca283e0b-db31-4043-a2ef-b80661bf084a">English</ContentLanguage>
    <k8c968e8c72a4eda96b7e8fdbe192be2 xmlns="ca283e0b-db31-4043-a2ef-b80661bf084a">
      <Terms xmlns="http://schemas.microsoft.com/office/infopath/2007/PartnerControls"/>
    </k8c968e8c72a4eda96b7e8fdbe192be2>
    <DateTransmittedEmail xmlns="ca283e0b-db31-4043-a2ef-b80661bf084a" xsi:nil="true"/>
    <ContentStatus xmlns="ca283e0b-db31-4043-a2ef-b80661bf084a" xsi:nil="true"/>
    <SenderEmail xmlns="ca283e0b-db31-4043-a2ef-b80661bf084a" xsi:nil="true"/>
    <IconOverlay xmlns="http://schemas.microsoft.com/sharepoint/v4" xsi:nil="true"/>
    <h6a71f3e574e4344bc34f3fc9dd20054 xmlns="ca283e0b-db31-4043-a2ef-b80661bf084a">
      <Terms xmlns="http://schemas.microsoft.com/office/infopath/2007/PartnerControls"/>
    </h6a71f3e574e4344bc34f3fc9dd20054>
    <TaxKeywordTaxHTField xmlns="5858627f-d058-4b92-9b52-677b5fd7d454">
      <Terms xmlns="http://schemas.microsoft.com/office/infopath/2007/PartnerControls"/>
    </TaxKeywordTaxHTField>
    <CategoryDescription xmlns="http://schemas.microsoft.com/sharepoint.v3" xsi:nil="true"/>
    <RecipientsEmail xmlns="ca283e0b-db31-4043-a2ef-b80661bf084a" xsi:nil="true"/>
    <mda26ace941f4791a7314a339fee829c xmlns="ca283e0b-db31-4043-a2ef-b80661bf084a">
      <Terms xmlns="http://schemas.microsoft.com/office/infopath/2007/PartnerControls"/>
    </mda26ace941f4791a7314a339fee829c>
    <WrittenBy xmlns="ca283e0b-db31-4043-a2ef-b80661bf084a">
      <UserInfo>
        <DisplayName/>
        <AccountId xsi:nil="true"/>
        <AccountType/>
      </UserInfo>
    </WrittenBy>
  </documentManagement>
</p:properties>
</file>

<file path=customXml/item6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2CCD7016-0A43-4CE4-B60A-4B41206C5303}"/>
</file>

<file path=customXml/itemProps2.xml><?xml version="1.0" encoding="utf-8"?>
<ds:datastoreItem xmlns:ds="http://schemas.openxmlformats.org/officeDocument/2006/customXml" ds:itemID="{1830BB84-5856-4C77-B024-3A9CBE082E0D}"/>
</file>

<file path=customXml/itemProps3.xml><?xml version="1.0" encoding="utf-8"?>
<ds:datastoreItem xmlns:ds="http://schemas.openxmlformats.org/officeDocument/2006/customXml" ds:itemID="{84E5F095-0379-4442-B7CE-BEEBA074A5BA}"/>
</file>

<file path=customXml/itemProps4.xml><?xml version="1.0" encoding="utf-8"?>
<ds:datastoreItem xmlns:ds="http://schemas.openxmlformats.org/officeDocument/2006/customXml" ds:itemID="{D7D55902-0C15-467E-84A9-82C56DC4073D}"/>
</file>

<file path=customXml/itemProps5.xml><?xml version="1.0" encoding="utf-8"?>
<ds:datastoreItem xmlns:ds="http://schemas.openxmlformats.org/officeDocument/2006/customXml" ds:itemID="{30FA069E-F6AF-45FC-8AF6-B9A4F047F345}"/>
</file>

<file path=customXml/itemProps6.xml><?xml version="1.0" encoding="utf-8"?>
<ds:datastoreItem xmlns:ds="http://schemas.openxmlformats.org/officeDocument/2006/customXml" ds:itemID="{B290A8A6-B41A-4125-BB11-336A07350CED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153</TotalTime>
  <Words>919</Words>
  <Application>Microsoft Office PowerPoint</Application>
  <PresentationFormat>On-screen Show (4:3)</PresentationFormat>
  <Paragraphs>72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Nova</vt:lpstr>
      <vt:lpstr>Calibri</vt:lpstr>
      <vt:lpstr>Roboto Condensed</vt:lpstr>
      <vt:lpstr>Times New Roman</vt:lpstr>
      <vt:lpstr>Wingdings</vt:lpstr>
      <vt:lpstr>1_Office Theme</vt:lpstr>
      <vt:lpstr>1.5 Travailler ensemble efficacement:  Principes de Partenariat et Redevabilité Mutuelle</vt:lpstr>
      <vt:lpstr>Objectifs de la session</vt:lpstr>
      <vt:lpstr>Engagements minimum de participation</vt:lpstr>
      <vt:lpstr>Engagements du partenaire</vt:lpstr>
      <vt:lpstr>PowerPoint Presentation</vt:lpstr>
      <vt:lpstr>Travail de groupe:   Principes de Partenariat</vt:lpstr>
      <vt:lpstr>Principes de partenariat</vt:lpstr>
      <vt:lpstr>Principes de partenariat</vt:lpstr>
      <vt:lpstr>Principes de partenariat</vt:lpstr>
      <vt:lpstr>Principes de partenariat</vt:lpstr>
      <vt:lpstr>Principes de partenariat</vt:lpstr>
      <vt:lpstr>Engagements des partenaires conformément à l’agenda transformatif…</vt:lpstr>
      <vt:lpstr>PowerPoint Presentation</vt:lpstr>
      <vt:lpstr>Messages clés </vt:lpstr>
    </vt:vector>
  </TitlesOfParts>
  <Company>UNICEF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 Working Together Effectively:  Principles of Partnership and Mutual Accountability</dc:title>
  <dc:creator>Marion Orchison</dc:creator>
  <cp:lastModifiedBy>Yara Sfeir</cp:lastModifiedBy>
  <cp:revision>33</cp:revision>
  <dcterms:created xsi:type="dcterms:W3CDTF">2017-10-13T16:15:16Z</dcterms:created>
  <dcterms:modified xsi:type="dcterms:W3CDTF">2019-09-11T17:02:45Z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_dlc_DocIdItemGuid">
    <vt:lpwstr>fb6f1a65-e55c-4c7e-b6d3-454a9b547b19</vt:lpwstr>
  </property>
  <property fmtid="{D5CDD505-2E9C-101B-9397-08002B2CF9AE}" pid="5" name="TaxKeyword">
    <vt:lpwstr/>
  </property>
</Properties>
</file>