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6" r:id="rId2"/>
    <p:sldId id="305" r:id="rId3"/>
    <p:sldId id="307" r:id="rId4"/>
    <p:sldId id="309" r:id="rId5"/>
    <p:sldId id="286" r:id="rId6"/>
    <p:sldId id="288" r:id="rId7"/>
    <p:sldId id="308" r:id="rId8"/>
    <p:sldId id="303" r:id="rId9"/>
    <p:sldId id="290" r:id="rId10"/>
    <p:sldId id="291" r:id="rId11"/>
    <p:sldId id="292" r:id="rId12"/>
    <p:sldId id="302" r:id="rId13"/>
    <p:sldId id="293" r:id="rId14"/>
    <p:sldId id="294" r:id="rId15"/>
    <p:sldId id="295" r:id="rId16"/>
    <p:sldId id="296" r:id="rId17"/>
    <p:sldId id="300" r:id="rId18"/>
    <p:sldId id="297" r:id="rId19"/>
    <p:sldId id="301" r:id="rId20"/>
    <p:sldId id="298" r:id="rId21"/>
    <p:sldId id="299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ve Eriksson" initials="TE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1D"/>
    <a:srgbClr val="009900"/>
    <a:srgbClr val="E46C0B"/>
    <a:srgbClr val="558ED5"/>
    <a:srgbClr val="01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2054" autoAdjust="0"/>
  </p:normalViewPr>
  <p:slideViewPr>
    <p:cSldViewPr snapToGrid="0">
      <p:cViewPr varScale="1">
        <p:scale>
          <a:sx n="95" d="100"/>
          <a:sy n="95" d="100"/>
        </p:scale>
        <p:origin x="11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5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35" Type="http://schemas.openxmlformats.org/officeDocument/2006/relationships/customXml" Target="../customXml/item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A9E32-255D-4F87-949D-F8E4936C16A0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11DE-258C-4E14-9929-BA1CF23793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0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cs typeface="Calibri"/>
              </a:rPr>
              <a:t>Essentiel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1ACB2-5D97-463E-A8A4-CE2BB76462FF}" type="slidenum">
              <a:rPr lang="fr-FR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11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8FE5-9A40-F04A-B258-1D8127D9E42A}" type="slidenum">
              <a:rPr lang="fr-FR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05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u="sng" dirty="0">
                <a:cs typeface="Calibri"/>
              </a:rPr>
              <a:t>En</a:t>
            </a:r>
            <a:r>
              <a:rPr lang="fr-FR" u="sng" baseline="0" dirty="0">
                <a:cs typeface="Calibri"/>
              </a:rPr>
              <a:t> soutien</a:t>
            </a:r>
            <a:r>
              <a:rPr lang="fr-FR" dirty="0">
                <a:cs typeface="Calibri"/>
              </a:rPr>
              <a:t>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1ACB2-5D97-463E-A8A4-CE2BB76462FF}" type="slidenum">
              <a:rPr lang="fr-FR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20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3931-29FC-47B7-BD33-EFF84C4CBAEB}" type="slidenum">
              <a:rPr lang="fr-FR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37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3931-29FC-47B7-BD33-EFF84C4CBAEB}" type="slidenum">
              <a:rPr lang="fr-FR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66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sz="1200" kern="1200" dirty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58FE5-9A40-F04A-B258-1D8127D9E42A}" type="slidenum">
              <a:rPr lang="fr-FR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7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10AE5-5D87-446F-8AE2-7EBA408B2933}" type="slidenum">
              <a:rPr lang="fr-FR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6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Insistez sur le fait que la surveillance et l’évaluation constituent un élément clé de la programmation intégrée. Recueillez des idées de la part des participants sur le « pourquoi"? Écrivez les réponses sur un tableau à feuilles </a:t>
            </a:r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affichez la diapositive 16 (Avantages du suivi et de l'évaluation multisectoriel). Montrez un exemple d'indicateurs clés dans tous les secteurs (diapositive 17) et indiquez aux participants où ils peuvent les </a:t>
            </a:r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trouver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(Guide technique pour l'approche conjointe en matière d'évaluation de la nutrition et de la sécurité alimentaire). </a:t>
            </a:r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/>
              <a:t>Indicateurs clés dans tous les secteurs, selon les directives de la JANFSA (PAM / UNICEF). </a:t>
            </a:r>
            <a:r>
              <a:rPr lang="fr-FR" sz="1200" kern="1200" dirty="0">
                <a:latin typeface="+mn-lt"/>
                <a:ea typeface="+mn-ea"/>
                <a:cs typeface="+mn-cs"/>
              </a:rPr>
              <a:t>Guide technique pour l'approche conjointe en matière d'évaluation de la nutrition et de la sécurité alimentaire (JANFSA) 1ère édition, octobre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1ACB2-5D97-463E-A8A4-CE2BB76462FF}" type="slidenum">
              <a:rPr lang="fr-FR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10AE5-5D87-446F-8AE2-7EBA408B2933}" type="slidenum">
              <a:rPr lang="fr-FR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cs typeface="Calibri"/>
              </a:rPr>
              <a:t>En</a:t>
            </a:r>
            <a:r>
              <a:rPr lang="fr-FR" baseline="0" dirty="0">
                <a:cs typeface="Calibri"/>
              </a:rPr>
              <a:t> soutien</a:t>
            </a:r>
            <a:r>
              <a:rPr lang="fr-FR" dirty="0">
                <a:cs typeface="Calibri"/>
              </a:rPr>
              <a:t>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1ACB2-5D97-463E-A8A4-CE2BB76462FF}" type="slidenum">
              <a:rPr lang="fr-FR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58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82CCB-C0DB-47F5-AA6E-7678C1ED520F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0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Demandez aux participants quelle est la différence entre des interventions spécifiques à la nutrition et sensibles à la nutrition. Encouragez-les à réfléchir au cadre conceptuel de l’Unicef (visible sur la diapositive 3). Clarifiez en indiquant où les interventions spécifiques à la nutrition et les interventions sensibles à la nutrition sont placées dans le cadre conceptuel. Utilisez les définitions des diapositives 4 (Interventions spécifiques à la nutrition) et 5 (Interventions sensibles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la nutrition).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A11DE-258C-4E14-9929-BA1CF2379353}" type="slidenum">
              <a:rPr lang="fr-FR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73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Essentiel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A11DE-258C-4E14-9929-BA1CF2379353}" type="slidenum">
              <a:rPr lang="fr-FR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5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cs typeface="Calibri"/>
              </a:rPr>
              <a:t>Essentiel</a:t>
            </a:r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3931-29FC-47B7-BD33-EFF84C4CBAEB}" type="slidenum">
              <a:rPr lang="fr-FR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0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Répartir les participants dans des groupes de travail qui reviendront sur l’étude de cas et discuteront des interventions qu’ils ont identifiées lors de la séance précédente pour remédier à la situation d’Amina. Ils devront déterminer lesquelles ils qualifieraient de spécifiques à la nutrition et de sensibles à la nutrition. Consolidez avec la diapositive 7 et assurez-vous que les participants comprennent bien les différences concrètes entre les interventions spécifiques à la nutrition et celles sensibles à la nutrition.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Mélangez les participants et demandez à une personne de chaque groupe de former un nouveau groupe. Demandez-leur de réfléchir à la manière dont ces activités / interventions sensibles à la nutrition pourraient être intégrées et à quel moment du cycle de programme humanitaire. Consolidez en utilisant la diapositive 10 (Interventions sensibles à la nutrition – Comment ?).  Poursuivez la discussion en mettant l'accent sur les idées et les points encourageants, c'est à dire sur la manière dont cette intégration se produit déjà ou pourrait se produire dans le pays dans lequel vous vous trouvez. Utilisez les diapositives 11 à 15 (qui explique comment intégrer une programmation sensible à la nutrition) uniquement si nécessaire.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3931-29FC-47B7-BD33-EFF84C4CBAEB}" type="slidenum">
              <a:rPr lang="fr-FR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0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Non </a:t>
            </a:r>
            <a:r>
              <a:rPr lang="fr-FR" u="sng" dirty="0"/>
              <a:t>inclus dans l’encadré « spécifiques</a:t>
            </a:r>
            <a:r>
              <a:rPr lang="fr-FR" u="sng" baseline="0" dirty="0"/>
              <a:t> </a:t>
            </a:r>
            <a:r>
              <a:rPr lang="fr-FR" dirty="0"/>
              <a:t>à la nutrition »:</a:t>
            </a:r>
          </a:p>
          <a:p>
            <a:pPr marL="171450" indent="-171450">
              <a:buFontTx/>
              <a:buChar char="-"/>
            </a:pPr>
            <a:r>
              <a:rPr lang="fr-FR" dirty="0"/>
              <a:t>Comportement alimentaire et stimulation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Traitement de la malnutrition aiguë sévère</a:t>
            </a:r>
          </a:p>
          <a:p>
            <a:pPr marL="171450" indent="-171450">
              <a:buFontTx/>
              <a:buChar char="-"/>
            </a:pPr>
            <a:r>
              <a:rPr lang="fr-FR" dirty="0"/>
              <a:t>Prévention et gestion des maladies</a:t>
            </a:r>
          </a:p>
          <a:p>
            <a:pPr marL="171450" indent="-171450">
              <a:buFontTx/>
              <a:buChar char="-"/>
            </a:pPr>
            <a:r>
              <a:rPr lang="fr-FR" dirty="0"/>
              <a:t>Interventions nutritionnelles en situation d'urgence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fr-FR" dirty="0"/>
              <a:t>Non </a:t>
            </a:r>
            <a:r>
              <a:rPr lang="fr-FR" u="sng" dirty="0"/>
              <a:t>inclus dans l’encadré « sensibles</a:t>
            </a:r>
            <a:r>
              <a:rPr lang="fr-FR" u="sng" baseline="0" dirty="0"/>
              <a:t> </a:t>
            </a:r>
            <a:r>
              <a:rPr lang="fr-FR" dirty="0"/>
              <a:t>à la nutrition »:</a:t>
            </a:r>
          </a:p>
          <a:p>
            <a:pPr marL="171450" indent="-171450">
              <a:buFontTx/>
              <a:buChar char="-"/>
            </a:pPr>
            <a:r>
              <a:rPr lang="fr-FR" dirty="0"/>
              <a:t>Autonomisation des femmes</a:t>
            </a:r>
          </a:p>
          <a:p>
            <a:pPr marL="171450" indent="-171450">
              <a:buFontTx/>
              <a:buChar char="-"/>
            </a:pPr>
            <a:r>
              <a:rPr lang="fr-FR" dirty="0"/>
              <a:t>Protection de l'enfance</a:t>
            </a:r>
          </a:p>
          <a:p>
            <a:pPr marL="171450" indent="-171450">
              <a:buFontTx/>
              <a:buChar char="-"/>
            </a:pPr>
            <a:r>
              <a:rPr lang="fr-FR" dirty="0"/>
              <a:t>Enseignement en classe</a:t>
            </a:r>
          </a:p>
          <a:p>
            <a:pPr marL="171450" indent="-171450">
              <a:buFontTx/>
              <a:buChar char="-"/>
            </a:pPr>
            <a:r>
              <a:rPr lang="fr-FR" dirty="0"/>
              <a:t>Eau et assainissement</a:t>
            </a:r>
          </a:p>
          <a:p>
            <a:pPr marL="171450" indent="-171450">
              <a:buFontTx/>
              <a:buChar char="-"/>
            </a:pPr>
            <a:r>
              <a:rPr lang="fr-FR" dirty="0"/>
              <a:t>Santé et planning familial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fr-FR" dirty="0"/>
              <a:t>Non </a:t>
            </a:r>
            <a:r>
              <a:rPr lang="fr-FR" u="sng" dirty="0"/>
              <a:t>inclus dans l’encadré « </a:t>
            </a:r>
            <a:r>
              <a:rPr lang="fr-FR" dirty="0"/>
              <a:t>promotion de la nutrition » :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Redevabilité, incitations, règlementations, législation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Programmes de leadership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fr-FR" dirty="0"/>
              <a:t>Interventions portant sur la capacité</a:t>
            </a:r>
          </a:p>
          <a:p>
            <a:pPr marL="171450" indent="-171450">
              <a:buFontTx/>
              <a:buChar char="-"/>
            </a:pPr>
            <a:r>
              <a:rPr lang="fr-FR" dirty="0"/>
              <a:t>Mobilisation des ressources nationales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A11DE-258C-4E14-9929-BA1CF2379353}" type="slidenum">
              <a:rPr lang="fr-FR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5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sng" dirty="0">
                <a:cs typeface="Calibri"/>
              </a:rPr>
              <a:t>En</a:t>
            </a:r>
            <a:r>
              <a:rPr lang="fr-FR" u="sng" baseline="0" dirty="0">
                <a:cs typeface="Calibri"/>
              </a:rPr>
              <a:t> soutien</a:t>
            </a:r>
            <a:r>
              <a:rPr lang="fr-FR" dirty="0">
                <a:cs typeface="Calibri"/>
              </a:rPr>
              <a:t>:</a:t>
            </a:r>
          </a:p>
          <a:p>
            <a:r>
              <a:rPr lang="fr-FR" dirty="0"/>
              <a:t>Formateur : cette vidéo de 7 minutes 8 secondes traite du retard de croissance. Expliquez avant de la montrer que même si elle parle de retard de croissance elle est également tout à fait applicable à l'émaciation.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FAE3D-1F03-45E2-9618-0D82B565262A}" type="slidenum">
              <a:rPr lang="fr-FR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71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3931-29FC-47B7-BD33-EFF84C4CBAEB}" type="slidenum">
              <a:rPr lang="fr-FR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0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FAE3D-1F03-45E2-9618-0D82B565262A}" type="slidenum">
              <a:rPr lang="fr-FR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04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EFA6-DEF0-4582-82ED-19A26BCE4853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C81-4FCB-43D5-8AE3-8468046D9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2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EFA6-DEF0-4582-82ED-19A26BCE4853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C81-4FCB-43D5-8AE3-8468046D9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28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EFA6-DEF0-4582-82ED-19A26BCE4853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C81-4FCB-43D5-8AE3-8468046D9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6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EFA6-DEF0-4582-82ED-19A26BCE4853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C81-4FCB-43D5-8AE3-8468046D9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51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EFA6-DEF0-4582-82ED-19A26BCE4853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C81-4FCB-43D5-8AE3-8468046D9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02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EFA6-DEF0-4582-82ED-19A26BCE4853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C81-4FCB-43D5-8AE3-8468046D9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4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EFA6-DEF0-4582-82ED-19A26BCE4853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C81-4FCB-43D5-8AE3-8468046D9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12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EFA6-DEF0-4582-82ED-19A26BCE4853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C81-4FCB-43D5-8AE3-8468046D9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8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EFA6-DEF0-4582-82ED-19A26BCE4853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C81-4FCB-43D5-8AE3-8468046D9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3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EFA6-DEF0-4582-82ED-19A26BCE4853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C81-4FCB-43D5-8AE3-8468046D9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11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EFA6-DEF0-4582-82ED-19A26BCE4853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FC81-4FCB-43D5-8AE3-8468046D9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BEFA6-DEF0-4582-82ED-19A26BCE4853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FC81-4FCB-43D5-8AE3-8468046D9A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7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kjG8Ahh8Tc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2352938"/>
            <a:ext cx="5829300" cy="2953562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fr-FR" sz="3600" b="1" dirty="0">
                <a:solidFill>
                  <a:schemeClr val="bg1"/>
                </a:solidFill>
                <a:latin typeface="+mn-lt"/>
              </a:rPr>
            </a:br>
            <a:br>
              <a:rPr lang="fr-FR" sz="3600" b="1" dirty="0">
                <a:solidFill>
                  <a:schemeClr val="bg1"/>
                </a:solidFill>
                <a:latin typeface="+mn-lt"/>
              </a:rPr>
            </a:br>
            <a:br>
              <a:rPr lang="fr-FR" sz="3600" b="1" dirty="0">
                <a:solidFill>
                  <a:schemeClr val="bg1"/>
                </a:solidFill>
                <a:latin typeface="+mn-lt"/>
              </a:rPr>
            </a:br>
            <a:br>
              <a:rPr lang="fr-FR" sz="3600" b="1" dirty="0">
                <a:solidFill>
                  <a:schemeClr val="bg1"/>
                </a:solidFill>
                <a:latin typeface="+mn-lt"/>
              </a:rPr>
            </a:br>
            <a:br>
              <a:rPr lang="fr-FR" sz="3600" b="1" dirty="0">
                <a:solidFill>
                  <a:schemeClr val="bg1"/>
                </a:solidFill>
                <a:latin typeface="+mn-lt"/>
              </a:rPr>
            </a:br>
            <a:br>
              <a:rPr lang="fr-FR" sz="3600" b="1" dirty="0">
                <a:solidFill>
                  <a:schemeClr val="bg1"/>
                </a:solidFill>
                <a:latin typeface="+mn-lt"/>
              </a:rPr>
            </a:br>
            <a:br>
              <a:rPr lang="fr-FR" sz="3600" b="1" dirty="0">
                <a:solidFill>
                  <a:schemeClr val="bg1"/>
                </a:solidFill>
                <a:latin typeface="+mn-lt"/>
              </a:rPr>
            </a:br>
            <a:br>
              <a:rPr lang="fr-FR" sz="3600" b="1" dirty="0">
                <a:solidFill>
                  <a:schemeClr val="bg1"/>
                </a:solidFill>
                <a:latin typeface="+mn-lt"/>
              </a:rPr>
            </a:br>
            <a:r>
              <a:rPr lang="fr-FR" sz="3600" b="1" dirty="0">
                <a:solidFill>
                  <a:schemeClr val="bg1"/>
                </a:solidFill>
                <a:latin typeface="+mn-lt"/>
              </a:rPr>
              <a:t>Programmation intégrée : Interventions spécifiques à la nutrition et sensibles à la nutrition</a:t>
            </a:r>
            <a:br>
              <a:rPr lang="fr-FR" sz="3600" b="1" dirty="0">
                <a:solidFill>
                  <a:schemeClr val="bg1"/>
                </a:solidFill>
                <a:latin typeface="+mn-lt"/>
                <a:cs typeface="Calibri Light"/>
              </a:rPr>
            </a:br>
            <a:br>
              <a:rPr lang="fr-FR" sz="3600" b="1" dirty="0">
                <a:solidFill>
                  <a:schemeClr val="bg1"/>
                </a:solidFill>
                <a:latin typeface="+mn-lt"/>
                <a:cs typeface="Calibri Light"/>
              </a:rPr>
            </a:b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57250"/>
            <a:ext cx="321468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111" y="857250"/>
            <a:ext cx="328889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92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8"/>
            <a:ext cx="8885816" cy="914399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+mn-lt"/>
              </a:rPr>
              <a:t>Interventions sensibles à la nutrition - Comment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21" y="1650784"/>
            <a:ext cx="8563495" cy="4281840"/>
          </a:xfrm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marL="205740" indent="-205740">
              <a:spcBef>
                <a:spcPts val="0"/>
              </a:spcBef>
              <a:spcAft>
                <a:spcPts val="450"/>
              </a:spcAft>
            </a:pPr>
            <a:r>
              <a:rPr lang="fr-FR" sz="2400" dirty="0"/>
              <a:t>Évaluations, enquêtes et analyses communes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000" dirty="0"/>
          </a:p>
          <a:p>
            <a:pPr marL="205740" indent="-205740">
              <a:spcBef>
                <a:spcPts val="0"/>
              </a:spcBef>
              <a:spcAft>
                <a:spcPts val="450"/>
              </a:spcAft>
            </a:pPr>
            <a:r>
              <a:rPr lang="fr-FR" sz="2400" dirty="0"/>
              <a:t>Programmation commune / harmonisée</a:t>
            </a:r>
            <a:endParaRPr lang="en-GB" sz="2400" dirty="0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000" dirty="0"/>
          </a:p>
          <a:p>
            <a:pPr marL="205740" indent="-205740">
              <a:spcBef>
                <a:spcPts val="0"/>
              </a:spcBef>
              <a:spcAft>
                <a:spcPts val="450"/>
              </a:spcAft>
            </a:pPr>
            <a:r>
              <a:rPr lang="fr-FR" sz="2400" dirty="0"/>
              <a:t>Rédaction et budgétisation conjointe des propositions</a:t>
            </a:r>
          </a:p>
          <a:p>
            <a:pPr marL="205740" indent="-205740">
              <a:spcBef>
                <a:spcPts val="0"/>
              </a:spcBef>
              <a:spcAft>
                <a:spcPts val="450"/>
              </a:spcAft>
            </a:pPr>
            <a:endParaRPr lang="en-US" sz="1000" dirty="0"/>
          </a:p>
          <a:p>
            <a:pPr marL="205740" indent="-205740">
              <a:spcBef>
                <a:spcPts val="0"/>
              </a:spcBef>
              <a:spcAft>
                <a:spcPts val="450"/>
              </a:spcAft>
            </a:pPr>
            <a:r>
              <a:rPr lang="fr-FR" sz="2400" dirty="0"/>
              <a:t>Approche polyvalente pour la sensibilisation et la mobilisation communautaire</a:t>
            </a:r>
          </a:p>
          <a:p>
            <a:pPr marL="205740" indent="-205740">
              <a:spcBef>
                <a:spcPts val="0"/>
              </a:spcBef>
              <a:spcAft>
                <a:spcPts val="450"/>
              </a:spcAft>
            </a:pPr>
            <a:endParaRPr lang="en-GB" sz="1000" dirty="0"/>
          </a:p>
          <a:p>
            <a:pPr marL="205740" indent="-205740">
              <a:spcBef>
                <a:spcPts val="0"/>
              </a:spcBef>
              <a:spcAft>
                <a:spcPts val="450"/>
              </a:spcAft>
            </a:pPr>
            <a:r>
              <a:rPr lang="fr-FR" sz="2400" dirty="0"/>
              <a:t>Messages et approches harmonisés pour le changement de comportement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GB" sz="1000" dirty="0">
              <a:cs typeface="Calibri"/>
            </a:endParaRPr>
          </a:p>
          <a:p>
            <a:pPr marL="205740" indent="-205740">
              <a:spcBef>
                <a:spcPts val="0"/>
              </a:spcBef>
              <a:spcAft>
                <a:spcPts val="450"/>
              </a:spcAft>
            </a:pPr>
            <a:r>
              <a:rPr lang="fr-FR" sz="2400" dirty="0">
                <a:cs typeface="Calibri"/>
              </a:rPr>
              <a:t>S &amp; E multisectoriel</a:t>
            </a:r>
          </a:p>
          <a:p>
            <a:pPr marL="505778" lvl="1" indent="-205740">
              <a:spcBef>
                <a:spcPts val="0"/>
              </a:spcBef>
              <a:spcAft>
                <a:spcPts val="450"/>
              </a:spcAft>
            </a:pPr>
            <a:endParaRPr lang="en-US" dirty="0">
              <a:cs typeface="Calibri"/>
            </a:endParaRPr>
          </a:p>
          <a:p>
            <a:pPr>
              <a:buNone/>
            </a:pPr>
            <a:endParaRPr lang="en-US" sz="24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D30C2-531B-4CF6-B97F-5A0571F6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28293F-D4AE-4C34-BF28-094420FC2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44" y="223568"/>
            <a:ext cx="8144923" cy="80009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sz="4000" b="1" dirty="0">
                <a:latin typeface="+mn-lt"/>
              </a:rPr>
              <a:t>Évaluations, enquêtes et analyses conjointes</a:t>
            </a:r>
            <a:endParaRPr lang="en-US" sz="4000" b="1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57425" y="1520442"/>
            <a:ext cx="4629150" cy="4303206"/>
          </a:xfrm>
          <a:prstGeom prst="rect">
            <a:avLst/>
          </a:prstGeom>
        </p:spPr>
        <p:txBody>
          <a:bodyPr vert="horz" lIns="68580" tIns="34290" rIns="68580" bIns="34290" rtlCol="0">
            <a:normAutofit fontScale="97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125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4223" y="1060223"/>
            <a:ext cx="62040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QUI : </a:t>
            </a:r>
            <a:r>
              <a:rPr lang="fr-FR" dirty="0"/>
              <a:t>Des agents collecteur de données coordonnés par différentes personnes possiblement pour différents sujets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Mères -  préparation des aliments, stockage de l'eau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Hommes - infrastructure communautaire d’EAH</a:t>
            </a:r>
          </a:p>
          <a:p>
            <a:pPr algn="ctr"/>
            <a:r>
              <a:rPr lang="fr-FR" i="1" u="sng" dirty="0"/>
              <a:t>Prendre en compte le genre, l'âge et la culture !</a:t>
            </a:r>
          </a:p>
          <a:p>
            <a:pPr algn="ctr"/>
            <a:endParaRPr lang="en-GB" i="1" u="sng" dirty="0"/>
          </a:p>
          <a:p>
            <a:r>
              <a:rPr lang="fr-FR" b="1" dirty="0"/>
              <a:t>QUOI : </a:t>
            </a:r>
            <a:r>
              <a:rPr lang="fr-FR" dirty="0"/>
              <a:t>SUJETS - épidémie, disponibilité de nourriture, risques et normes relatifs à la violence basée sur le genre, pratiques d’élimination des excréments, accès et disponibilité de l’eau, comportements clés en matière d’hygiène - se laver les mains au savon, hygiène alimentaire, chaîne de l’eau sécurisée, etc.</a:t>
            </a:r>
          </a:p>
          <a:p>
            <a:endParaRPr lang="en-GB" b="1" dirty="0"/>
          </a:p>
          <a:p>
            <a:r>
              <a:rPr lang="fr-FR" b="1" dirty="0"/>
              <a:t>OÙ : </a:t>
            </a:r>
            <a:r>
              <a:rPr lang="fr-FR" dirty="0"/>
              <a:t>ménage, communauté, établissement de santé (le cas échéant)</a:t>
            </a:r>
          </a:p>
          <a:p>
            <a:endParaRPr lang="en-GB" b="1" dirty="0"/>
          </a:p>
          <a:p>
            <a:r>
              <a:rPr lang="fr-FR" b="1" dirty="0"/>
              <a:t>POURQUOI : </a:t>
            </a:r>
            <a:r>
              <a:rPr lang="fr-FR" dirty="0"/>
              <a:t>Si vous devez construire les structures (le cas échéant) - incidences sur le budget / le personnel</a:t>
            </a:r>
          </a:p>
          <a:p>
            <a:endParaRPr lang="en-GB" dirty="0"/>
          </a:p>
          <a:p>
            <a:r>
              <a:rPr lang="fr-FR" b="1" dirty="0"/>
              <a:t>COMMENT :</a:t>
            </a:r>
            <a:r>
              <a:rPr lang="fr-FR" dirty="0"/>
              <a:t>  Missions d'évaluation conjointes, outils et formation intégrés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6" y="1205554"/>
            <a:ext cx="2168052" cy="3947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25D27-42D8-462A-8A24-829BFD7B5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" y="6146291"/>
            <a:ext cx="1568450" cy="63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FBB02-D8E9-4A6C-8400-683C775D98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386322"/>
            <a:ext cx="1606962" cy="3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14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641898"/>
            <a:ext cx="8064912" cy="76557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+mn-lt"/>
              </a:rPr>
              <a:t>Programmation commune / harmonisée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Développement de proposition, budget inclus</a:t>
            </a:r>
          </a:p>
          <a:p>
            <a:pPr marL="205740" indent="-20574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fr-FR" dirty="0"/>
              <a:t>Approche polyvalente pour la sensibilisation et la mobilisation communautaire</a:t>
            </a:r>
          </a:p>
          <a:p>
            <a:r>
              <a:rPr lang="fr-FR" dirty="0"/>
              <a:t>Messages et approches harmonisés pour le changement de comportement</a:t>
            </a:r>
          </a:p>
          <a:p>
            <a:r>
              <a:rPr lang="fr-FR" dirty="0"/>
              <a:t>Suivi et évaluation communs</a:t>
            </a:r>
            <a:br>
              <a:rPr lang="fr-FR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B5366-F018-4298-B94F-E9D8F2A5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D0C1A-1295-45C1-943D-59A7A0295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077" y="661501"/>
            <a:ext cx="8573845" cy="62865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b="1" dirty="0">
                <a:latin typeface="+mn-lt"/>
              </a:rPr>
              <a:t>Rédaction et budgétisation de propositions communes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7863" y="1771652"/>
            <a:ext cx="3136987" cy="378990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05740" lvl="1" indent="-205740">
              <a:spcBef>
                <a:spcPts val="0"/>
              </a:spcBef>
            </a:pPr>
            <a:r>
              <a:rPr lang="fr-FR" sz="1950" dirty="0"/>
              <a:t>Intègre un but / objectif en nutrition explicite dans d’autres programmes sectoriels.</a:t>
            </a:r>
          </a:p>
          <a:p>
            <a:pPr marL="205740" lvl="1" indent="-205740">
              <a:spcBef>
                <a:spcPts val="0"/>
              </a:spcBef>
            </a:pPr>
            <a:r>
              <a:rPr lang="fr-FR" sz="1950" dirty="0"/>
              <a:t>Inclue des activités et des interventions de nutrition dans d'autres programmes sectoriels.</a:t>
            </a:r>
          </a:p>
          <a:p>
            <a:pPr marL="205740" lvl="1" indent="-205740">
              <a:spcBef>
                <a:spcPts val="0"/>
              </a:spcBef>
            </a:pPr>
            <a:r>
              <a:rPr lang="fr-FR" sz="1950" dirty="0"/>
              <a:t>Inclue des indicateurs de nutrition mesurables  qui démontrent des résultats mesurables de l'intervention intégrée. </a:t>
            </a:r>
          </a:p>
          <a:p>
            <a:endParaRPr lang="en-US" sz="195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1653"/>
            <a:ext cx="3136986" cy="3789902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214313" indent="-214313">
              <a:spcBef>
                <a:spcPts val="900"/>
              </a:spcBef>
            </a:pPr>
            <a:r>
              <a:rPr lang="fr-FR" dirty="0">
                <a:cs typeface="Arial" panose="020B0604020202020204" pitchFamily="34" charset="0"/>
              </a:rPr>
              <a:t>Mêmes lieux et groupes cibles / bénéficiaires</a:t>
            </a:r>
          </a:p>
          <a:p>
            <a:pPr marL="214313" indent="-214313">
              <a:spcBef>
                <a:spcPts val="900"/>
              </a:spcBef>
            </a:pPr>
            <a:r>
              <a:rPr lang="fr-FR" dirty="0">
                <a:cs typeface="Arial" panose="020B0604020202020204" pitchFamily="34" charset="0"/>
              </a:rPr>
              <a:t>Planification commune d'activités - temps, fonds, ressources, personnel, mécanismes</a:t>
            </a:r>
          </a:p>
          <a:p>
            <a:pPr marL="214313" indent="-214313">
              <a:spcBef>
                <a:spcPts val="900"/>
              </a:spcBef>
            </a:pPr>
            <a:r>
              <a:rPr lang="fr-FR" dirty="0">
                <a:cs typeface="Arial" panose="020B0604020202020204" pitchFamily="34" charset="0"/>
              </a:rPr>
              <a:t>Brise la compartimentation sectorielle grâce à une formation et un renforcement des capacités communs</a:t>
            </a:r>
          </a:p>
          <a:p>
            <a:pPr marL="214313" indent="-214313">
              <a:spcBef>
                <a:spcPts val="900"/>
              </a:spcBef>
            </a:pPr>
            <a:r>
              <a:rPr lang="fr-FR" dirty="0">
                <a:cs typeface="Arial" panose="020B0604020202020204" pitchFamily="34" charset="0"/>
              </a:rPr>
              <a:t>Cadre commun de suivi et d'évaluation</a:t>
            </a:r>
          </a:p>
          <a:p>
            <a:pPr marL="214313" indent="-214313">
              <a:spcBef>
                <a:spcPts val="900"/>
              </a:spcBef>
            </a:pPr>
            <a:r>
              <a:rPr lang="fr-FR" dirty="0">
                <a:cs typeface="Arial" panose="020B0604020202020204" pitchFamily="34" charset="0"/>
              </a:rPr>
              <a:t>Promotion de lignes de communication ouvertes entre secteurs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199715-CAB8-4866-A616-70DF5A66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F631A-C9D3-4FBB-B803-8A2945EDA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06028"/>
            <a:ext cx="8064913" cy="708422"/>
          </a:xfrm>
          <a:ln>
            <a:noFill/>
          </a:ln>
        </p:spPr>
        <p:txBody>
          <a:bodyPr>
            <a:noAutofit/>
          </a:bodyPr>
          <a:lstStyle/>
          <a:p>
            <a:pPr algn="ctr"/>
            <a:br>
              <a:rPr lang="fr-FR" sz="2700" b="1" dirty="0"/>
            </a:br>
            <a:r>
              <a:rPr lang="fr-FR" sz="3600" b="1" dirty="0">
                <a:latin typeface="+mn-lt"/>
              </a:rPr>
              <a:t>Approche polyvalente pour la sensibilisation et la mobilisation communautaire</a:t>
            </a:r>
            <a:br>
              <a:rPr lang="fr-FR" sz="2700" b="1" dirty="0"/>
            </a:b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4600" y="1828802"/>
            <a:ext cx="3270250" cy="43052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fr-FR" sz="1500" b="1" dirty="0"/>
              <a:t>Sensibilisation communautaire</a:t>
            </a:r>
            <a:endParaRPr lang="en-US" sz="1500" b="1" cap="all" dirty="0"/>
          </a:p>
          <a:p>
            <a:pPr marL="214313" indent="-214313"/>
            <a:r>
              <a:rPr lang="fr-FR" sz="1500" dirty="0"/>
              <a:t>Former et employer un seul agent communautaire de première ligne avec des connaissances et des compétences dans tous les secteurs (cela doit apparaître dans les descriptions de poste / les attentes)</a:t>
            </a:r>
          </a:p>
          <a:p>
            <a:pPr marL="68580" indent="-214313"/>
            <a:endParaRPr lang="en-GB" sz="1500" dirty="0"/>
          </a:p>
          <a:p>
            <a:pPr marL="214313" indent="-214313"/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214313" indent="-214313"/>
            <a:r>
              <a:rPr lang="fr-FR" sz="1500" dirty="0"/>
              <a:t>Développer les connaissances et les compétences de conseil dans tous les secteurs des agents communautaires existants</a:t>
            </a:r>
          </a:p>
          <a:p>
            <a:pPr marL="214313" indent="-214313"/>
            <a:endParaRPr lang="en-GB" sz="1500" dirty="0"/>
          </a:p>
          <a:p>
            <a:endParaRPr lang="en-US" sz="1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2"/>
            <a:ext cx="3562350" cy="42798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fr-FR" sz="1400" b="1" dirty="0"/>
              <a:t>Mobilisation communautaire</a:t>
            </a:r>
            <a:endParaRPr lang="en-US" sz="1400" b="1" dirty="0"/>
          </a:p>
          <a:p>
            <a:pPr marL="214313" indent="-214313"/>
            <a:r>
              <a:rPr lang="fr-FR" sz="1400" dirty="0"/>
              <a:t>Consulter conjointement les leaders communautaires et les personnes influentes de la communauté</a:t>
            </a:r>
          </a:p>
          <a:p>
            <a:pPr marL="214313" indent="-214313">
              <a:buNone/>
            </a:pPr>
            <a:endParaRPr lang="en-GB" sz="1400" dirty="0"/>
          </a:p>
          <a:p>
            <a:pPr marL="214313" indent="-214313"/>
            <a:endParaRPr lang="en-GB" sz="1400" dirty="0"/>
          </a:p>
          <a:p>
            <a:pPr marL="214313" indent="-214313"/>
            <a:endParaRPr lang="en-GB" sz="1400" dirty="0"/>
          </a:p>
          <a:p>
            <a:pPr marL="214313" indent="-214313"/>
            <a:r>
              <a:rPr lang="fr-FR" sz="1400" dirty="0"/>
              <a:t>Construire sur ce  qui existe déjà. Ne pas mettre en place plusieurs structures / des structures parallèles</a:t>
            </a:r>
          </a:p>
          <a:p>
            <a:pPr marL="214313" indent="-214313"/>
            <a:endParaRPr lang="en-GB" sz="1400" dirty="0"/>
          </a:p>
          <a:p>
            <a:pPr marL="214313" indent="-214313"/>
            <a:r>
              <a:rPr lang="fr-FR" sz="1400" dirty="0"/>
              <a:t>Possibilité de s'appuyer sur les approches de chacun - telles que l'assainissement total piloté par la communauté, les groupements d'agriculteurs, les groupes de soins, les groupes de pères, les groupes de mères à mères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19" y="3626330"/>
            <a:ext cx="1342069" cy="1301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2747044"/>
            <a:ext cx="1028700" cy="997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C4282-F3BB-487D-A241-A539C0667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82937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08942A-5E3F-466C-B2E5-B65909B7CD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061" y="267015"/>
            <a:ext cx="9230061" cy="6858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sz="3600" b="1" dirty="0">
                <a:latin typeface="+mn-lt"/>
              </a:rPr>
              <a:t>Messages et approches harmonisés pour le changement de comportement</a:t>
            </a:r>
            <a:endParaRPr lang="en-US" sz="3600" b="1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57425" y="1520442"/>
            <a:ext cx="4629150" cy="4303206"/>
          </a:xfrm>
          <a:prstGeom prst="rect">
            <a:avLst/>
          </a:prstGeom>
        </p:spPr>
        <p:txBody>
          <a:bodyPr vert="horz" lIns="68580" tIns="34290" rIns="68580" bIns="34290" rtlCol="0">
            <a:normAutofit fontScale="97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125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218" y="1231901"/>
            <a:ext cx="7225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92D050"/>
                </a:solidFill>
              </a:rPr>
              <a:t>La nutrition qui influence le ciblage en Santé, FLS et EAH; </a:t>
            </a:r>
          </a:p>
          <a:p>
            <a:pPr algn="ctr"/>
            <a:r>
              <a:rPr lang="fr-FR" sz="2000" b="1" dirty="0">
                <a:solidFill>
                  <a:srgbClr val="92D050"/>
                </a:solidFill>
              </a:rPr>
              <a:t>La Santé, le FSL et l’EAH qui travaillent avec un angle de nutrition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94" y="1775355"/>
            <a:ext cx="1071563" cy="1038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11" y="3235847"/>
            <a:ext cx="1071563" cy="1038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74" y="4378847"/>
            <a:ext cx="1071563" cy="996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228F3-FFF3-4230-ACAC-78DAE1FA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400" y="6145985"/>
            <a:ext cx="1757615" cy="71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04929F-D9D3-4970-884E-4B52393C77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218" y="2228655"/>
            <a:ext cx="7430947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2000" b="1" dirty="0"/>
              <a:t>Analyse commune des obstacles </a:t>
            </a:r>
            <a:r>
              <a:rPr lang="fr-FR" sz="2000" dirty="0"/>
              <a:t>pour développer des messages comportementaux optimaux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2000" b="1" dirty="0"/>
              <a:t>Développement d’un ensemble de messages</a:t>
            </a:r>
            <a:r>
              <a:rPr lang="fr-FR" sz="2000" dirty="0"/>
              <a:t> simples couvrant les éléments essentiels d'hygiène, de santé, d'alimentation du nourrisson et du jeune enfant, de comportements de recours aux soins, de choix alimentaires et du droit des personnes affectées à bénéficier de services gratuits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2000" b="1" dirty="0"/>
              <a:t>Utiliser une variété de points de contact et de technologies pour tous les messages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2000" dirty="0"/>
              <a:t>Au plus fort de l'urgence, </a:t>
            </a:r>
            <a:r>
              <a:rPr lang="fr-FR" sz="2000" b="1" dirty="0"/>
              <a:t>envoi de messages spécifiques pour sauver </a:t>
            </a:r>
            <a:r>
              <a:rPr lang="fr-FR" sz="2000" dirty="0"/>
              <a:t>des vies concernant la morbidité et la mortalité</a:t>
            </a:r>
          </a:p>
        </p:txBody>
      </p:sp>
    </p:spTree>
    <p:extLst>
      <p:ext uri="{BB962C8B-B14F-4D97-AF65-F5344CB8AC3E}">
        <p14:creationId xmlns:p14="http://schemas.microsoft.com/office/powerpoint/2010/main" val="1943987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6" y="285750"/>
            <a:ext cx="8337177" cy="85725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+mn-lt"/>
              </a:rPr>
              <a:t>Avantages du suivi et évaluation multisectoriel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6" y="1632030"/>
            <a:ext cx="7416014" cy="4082970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2400" dirty="0"/>
              <a:t>Redevabilité accrue envers les populations affectées</a:t>
            </a:r>
          </a:p>
          <a:p>
            <a:r>
              <a:rPr lang="fr-FR" sz="2400" dirty="0"/>
              <a:t>Partage de l'information amélioré</a:t>
            </a:r>
          </a:p>
          <a:p>
            <a:r>
              <a:rPr lang="fr-FR" sz="2400" dirty="0"/>
              <a:t>Meilleure compréhension globale</a:t>
            </a:r>
          </a:p>
          <a:p>
            <a:r>
              <a:rPr lang="fr-FR" sz="2400" dirty="0"/>
              <a:t>Meilleure utilisation des résultats</a:t>
            </a:r>
          </a:p>
          <a:p>
            <a:r>
              <a:rPr lang="fr-FR" sz="2400" dirty="0"/>
              <a:t>Meilleurs rapportage</a:t>
            </a:r>
          </a:p>
          <a:p>
            <a:r>
              <a:rPr lang="fr-FR" sz="2400" dirty="0"/>
              <a:t>Utilisation efficace des ressources peu abondantes</a:t>
            </a:r>
          </a:p>
          <a:p>
            <a:r>
              <a:rPr lang="fr-FR" sz="2400" dirty="0"/>
              <a:t>Représentation et relations améliorées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7BB25-DED4-4D54-BE23-DA3CD750A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355485-007B-4284-801A-B812978FF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3930" y="294408"/>
            <a:ext cx="8616140" cy="28575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sz="4000" b="1" dirty="0">
                <a:latin typeface="+mn-lt"/>
              </a:rPr>
              <a:t>Indicateurs clés dans tous les secteurs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490212"/>
              </p:ext>
            </p:extLst>
          </p:nvPr>
        </p:nvGraphicFramePr>
        <p:xfrm>
          <a:off x="263930" y="719058"/>
          <a:ext cx="861614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4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279">
                <a:tc>
                  <a:txBody>
                    <a:bodyPr/>
                    <a:lstStyle/>
                    <a:p>
                      <a:r>
                        <a:rPr lang="fr-FR" sz="13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Module ménage</a:t>
                      </a:r>
                      <a:endParaRPr lang="en-GB" sz="13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Module de consommation alimentaire individuelle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Module santé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300" b="0" i="1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0" i="1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Module eau et assainissement</a:t>
                      </a:r>
                      <a:endParaRPr kumimoji="0" lang="en-GB" altLang="en-US" sz="1300" b="0" i="0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Module anthropométrie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9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1" i="1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Module revenus et dépenses des ménages :</a:t>
                      </a:r>
                      <a:endParaRPr kumimoji="0" lang="en-GB" altLang="en-US" sz="1300" b="1" i="0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873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Richesse des ménages</a:t>
                      </a:r>
                    </a:p>
                    <a:p>
                      <a:pPr marL="873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Dépenses des ménages et part des dépenses alimentaires</a:t>
                      </a:r>
                      <a:endParaRPr kumimoji="0" lang="en-GB" altLang="en-US" sz="1300" b="0" i="0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300" b="1" i="1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1" i="1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Module consommation alimentaire des ménages :</a:t>
                      </a:r>
                      <a:endParaRPr kumimoji="0" lang="en-GB" altLang="en-US" sz="1300" b="1" i="0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873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Score de consommation alimentaire</a:t>
                      </a:r>
                    </a:p>
                    <a:p>
                      <a:pPr marL="873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Score de diversité alimentaire des ménages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en-GB" altLang="en-US" sz="1300" b="1" i="1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fr-FR" altLang="en-US" sz="1300" b="1" i="1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Module de stratégies d'adaptation :</a:t>
                      </a:r>
                      <a:endParaRPr kumimoji="0" lang="en-GB" altLang="en-US" sz="1300" b="1" i="0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873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en-US" sz="1300" b="0" i="0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Indice de la réduction des stratégies d'adaptation</a:t>
                      </a:r>
                    </a:p>
                    <a:p>
                      <a:pPr marL="873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en-US" sz="1300" b="0" i="0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Stratégies d’adaptation des moyens de subsistance</a:t>
                      </a:r>
                      <a:endParaRPr kumimoji="0" lang="en-GB" altLang="en-US" sz="1300" b="0" i="0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873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0" i="1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Activités de subsistance</a:t>
                      </a:r>
                      <a:endParaRPr kumimoji="0" lang="en-GB" altLang="en-US" sz="1300" b="0" i="0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873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en-US" sz="1300" b="0" i="1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Les activités de subsistance spécifiques à inclure dans le questionnaire doivent être déterminées pour chaque population</a:t>
                      </a:r>
                      <a:endParaRPr kumimoji="0" lang="en-GB" altLang="en-US" sz="1300" b="0" i="0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Rappel alimentaire des 24- heures (utilisation des mêmes groupes d'aliments comme mesure du score de consommation alimentaire dans les ménages)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en-GB" altLang="en-US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Module allaitement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Module alimentation complémentaire</a:t>
                      </a:r>
                      <a:b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Consommation d'aliments solides, semi-solides ou mous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Historique de consommation alimentaire sur 24- heures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Consommation d'aliments de groupes alimentaires spécifiques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Consommation d'aliments riches en fer hier, de jour ou de nuit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Autres aliments complémentaires (à déterminer pour la population à l'étude)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fr-FR" alt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Module santé :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déjà été vacciné contre la rougeole (enfants de 9 à 59 mois)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Déjà vacciné contre la tuberculose - BCG (enfants de 6 à 59 mois)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Capsule de vitamine A reçue au cours des 6 derniers mois (enfants de 6 à 59 mois)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reçu des vermifuges selon les recommandations (enfants de 12 à 59 mois)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Prévalence par période de 2- semaines de :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Diarrhée / IRA / Fièvre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 mère / la personne principale qui s'occupe de l'enfant se lave les mains avant de préparer les repas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fr-FR" alt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Module EAH :</a:t>
                      </a:r>
                      <a:endParaRPr kumimoji="0" lang="en-GB" altLang="en-US" sz="1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Source habituelle d'eau potable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Type d'installations sanitaires pour le ménage</a:t>
                      </a:r>
                      <a:endParaRPr kumimoji="0" lang="en-GB" altLang="en-US" sz="1300" b="0" i="0" u="none" strike="noStrike" cap="none" normalizeH="0" baseline="0" dirty="0" bmk="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Module anthropométrie de l'enfant :</a:t>
                      </a:r>
                      <a:endParaRPr kumimoji="0" lang="en-GB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Taille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Poids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Raison pour ne pas mesurer la taille ou le poids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Périmètre brachial (PB)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Module d'anthropométrie de la mère :</a:t>
                      </a:r>
                      <a:r>
                        <a:rPr kumimoji="0" lang="fr-FR" alt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Périmètre brachial (PB)</a:t>
                      </a:r>
                    </a:p>
                    <a:p>
                      <a:endParaRPr lang="en-GB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7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63" y="228599"/>
            <a:ext cx="8772915" cy="857249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+mn-lt"/>
              </a:rPr>
              <a:t>Moyens d'harmoniser le S &amp; E entre les secteurs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63" y="1215343"/>
            <a:ext cx="8680318" cy="4556810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3200" dirty="0"/>
              <a:t>Travailler ensemble (les différents secteurs et les différents spécialistes de S &amp; E) pour développer le plan de S &amp; E</a:t>
            </a:r>
          </a:p>
          <a:p>
            <a:r>
              <a:rPr lang="fr-FR" sz="3200" dirty="0"/>
              <a:t>Discuter et convenir d’indicateurs clés et de méthodes de mesure</a:t>
            </a:r>
          </a:p>
          <a:p>
            <a:r>
              <a:rPr lang="fr-FR" sz="3200" dirty="0"/>
              <a:t>Identifier et gérer les doublons dans les exercices de suivi</a:t>
            </a:r>
          </a:p>
          <a:p>
            <a:r>
              <a:rPr lang="fr-FR" sz="3200" dirty="0"/>
              <a:t>Collecte commune de données avec des outils intégrés de collecte de données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03DF6-AD1A-408F-B404-ED7799DC2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9C5574-EF8A-4DA8-B5FF-F5CFB996A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+mn-lt"/>
              </a:rPr>
              <a:t>Moyens d'harmoniser le S &amp; E entre les secteurs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43" y="1690689"/>
            <a:ext cx="8681013" cy="3967161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3200" dirty="0"/>
              <a:t>Analyse commune des résultats de la surveillance et identification des préoccupations communes</a:t>
            </a:r>
          </a:p>
          <a:p>
            <a:r>
              <a:rPr lang="fr-FR" sz="3200" dirty="0"/>
              <a:t>Compte rendu et communication des résultats de la surveillance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/>
              <a:t>communs </a:t>
            </a:r>
          </a:p>
          <a:p>
            <a:r>
              <a:rPr lang="fr-FR" sz="3200" dirty="0"/>
              <a:t>Prise de décision collaborative sur la manière de réagir aux informations de surveillance</a:t>
            </a:r>
          </a:p>
          <a:p>
            <a:r>
              <a:rPr lang="fr-FR" sz="3200" dirty="0"/>
              <a:t>Contributions communes à la conception des exercices d'évaluation indépendants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E910D-4D05-464F-BE86-B9AE2C571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9965D-8968-48F5-9733-7064C8A780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7096-D81E-4DFC-8231-C95FBD0B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Objectifs d’apprentissage :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C5045-BA60-4CC3-8F3B-7BC24ACA7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89" y="1571625"/>
            <a:ext cx="8039361" cy="4351338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fr-FR" dirty="0"/>
              <a:t>À la fin de la séance, les participants seront en mesure de :</a:t>
            </a:r>
          </a:p>
          <a:p>
            <a:pPr marL="0" indent="0" fontAlgn="base">
              <a:buNone/>
            </a:pPr>
            <a:endParaRPr lang="en-US" dirty="0"/>
          </a:p>
          <a:p>
            <a:pPr lvl="0"/>
            <a:r>
              <a:rPr lang="fr-FR" dirty="0"/>
              <a:t>Indiquer ce que sont les interventions spécifiques à la nutrition et les interventions sensibles à la nutrition</a:t>
            </a:r>
            <a:endParaRPr lang="en-GB" dirty="0"/>
          </a:p>
          <a:p>
            <a:pPr lvl="0"/>
            <a:r>
              <a:rPr lang="fr-FR" dirty="0"/>
              <a:t>Décrire la manière d'intégrer des interventions sensibles à la nutrition et spécifiques à la nutrition</a:t>
            </a:r>
            <a:endParaRPr lang="en-GB" dirty="0"/>
          </a:p>
          <a:p>
            <a:pPr lvl="0"/>
            <a:r>
              <a:rPr lang="fr-FR" dirty="0"/>
              <a:t>Décrire le rôle de chaque secteur en rapport avec les résultats en matière de nutrition</a:t>
            </a:r>
            <a:endParaRPr lang="en-GB" dirty="0"/>
          </a:p>
          <a:p>
            <a:pPr lvl="0"/>
            <a:r>
              <a:rPr lang="fr-FR" dirty="0"/>
              <a:t>Expliquer la contribution de la nutrition à chaque secteur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1973D-9C78-4E5B-AAD6-1833211B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7F49B-D075-4F6A-BBC8-0349EB32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2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84" y="434578"/>
            <a:ext cx="8632469" cy="76557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+mn-lt"/>
              </a:rPr>
              <a:t>Considérations clés pour le S &amp; E sensible à la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83" y="1539433"/>
            <a:ext cx="8632469" cy="4118417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3200" dirty="0"/>
              <a:t>Mesurer ce que l'on peut raisonnablement espérer obtenir.</a:t>
            </a:r>
          </a:p>
          <a:p>
            <a:r>
              <a:rPr lang="fr-FR" sz="3200" dirty="0"/>
              <a:t>Faire attention à la saisonnalité et au facteur temps</a:t>
            </a:r>
          </a:p>
          <a:p>
            <a:r>
              <a:rPr lang="fr-FR" sz="3200" dirty="0"/>
              <a:t>Inclure l'approche « Ne pas nuire » dans les systèmes de S &amp; E et suivre les effets indésirables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F4EE6-0730-4410-97FC-F65FCD14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F06D1-C951-4C65-9C94-0CEAC3C10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29" y="136168"/>
            <a:ext cx="8560634" cy="5715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+mn-lt"/>
              </a:rPr>
              <a:t>Principaux messages à retenir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2" y="821803"/>
            <a:ext cx="8727311" cy="4981964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dirty="0"/>
              <a:t>Parvenir à des résultats en nutrition dans les situations d'urgence nécessitera un effort ciblé de tous les secteurs.</a:t>
            </a:r>
          </a:p>
          <a:p>
            <a:r>
              <a:rPr lang="fr-FR" dirty="0"/>
              <a:t>Les programmes sensibles à la nutrition sont essentiels pour s'attaquer aux causes sous-jacentes de la malnutrition. </a:t>
            </a:r>
          </a:p>
          <a:p>
            <a:r>
              <a:rPr lang="fr-FR" dirty="0"/>
              <a:t>Intégration tout au long du cycle de programme depuis l'évaluation, la rédaction de la proposition, la budgétisation, la mise en œuvre jusqu'au suivi et à l'évaluation.</a:t>
            </a:r>
          </a:p>
          <a:p>
            <a:r>
              <a:rPr lang="fr-FR" dirty="0"/>
              <a:t>Il est nécessaire de tirer parti de toutes les plateformes disponibles dans tous les secteurs pour inclure des interventions sensibles et spécifiques à la nutrition.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1DA26-D7B4-4964-B6B5-D12D9346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DCEF39-C8EA-47BB-81CD-B9061E40E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3D303E3-0F4F-3545-9D9C-02859736FA6F}"/>
              </a:ext>
            </a:extLst>
          </p:cNvPr>
          <p:cNvGrpSpPr/>
          <p:nvPr/>
        </p:nvGrpSpPr>
        <p:grpSpPr>
          <a:xfrm>
            <a:off x="69979" y="949931"/>
            <a:ext cx="8804717" cy="4891443"/>
            <a:chOff x="87300" y="123575"/>
            <a:chExt cx="8991541" cy="4995233"/>
          </a:xfrm>
        </p:grpSpPr>
        <p:pic>
          <p:nvPicPr>
            <p:cNvPr id="2" name="Google Shape;72;p13">
              <a:extLst>
                <a:ext uri="{FF2B5EF4-FFF2-40B4-BE49-F238E27FC236}">
                  <a16:creationId xmlns:a16="http://schemas.microsoft.com/office/drawing/2014/main" id="{3A546F63-3F92-6240-BAD5-C37497F5826C}"/>
                </a:ext>
              </a:extLst>
            </p:cNvPr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3526465" y="2290838"/>
              <a:ext cx="1323625" cy="1323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Google Shape;54;p13">
              <a:extLst>
                <a:ext uri="{FF2B5EF4-FFF2-40B4-BE49-F238E27FC236}">
                  <a16:creationId xmlns:a16="http://schemas.microsoft.com/office/drawing/2014/main" id="{FC0BE1DD-498D-AC47-8689-2F33A1C2D3C3}"/>
                </a:ext>
              </a:extLst>
            </p:cNvPr>
            <p:cNvSpPr txBox="1">
              <a:spLocks/>
            </p:cNvSpPr>
            <p:nvPr/>
          </p:nvSpPr>
          <p:spPr>
            <a:xfrm>
              <a:off x="87300" y="123575"/>
              <a:ext cx="8520600" cy="572700"/>
            </a:xfrm>
            <a:prstGeom prst="rect">
              <a:avLst/>
            </a:prstGeom>
          </p:spPr>
          <p:txBody>
            <a:bodyPr spcFirstLastPara="1" wrap="square" lIns="68569" tIns="68569" rIns="68569" bIns="68569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fr-FR" sz="3300"/>
                <a:t>Remerciements</a:t>
              </a:r>
              <a:endParaRPr lang="en-GB" sz="3300" dirty="0"/>
            </a:p>
          </p:txBody>
        </p:sp>
        <p:pic>
          <p:nvPicPr>
            <p:cNvPr id="4" name="Google Shape;55;p13">
              <a:extLst>
                <a:ext uri="{FF2B5EF4-FFF2-40B4-BE49-F238E27FC236}">
                  <a16:creationId xmlns:a16="http://schemas.microsoft.com/office/drawing/2014/main" id="{81654850-8A20-1646-B94C-9CE6A71C665A}"/>
                </a:ext>
              </a:extLst>
            </p:cNvPr>
            <p:cNvPicPr preferRelativeResize="0"/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7438801" y="1498850"/>
              <a:ext cx="1323625" cy="97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56;p13">
              <a:extLst>
                <a:ext uri="{FF2B5EF4-FFF2-40B4-BE49-F238E27FC236}">
                  <a16:creationId xmlns:a16="http://schemas.microsoft.com/office/drawing/2014/main" id="{71BA00EE-04A1-8944-A2E0-38693B189DA5}"/>
                </a:ext>
              </a:extLst>
            </p:cNvPr>
            <p:cNvPicPr preferRelativeResize="0"/>
            <p:nvPr/>
          </p:nvPicPr>
          <p:blipFill>
            <a:blip r:embed="rId4" cstate="print">
              <a:alphaModFix/>
            </a:blip>
            <a:stretch>
              <a:fillRect/>
            </a:stretch>
          </p:blipFill>
          <p:spPr>
            <a:xfrm>
              <a:off x="3098900" y="1691975"/>
              <a:ext cx="2695425" cy="71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57;p13">
              <a:extLst>
                <a:ext uri="{FF2B5EF4-FFF2-40B4-BE49-F238E27FC236}">
                  <a16:creationId xmlns:a16="http://schemas.microsoft.com/office/drawing/2014/main" id="{5C893BF1-814E-5C41-B55C-E42002FF0632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</a:blip>
            <a:srcRect t="12603" b="27337"/>
            <a:stretch/>
          </p:blipFill>
          <p:spPr>
            <a:xfrm>
              <a:off x="249550" y="4229466"/>
              <a:ext cx="1437027" cy="842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58;p13">
              <a:extLst>
                <a:ext uri="{FF2B5EF4-FFF2-40B4-BE49-F238E27FC236}">
                  <a16:creationId xmlns:a16="http://schemas.microsoft.com/office/drawing/2014/main" id="{EAD70EF1-1B65-9243-A22D-734FD2DA2B7D}"/>
                </a:ext>
              </a:extLst>
            </p:cNvPr>
            <p:cNvPicPr preferRelativeResize="0"/>
            <p:nvPr/>
          </p:nvPicPr>
          <p:blipFill>
            <a:blip r:embed="rId6" cstate="print">
              <a:alphaModFix/>
            </a:blip>
            <a:stretch>
              <a:fillRect/>
            </a:stretch>
          </p:blipFill>
          <p:spPr>
            <a:xfrm>
              <a:off x="4625098" y="4349746"/>
              <a:ext cx="2027718" cy="706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59;p13">
              <a:extLst>
                <a:ext uri="{FF2B5EF4-FFF2-40B4-BE49-F238E27FC236}">
                  <a16:creationId xmlns:a16="http://schemas.microsoft.com/office/drawing/2014/main" id="{ED3434B6-7318-7149-8B11-16561FA4B1D2}"/>
                </a:ext>
              </a:extLst>
            </p:cNvPr>
            <p:cNvPicPr preferRelativeResize="0"/>
            <p:nvPr/>
          </p:nvPicPr>
          <p:blipFill>
            <a:blip r:embed="rId7" cstate="print">
              <a:alphaModFix/>
            </a:blip>
            <a:stretch>
              <a:fillRect/>
            </a:stretch>
          </p:blipFill>
          <p:spPr>
            <a:xfrm>
              <a:off x="4031175" y="467675"/>
              <a:ext cx="4958023" cy="87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0;p13">
              <a:extLst>
                <a:ext uri="{FF2B5EF4-FFF2-40B4-BE49-F238E27FC236}">
                  <a16:creationId xmlns:a16="http://schemas.microsoft.com/office/drawing/2014/main" id="{090CD693-13C8-1246-B93C-D9D4F6C1F3FF}"/>
                </a:ext>
              </a:extLst>
            </p:cNvPr>
            <p:cNvPicPr preferRelativeResize="0"/>
            <p:nvPr/>
          </p:nvPicPr>
          <p:blipFill>
            <a:blip r:embed="rId8" cstate="print">
              <a:alphaModFix/>
            </a:blip>
            <a:stretch>
              <a:fillRect/>
            </a:stretch>
          </p:blipFill>
          <p:spPr>
            <a:xfrm>
              <a:off x="6044121" y="3517798"/>
              <a:ext cx="2789360" cy="522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61;p13">
              <a:extLst>
                <a:ext uri="{FF2B5EF4-FFF2-40B4-BE49-F238E27FC236}">
                  <a16:creationId xmlns:a16="http://schemas.microsoft.com/office/drawing/2014/main" id="{D6CE80F1-A1F0-F848-BE5D-71305811E889}"/>
                </a:ext>
              </a:extLst>
            </p:cNvPr>
            <p:cNvPicPr preferRelativeResize="0"/>
            <p:nvPr/>
          </p:nvPicPr>
          <p:blipFill>
            <a:blip r:embed="rId9" cstate="print">
              <a:alphaModFix/>
            </a:blip>
            <a:stretch>
              <a:fillRect/>
            </a:stretch>
          </p:blipFill>
          <p:spPr>
            <a:xfrm>
              <a:off x="6713102" y="4415275"/>
              <a:ext cx="2365739" cy="574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62;p13">
              <a:extLst>
                <a:ext uri="{FF2B5EF4-FFF2-40B4-BE49-F238E27FC236}">
                  <a16:creationId xmlns:a16="http://schemas.microsoft.com/office/drawing/2014/main" id="{D106D3F9-7501-7140-97BF-127CC8CA76A7}"/>
                </a:ext>
              </a:extLst>
            </p:cNvPr>
            <p:cNvPicPr preferRelativeResize="0"/>
            <p:nvPr/>
          </p:nvPicPr>
          <p:blipFill>
            <a:blip r:embed="rId10" cstate="print">
              <a:alphaModFix/>
            </a:blip>
            <a:stretch>
              <a:fillRect/>
            </a:stretch>
          </p:blipFill>
          <p:spPr>
            <a:xfrm>
              <a:off x="5794325" y="1675400"/>
              <a:ext cx="1073950" cy="71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63;p13">
              <a:extLst>
                <a:ext uri="{FF2B5EF4-FFF2-40B4-BE49-F238E27FC236}">
                  <a16:creationId xmlns:a16="http://schemas.microsoft.com/office/drawing/2014/main" id="{C9B2DC0E-FFEF-974A-A6EF-5E65058FCEA5}"/>
                </a:ext>
              </a:extLst>
            </p:cNvPr>
            <p:cNvPicPr preferRelativeResize="0"/>
            <p:nvPr/>
          </p:nvPicPr>
          <p:blipFill>
            <a:blip r:embed="rId11" cstate="print">
              <a:alphaModFix/>
            </a:blip>
            <a:stretch>
              <a:fillRect/>
            </a:stretch>
          </p:blipFill>
          <p:spPr>
            <a:xfrm>
              <a:off x="3164899" y="3414575"/>
              <a:ext cx="2872815" cy="7996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64;p13">
              <a:extLst>
                <a:ext uri="{FF2B5EF4-FFF2-40B4-BE49-F238E27FC236}">
                  <a16:creationId xmlns:a16="http://schemas.microsoft.com/office/drawing/2014/main" id="{F5A7E44D-9E38-9B46-A9BF-38BF9128D584}"/>
                </a:ext>
              </a:extLst>
            </p:cNvPr>
            <p:cNvSpPr txBox="1"/>
            <p:nvPr/>
          </p:nvSpPr>
          <p:spPr>
            <a:xfrm>
              <a:off x="108989" y="2571208"/>
              <a:ext cx="1242375" cy="25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fr-FR" sz="1350" b="1" dirty="0">
                  <a:solidFill>
                    <a:srgbClr val="38761D"/>
                  </a:solidFill>
                </a:rPr>
                <a:t>Ce module de formation a été développé avec l'assistance technique de</a:t>
              </a:r>
              <a:endParaRPr sz="1350" b="1" dirty="0">
                <a:solidFill>
                  <a:srgbClr val="38761D"/>
                </a:solidFill>
              </a:endParaRPr>
            </a:p>
          </p:txBody>
        </p:sp>
        <p:sp>
          <p:nvSpPr>
            <p:cNvPr id="14" name="Google Shape;65;p13">
              <a:extLst>
                <a:ext uri="{FF2B5EF4-FFF2-40B4-BE49-F238E27FC236}">
                  <a16:creationId xmlns:a16="http://schemas.microsoft.com/office/drawing/2014/main" id="{D3BAD507-CAFB-A84C-B735-2ACEFB14BC39}"/>
                </a:ext>
              </a:extLst>
            </p:cNvPr>
            <p:cNvSpPr txBox="1"/>
            <p:nvPr/>
          </p:nvSpPr>
          <p:spPr>
            <a:xfrm>
              <a:off x="108989" y="739588"/>
              <a:ext cx="38592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fr-FR" sz="1350" b="1" dirty="0">
                  <a:solidFill>
                    <a:srgbClr val="38761D"/>
                  </a:solidFill>
                </a:rPr>
                <a:t>Ce module de formation a été développé par le Groupe de travail inter-clusters  sur la nutrition</a:t>
              </a:r>
            </a:p>
          </p:txBody>
        </p:sp>
        <p:sp>
          <p:nvSpPr>
            <p:cNvPr id="15" name="Google Shape;66;p13">
              <a:extLst>
                <a:ext uri="{FF2B5EF4-FFF2-40B4-BE49-F238E27FC236}">
                  <a16:creationId xmlns:a16="http://schemas.microsoft.com/office/drawing/2014/main" id="{FF3A4802-D669-8E41-9044-0DCAE1264EC1}"/>
                </a:ext>
              </a:extLst>
            </p:cNvPr>
            <p:cNvSpPr txBox="1"/>
            <p:nvPr/>
          </p:nvSpPr>
          <p:spPr>
            <a:xfrm>
              <a:off x="87300" y="1442275"/>
              <a:ext cx="2188425" cy="7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fr-FR" sz="1350" b="1" dirty="0">
                  <a:solidFill>
                    <a:srgbClr val="38761D"/>
                  </a:solidFill>
                </a:rPr>
                <a:t>Ce module de formation a été </a:t>
              </a:r>
              <a:r>
                <a:rPr lang="fr-FR" sz="1350" b="1">
                  <a:solidFill>
                    <a:srgbClr val="38761D"/>
                  </a:solidFill>
                </a:rPr>
                <a:t>financé par</a:t>
              </a:r>
              <a:endParaRPr sz="1350" b="1" dirty="0">
                <a:solidFill>
                  <a:srgbClr val="38761D"/>
                </a:solidFill>
              </a:endParaRPr>
            </a:p>
          </p:txBody>
        </p:sp>
        <p:cxnSp>
          <p:nvCxnSpPr>
            <p:cNvPr id="16" name="Google Shape;67;p13">
              <a:extLst>
                <a:ext uri="{FF2B5EF4-FFF2-40B4-BE49-F238E27FC236}">
                  <a16:creationId xmlns:a16="http://schemas.microsoft.com/office/drawing/2014/main" id="{C4BF1F47-B4B3-7F4C-A8AD-1B5BF077B8F0}"/>
                </a:ext>
              </a:extLst>
            </p:cNvPr>
            <p:cNvCxnSpPr/>
            <p:nvPr/>
          </p:nvCxnSpPr>
          <p:spPr>
            <a:xfrm rot="10800000" flipH="1">
              <a:off x="109925" y="1457975"/>
              <a:ext cx="8834400" cy="156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pic>
          <p:nvPicPr>
            <p:cNvPr id="17" name="Google Shape;69;p13">
              <a:extLst>
                <a:ext uri="{FF2B5EF4-FFF2-40B4-BE49-F238E27FC236}">
                  <a16:creationId xmlns:a16="http://schemas.microsoft.com/office/drawing/2014/main" id="{60EB7F83-6C1D-3D46-A5D2-5B8222BBD464}"/>
                </a:ext>
              </a:extLst>
            </p:cNvPr>
            <p:cNvPicPr preferRelativeResize="0"/>
            <p:nvPr/>
          </p:nvPicPr>
          <p:blipFill>
            <a:blip r:embed="rId12" cstate="print">
              <a:alphaModFix/>
            </a:blip>
            <a:stretch>
              <a:fillRect/>
            </a:stretch>
          </p:blipFill>
          <p:spPr>
            <a:xfrm>
              <a:off x="1587975" y="3414575"/>
              <a:ext cx="1437027" cy="799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70;p13">
              <a:extLst>
                <a:ext uri="{FF2B5EF4-FFF2-40B4-BE49-F238E27FC236}">
                  <a16:creationId xmlns:a16="http://schemas.microsoft.com/office/drawing/2014/main" id="{20B11ED6-A210-5648-8954-849C6F226A59}"/>
                </a:ext>
              </a:extLst>
            </p:cNvPr>
            <p:cNvPicPr preferRelativeResize="0"/>
            <p:nvPr/>
          </p:nvPicPr>
          <p:blipFill>
            <a:blip r:embed="rId13" cstate="print">
              <a:alphaModFix/>
            </a:blip>
            <a:stretch>
              <a:fillRect/>
            </a:stretch>
          </p:blipFill>
          <p:spPr>
            <a:xfrm>
              <a:off x="1587975" y="2627676"/>
              <a:ext cx="1747592" cy="64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71;p13">
              <a:extLst>
                <a:ext uri="{FF2B5EF4-FFF2-40B4-BE49-F238E27FC236}">
                  <a16:creationId xmlns:a16="http://schemas.microsoft.com/office/drawing/2014/main" id="{76A7ED7E-192F-9A45-A643-81C667ABEC84}"/>
                </a:ext>
              </a:extLst>
            </p:cNvPr>
            <p:cNvPicPr preferRelativeResize="0"/>
            <p:nvPr/>
          </p:nvPicPr>
          <p:blipFill>
            <a:blip r:embed="rId14" cstate="print">
              <a:alphaModFix/>
            </a:blip>
            <a:stretch>
              <a:fillRect/>
            </a:stretch>
          </p:blipFill>
          <p:spPr>
            <a:xfrm>
              <a:off x="5086700" y="2620375"/>
              <a:ext cx="1509450" cy="640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73;p13">
              <a:extLst>
                <a:ext uri="{FF2B5EF4-FFF2-40B4-BE49-F238E27FC236}">
                  <a16:creationId xmlns:a16="http://schemas.microsoft.com/office/drawing/2014/main" id="{1A7F9F69-96A4-2C49-8BF5-F0C6306104A7}"/>
                </a:ext>
              </a:extLst>
            </p:cNvPr>
            <p:cNvPicPr preferRelativeResize="0"/>
            <p:nvPr/>
          </p:nvPicPr>
          <p:blipFill>
            <a:blip r:embed="rId15" cstate="print">
              <a:alphaModFix/>
            </a:blip>
            <a:stretch>
              <a:fillRect/>
            </a:stretch>
          </p:blipFill>
          <p:spPr>
            <a:xfrm>
              <a:off x="6832760" y="2701771"/>
              <a:ext cx="2126424" cy="4213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" name="Google Shape;68;p13">
              <a:extLst>
                <a:ext uri="{FF2B5EF4-FFF2-40B4-BE49-F238E27FC236}">
                  <a16:creationId xmlns:a16="http://schemas.microsoft.com/office/drawing/2014/main" id="{FE7B82BC-221E-6746-BEFB-26991A291A65}"/>
                </a:ext>
              </a:extLst>
            </p:cNvPr>
            <p:cNvCxnSpPr/>
            <p:nvPr/>
          </p:nvCxnSpPr>
          <p:spPr>
            <a:xfrm rot="10800000" flipH="1">
              <a:off x="154800" y="2451213"/>
              <a:ext cx="8834400" cy="15600"/>
            </a:xfrm>
            <a:prstGeom prst="straightConnector1">
              <a:avLst/>
            </a:prstGeom>
            <a:noFill/>
            <a:ln w="19050" cap="flat" cmpd="sng">
              <a:solidFill>
                <a:srgbClr val="38761D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B5DA6E-5E7A-AE49-9955-A5351B1D5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50499" y="4286047"/>
              <a:ext cx="2228800" cy="832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13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B411C5-D256-42EC-978C-5D80A6E321F5}"/>
              </a:ext>
            </a:extLst>
          </p:cNvPr>
          <p:cNvSpPr txBox="1"/>
          <p:nvPr/>
        </p:nvSpPr>
        <p:spPr>
          <a:xfrm>
            <a:off x="352426" y="2876088"/>
            <a:ext cx="1784550" cy="923330"/>
          </a:xfrm>
          <a:prstGeom prst="rect">
            <a:avLst/>
          </a:prstGeom>
          <a:noFill/>
          <a:ln w="28575">
            <a:solidFill>
              <a:srgbClr val="E46C0B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E46C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 et programmes spécifiques à la nutrition</a:t>
            </a:r>
            <a:endParaRPr lang="en-GB" sz="1350" b="1" dirty="0">
              <a:solidFill>
                <a:srgbClr val="E46C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2513B-8E3B-4820-AA62-97D6188D2043}"/>
              </a:ext>
            </a:extLst>
          </p:cNvPr>
          <p:cNvSpPr txBox="1"/>
          <p:nvPr/>
        </p:nvSpPr>
        <p:spPr>
          <a:xfrm>
            <a:off x="7007024" y="3429000"/>
            <a:ext cx="1697753" cy="830997"/>
          </a:xfrm>
          <a:prstGeom prst="rect">
            <a:avLst/>
          </a:prstGeom>
          <a:noFill/>
          <a:ln w="28575"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 et programmes sensibles à la nutrition</a:t>
            </a:r>
            <a:endParaRPr lang="en-GB" sz="1200" b="1" dirty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F01EB-E52E-4621-9113-63579B7A0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0AB0A-767E-495C-BE58-7527CDE89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D8B5B25-CF46-4925-BB74-762DE8D0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0"/>
            <a:ext cx="8674100" cy="1325563"/>
          </a:xfrm>
        </p:spPr>
        <p:txBody>
          <a:bodyPr/>
          <a:lstStyle/>
          <a:p>
            <a:r>
              <a:rPr lang="fr-FR" b="1" dirty="0">
                <a:latin typeface="+mn-lt"/>
              </a:rPr>
              <a:t>Cadre conceptuel de la malnutrition</a:t>
            </a:r>
            <a:endParaRPr lang="en-GB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8133" y="1227667"/>
            <a:ext cx="1456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536267" y="2065867"/>
            <a:ext cx="1989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4AA9DC-CFDD-4402-947E-F10C77E6E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3150" y="1524000"/>
            <a:ext cx="4457700" cy="3810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D02E4F-BCCB-40F8-AEB2-8BEBA20B54C7}"/>
              </a:ext>
            </a:extLst>
          </p:cNvPr>
          <p:cNvCxnSpPr>
            <a:cxnSpLocks/>
          </p:cNvCxnSpPr>
          <p:nvPr/>
        </p:nvCxnSpPr>
        <p:spPr>
          <a:xfrm>
            <a:off x="2132217" y="3349452"/>
            <a:ext cx="647410" cy="0"/>
          </a:xfrm>
          <a:prstGeom prst="straightConnector1">
            <a:avLst/>
          </a:prstGeom>
          <a:ln w="76200">
            <a:solidFill>
              <a:srgbClr val="E46C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BE27C9-CD28-4E1B-84DA-87A7079F40DB}"/>
              </a:ext>
            </a:extLst>
          </p:cNvPr>
          <p:cNvCxnSpPr>
            <a:cxnSpLocks/>
          </p:cNvCxnSpPr>
          <p:nvPr/>
        </p:nvCxnSpPr>
        <p:spPr>
          <a:xfrm flipH="1">
            <a:off x="6688573" y="3825356"/>
            <a:ext cx="332510" cy="0"/>
          </a:xfrm>
          <a:prstGeom prst="straightConnector1">
            <a:avLst/>
          </a:prstGeom>
          <a:ln w="76200">
            <a:solidFill>
              <a:srgbClr val="55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F86C-0045-4999-987B-AC072A2B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" y="209789"/>
            <a:ext cx="7424097" cy="99417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Interventions spécifiques à la nutrition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72153-BEFA-4146-8AFB-93965A35B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2" y="1504709"/>
            <a:ext cx="8541664" cy="398526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Les interventions spécifiques à la nutrition portent sur les déterminants immédiats de la nutrition et du développement fœtal et infantile :</a:t>
            </a:r>
          </a:p>
          <a:p>
            <a:r>
              <a:rPr lang="fr-FR" dirty="0">
                <a:solidFill>
                  <a:schemeClr val="tx1"/>
                </a:solidFill>
              </a:rPr>
              <a:t>apport suffisant en nourriture et en nutriments,</a:t>
            </a:r>
          </a:p>
          <a:p>
            <a:r>
              <a:rPr lang="fr-FR" dirty="0">
                <a:solidFill>
                  <a:schemeClr val="tx1"/>
                </a:solidFill>
              </a:rPr>
              <a:t>alimentation, soins et pratiques parentales adéquats</a:t>
            </a:r>
          </a:p>
          <a:p>
            <a:r>
              <a:rPr lang="fr-FR" dirty="0">
                <a:solidFill>
                  <a:schemeClr val="tx1"/>
                </a:solidFill>
              </a:rPr>
              <a:t>et faible fardeau des maladies infectieuses.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D1543-1E7A-4A6F-BF50-7868E5036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510321-D397-4014-904F-3A59A045B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5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67" y="567630"/>
            <a:ext cx="7189157" cy="76557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+mn-lt"/>
              </a:rPr>
              <a:t>Interventions sensibles à la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93" y="1593294"/>
            <a:ext cx="8444287" cy="4134224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dirty="0"/>
              <a:t>Les interventions sensibles à la nutrition s'attaquent aux déterminants sous-jacents de la nutrition et du développement fœtal et infantile :</a:t>
            </a:r>
          </a:p>
          <a:p>
            <a:pPr lvl="1"/>
            <a:r>
              <a:rPr lang="fr-FR" dirty="0"/>
              <a:t>la sécurité alimentaire et l'agriculture</a:t>
            </a:r>
            <a:endParaRPr lang="en-GB" dirty="0"/>
          </a:p>
          <a:p>
            <a:pPr lvl="1"/>
            <a:r>
              <a:rPr lang="fr-FR" dirty="0"/>
              <a:t>les ressources adéquates pour les soins au niveau de la mère, du foyer et de la communauté</a:t>
            </a:r>
          </a:p>
          <a:p>
            <a:pPr lvl="1"/>
            <a:r>
              <a:rPr lang="fr-FR" dirty="0"/>
              <a:t>l'accès aux services de santé</a:t>
            </a:r>
          </a:p>
          <a:p>
            <a:pPr lvl="1"/>
            <a:r>
              <a:rPr lang="fr-FR" dirty="0"/>
              <a:t>un environnement sûr et hygiénique</a:t>
            </a:r>
          </a:p>
          <a:p>
            <a:pPr lvl="1"/>
            <a:r>
              <a:rPr lang="fr-FR" dirty="0"/>
              <a:t>et l'incorporation d'objectifs et d'actions spécifiques en nutrition.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136F9-6C00-47EB-ABE7-7DEA6D1F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99FC6-D07D-4CCC-A5F8-4CF696748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49" y="195127"/>
            <a:ext cx="8530814" cy="76557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+mn-lt"/>
              </a:rPr>
              <a:t>Tâche : Étude du cas d'Amina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1" y="960699"/>
            <a:ext cx="8264324" cy="481145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Parmi les interventions identifiées, quelles actions sont spécifiques à la nutrition et quelles interventions sont sensibles à la nutrition 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D2A98-CBC9-48EC-B49D-A90D6A02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D643FD-43D8-497B-8F08-EC332C26F7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EE3C350-3BE1-4368-BD9B-8FD758386C1B}"/>
              </a:ext>
            </a:extLst>
          </p:cNvPr>
          <p:cNvSpPr txBox="1"/>
          <p:nvPr/>
        </p:nvSpPr>
        <p:spPr>
          <a:xfrm>
            <a:off x="137160" y="1548959"/>
            <a:ext cx="1844443" cy="4339650"/>
          </a:xfrm>
          <a:prstGeom prst="rect">
            <a:avLst/>
          </a:prstGeom>
          <a:solidFill>
            <a:srgbClr val="E46C0B"/>
          </a:solidFill>
          <a:ln w="28575">
            <a:solidFill>
              <a:srgbClr val="E46C0B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spécifiques à la nutrition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 des adolescents et nutrition préconceptionnelle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de compléments alimentaires maternels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 en compléments ou enrichissement en micronutriments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Allaitement et alimentation complémentaire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de compléments alimentaires pour les enfants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Diversification alimentaire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6F8F43-D4A9-4997-88FA-C3BB8061388A}"/>
              </a:ext>
            </a:extLst>
          </p:cNvPr>
          <p:cNvSpPr txBox="1"/>
          <p:nvPr/>
        </p:nvSpPr>
        <p:spPr>
          <a:xfrm>
            <a:off x="7143462" y="1421418"/>
            <a:ext cx="1873538" cy="2793072"/>
          </a:xfrm>
          <a:prstGeom prst="rect">
            <a:avLst/>
          </a:prstGeom>
          <a:solidFill>
            <a:srgbClr val="558ED5"/>
          </a:solidFill>
          <a:ln w="28575"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 sensibles à la nutrition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 et sécurité alimentaire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Filets de sécurité sociale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de la petite enfance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 mentale maternelle</a:t>
            </a:r>
            <a:endParaRPr lang="en-GB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F3C7DA-F04B-4CA2-8E10-4E3CA869D9F2}"/>
              </a:ext>
            </a:extLst>
          </p:cNvPr>
          <p:cNvSpPr txBox="1"/>
          <p:nvPr/>
        </p:nvSpPr>
        <p:spPr>
          <a:xfrm>
            <a:off x="7143462" y="4397664"/>
            <a:ext cx="1873538" cy="1962076"/>
          </a:xfrm>
          <a:prstGeom prst="rect">
            <a:avLst/>
          </a:prstGeom>
          <a:solidFill>
            <a:srgbClr val="010099"/>
          </a:solidFill>
          <a:ln w="28575">
            <a:solidFill>
              <a:srgbClr val="010099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de la nutrition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Évaluations rigoureuses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Stratégies de plaidoyer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horizontale et verticale</a:t>
            </a:r>
            <a:endParaRPr lang="en-GB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5475BE-ADE3-4BF7-8ADE-E6C67EA82BE8}"/>
              </a:ext>
            </a:extLst>
          </p:cNvPr>
          <p:cNvCxnSpPr>
            <a:cxnSpLocks/>
          </p:cNvCxnSpPr>
          <p:nvPr/>
        </p:nvCxnSpPr>
        <p:spPr>
          <a:xfrm flipH="1">
            <a:off x="6800793" y="3825356"/>
            <a:ext cx="332510" cy="0"/>
          </a:xfrm>
          <a:prstGeom prst="straightConnector1">
            <a:avLst/>
          </a:prstGeom>
          <a:ln w="76200">
            <a:solidFill>
              <a:srgbClr val="558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1746CB-3525-4D60-A848-2D2340BE18EC}"/>
              </a:ext>
            </a:extLst>
          </p:cNvPr>
          <p:cNvCxnSpPr>
            <a:cxnSpLocks/>
          </p:cNvCxnSpPr>
          <p:nvPr/>
        </p:nvCxnSpPr>
        <p:spPr>
          <a:xfrm flipH="1">
            <a:off x="6800793" y="4812493"/>
            <a:ext cx="332510" cy="0"/>
          </a:xfrm>
          <a:prstGeom prst="straightConnector1">
            <a:avLst/>
          </a:prstGeom>
          <a:ln w="76200">
            <a:solidFill>
              <a:srgbClr val="01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7AE9F8C-70B3-4D71-86D7-5BA80F37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050" y="59293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D92B11-7661-4537-BABB-86740B8F1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85" y="6006402"/>
            <a:ext cx="2171878" cy="5329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D59F8D-3292-4F6D-A645-69C28AF8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2" y="0"/>
            <a:ext cx="9085428" cy="1325563"/>
          </a:xfrm>
        </p:spPr>
        <p:txBody>
          <a:bodyPr/>
          <a:lstStyle/>
          <a:p>
            <a:r>
              <a:rPr lang="fr-FR" b="1" dirty="0">
                <a:latin typeface="+mn-lt"/>
              </a:rPr>
              <a:t>Cadre conceptuel de la malnutrition</a:t>
            </a:r>
            <a:endParaRPr lang="en-GB" b="1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A40C99-1808-48A3-A40E-FAC53395133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1344897"/>
            <a:ext cx="4667250" cy="398910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683844-7785-4832-8BE6-31E5EF3AAD49}"/>
              </a:ext>
            </a:extLst>
          </p:cNvPr>
          <p:cNvCxnSpPr/>
          <p:nvPr/>
        </p:nvCxnSpPr>
        <p:spPr>
          <a:xfrm flipV="1">
            <a:off x="1981602" y="3340100"/>
            <a:ext cx="672698" cy="9352"/>
          </a:xfrm>
          <a:prstGeom prst="straightConnector1">
            <a:avLst/>
          </a:prstGeom>
          <a:ln w="76200">
            <a:solidFill>
              <a:srgbClr val="E46C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50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+mn-lt"/>
              </a:rPr>
              <a:t>Impact de nombreux secteurs agissant conjointement pour des résultats en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12427DEB-2FAB-4400-ADA5-5F91829702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500" y="2464594"/>
            <a:ext cx="3429000" cy="1928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D0FA0E-7045-4267-88EB-5325A6BF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892234-2B4D-4C03-99F7-F599438FA3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48" y="323368"/>
            <a:ext cx="8111266" cy="120015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sz="3600" b="1" dirty="0">
                <a:latin typeface="+mn-lt"/>
              </a:rPr>
              <a:t>Paquet combinant des interventions spécifiques à la nutrition et sensibles à la nutrition. Par exemple : 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37" y="2044646"/>
            <a:ext cx="8371515" cy="4348464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2400" dirty="0"/>
              <a:t>Aide à la production agricole + traitement de la MAS</a:t>
            </a:r>
          </a:p>
          <a:p>
            <a:r>
              <a:rPr lang="fr-FR" sz="2400" dirty="0"/>
              <a:t>Aliments nutritifs spécialisés (super céréales plus) pour les enfants + bons d'achat de nourriture pour les adolescentes et les femmes (œufs et légumes)</a:t>
            </a:r>
          </a:p>
          <a:p>
            <a:r>
              <a:rPr lang="fr-FR" sz="2400" dirty="0"/>
              <a:t>Programmes d'alimentation complémentaire généralisés + transfert monétaire pour les femmes (multi-usages)</a:t>
            </a:r>
          </a:p>
          <a:p>
            <a:pPr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fr-FR" sz="2400" dirty="0">
                <a:solidFill>
                  <a:srgbClr val="0070C0"/>
                </a:solidFill>
              </a:rPr>
              <a:t>Des exemples de pays X 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8088B-2D82-4613-91DE-B38F8A92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005579"/>
            <a:ext cx="1916365" cy="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4F732-B56D-4BDF-BA9A-E0C1AB60C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5" y="6247702"/>
            <a:ext cx="2171878" cy="53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133</Value>
      <Value>12</Value>
      <Value>10</Value>
      <Value>198</Value>
      <Value>3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French</ContentLanguage>
    <h6a71f3e574e4344bc34f3fc9dd20054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Nutrition Humanitarian Cluster, Coordination</TermName>
          <TermId xmlns="http://schemas.microsoft.com/office/infopath/2007/PartnerControls">414c5639-61e6-4b56-aaa5-511cdacc25c2</TermId>
        </TermInfo>
      </Terms>
    </h6a71f3e574e4344bc34f3fc9dd20054>
    <TaxKeywordTaxHTField xmlns="5858627f-d058-4b92-9b52-677b5fd7d4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GNC</TermName>
          <TermId xmlns="http://schemas.microsoft.com/office/infopath/2007/PartnerControls">82a4199d-9c93-4d57-833f-59195f986fba</TermId>
        </TermInfo>
        <TermInfo xmlns="http://schemas.microsoft.com/office/infopath/2007/PartnerControls">
          <TermName xmlns="http://schemas.microsoft.com/office/infopath/2007/PartnerControls">Trainings</TermName>
          <TermId xmlns="http://schemas.microsoft.com/office/infopath/2007/PartnerControls">e247eb15-5fb6-4a93-80cd-515db5075dba</TermId>
        </TermInfo>
      </Terms>
    </TaxKeywordTaxHTField>
    <CategoryDescription xmlns="http://schemas.microsoft.com/sharepoint.v3">MASTER GNC Packages - FR 2019 Intercluster - Day 1</CategoryDescription>
    <mda26ace941f4791a7314a339fee829c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Training/ instructional materials, toolkits, user guides (non-ICT)</TermName>
          <TermId xmlns="http://schemas.microsoft.com/office/infopath/2007/PartnerControls">f7254839-f39a-4063-9d34-45784defb8cb</TermId>
        </TermInfo>
      </Terms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  <_dlc_DocId xmlns="5858627f-d058-4b92-9b52-677b5fd7d454">EMOPSGCCU-1435067120-19153</_dlc_DocId>
    <_dlc_DocIdUrl xmlns="5858627f-d058-4b92-9b52-677b5fd7d454">
      <Url>https://unicef.sharepoint.com/teams/EMOPS-GCCU/_layouts/15/DocIdRedir.aspx?ID=EMOPSGCCU-1435067120-19153</Url>
      <Description>EMOPSGCCU-1435067120-19153</Description>
    </_dlc_DocIdUrl>
  </documentManagement>
</p:properti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22BCAC0-8E7C-4E9E-8A58-FF27255463D6}"/>
</file>

<file path=customXml/itemProps2.xml><?xml version="1.0" encoding="utf-8"?>
<ds:datastoreItem xmlns:ds="http://schemas.openxmlformats.org/officeDocument/2006/customXml" ds:itemID="{6DC9248B-8B06-418C-B677-04EADB5E419F}"/>
</file>

<file path=customXml/itemProps3.xml><?xml version="1.0" encoding="utf-8"?>
<ds:datastoreItem xmlns:ds="http://schemas.openxmlformats.org/officeDocument/2006/customXml" ds:itemID="{BA46A38C-C8CE-42B0-840A-DF875C2585A7}"/>
</file>

<file path=customXml/itemProps4.xml><?xml version="1.0" encoding="utf-8"?>
<ds:datastoreItem xmlns:ds="http://schemas.openxmlformats.org/officeDocument/2006/customXml" ds:itemID="{56CD3CFB-D66F-432C-9D6C-12BBAA207B10}"/>
</file>

<file path=customXml/itemProps5.xml><?xml version="1.0" encoding="utf-8"?>
<ds:datastoreItem xmlns:ds="http://schemas.openxmlformats.org/officeDocument/2006/customXml" ds:itemID="{3DA87D2A-54E5-415E-A629-099BC851DE28}"/>
</file>

<file path=customXml/itemProps6.xml><?xml version="1.0" encoding="utf-8"?>
<ds:datastoreItem xmlns:ds="http://schemas.openxmlformats.org/officeDocument/2006/customXml" ds:itemID="{D9C5BD2D-0550-4263-AF59-7394DC74D9F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1883</Words>
  <Application>Microsoft Office PowerPoint</Application>
  <PresentationFormat>On-screen Show (4:3)</PresentationFormat>
  <Paragraphs>253</Paragraphs>
  <Slides>22</Slides>
  <Notes>19</Notes>
  <HiddenSlides>11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Symbol</vt:lpstr>
      <vt:lpstr>Times New Roman</vt:lpstr>
      <vt:lpstr>Office Theme</vt:lpstr>
      <vt:lpstr>        Programmation intégrée : Interventions spécifiques à la nutrition et sensibles à la nutrition  </vt:lpstr>
      <vt:lpstr>Objectifs d’apprentissage :</vt:lpstr>
      <vt:lpstr>Cadre conceptuel de la malnutrition</vt:lpstr>
      <vt:lpstr>Interventions spécifiques à la nutrition</vt:lpstr>
      <vt:lpstr>Interventions sensibles à la nutrition</vt:lpstr>
      <vt:lpstr>Tâche : Étude du cas d'Amina</vt:lpstr>
      <vt:lpstr>Cadre conceptuel de la malnutrition</vt:lpstr>
      <vt:lpstr>Impact de nombreux secteurs agissant conjointement pour des résultats en nutrition</vt:lpstr>
      <vt:lpstr>Paquet combinant des interventions spécifiques à la nutrition et sensibles à la nutrition. Par exemple : </vt:lpstr>
      <vt:lpstr>Interventions sensibles à la nutrition - Comment ?</vt:lpstr>
      <vt:lpstr>Évaluations, enquêtes et analyses conjointes</vt:lpstr>
      <vt:lpstr>Programmation commune / harmonisée</vt:lpstr>
      <vt:lpstr>Rédaction et budgétisation de propositions communes</vt:lpstr>
      <vt:lpstr> Approche polyvalente pour la sensibilisation et la mobilisation communautaire </vt:lpstr>
      <vt:lpstr>Messages et approches harmonisés pour le changement de comportement</vt:lpstr>
      <vt:lpstr>Avantages du suivi et évaluation multisectoriel</vt:lpstr>
      <vt:lpstr>Indicateurs clés dans tous les secteurs</vt:lpstr>
      <vt:lpstr>Moyens d'harmoniser le S &amp; E entre les secteurs</vt:lpstr>
      <vt:lpstr>Moyens d'harmoniser le S &amp; E entre les secteurs (2)</vt:lpstr>
      <vt:lpstr>Considérations clés pour le S &amp; E sensible à la nutrition</vt:lpstr>
      <vt:lpstr>Principaux messages à retenir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Multi-Sectoral Integrated Programming  Nutrition Sensitive Interventions</dc:title>
  <dc:creator>Tove Eriksson</dc:creator>
  <cp:keywords>Trainings; GNC</cp:keywords>
  <cp:lastModifiedBy>Gwenaelle GARNIER</cp:lastModifiedBy>
  <cp:revision>64</cp:revision>
  <dcterms:created xsi:type="dcterms:W3CDTF">2018-12-04T16:30:59Z</dcterms:created>
  <dcterms:modified xsi:type="dcterms:W3CDTF">2019-05-27T17:40:42Z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>133;#GNC|82a4199d-9c93-4d57-833f-59195f986fba;#198;#Trainings|e247eb15-5fb6-4a93-80cd-515db5075dba</vt:lpwstr>
  </property>
  <property fmtid="{D5CDD505-2E9C-101B-9397-08002B2CF9AE}" pid="5" name="Topic">
    <vt:lpwstr>10;#Nutrition Humanitarian Cluster, Coordination|414c5639-61e6-4b56-aaa5-511cdacc25c2</vt:lpwstr>
  </property>
  <property fmtid="{D5CDD505-2E9C-101B-9397-08002B2CF9AE}" pid="6" name="DocumentType">
    <vt:lpwstr>12;#Training/ instructional materials, toolkits, user guides (non-ICT)|f7254839-f39a-4063-9d34-45784defb8cb</vt:lpwstr>
  </property>
  <property fmtid="{D5CDD505-2E9C-101B-9397-08002B2CF9AE}" pid="7" name="GeographicScope">
    <vt:lpwstr/>
  </property>
  <property fmtid="{D5CDD505-2E9C-101B-9397-08002B2CF9AE}" pid="8" name="_dlc_DocIdItemGuid">
    <vt:lpwstr>e4b050d7-b9fb-4421-aa19-88861797cf15</vt:lpwstr>
  </property>
</Properties>
</file>