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tiff" ContentType="image/tiff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20"/>
  </p:notesMasterIdLst>
  <p:sldIdLst>
    <p:sldId id="257" r:id="rId3"/>
    <p:sldId id="267" r:id="rId4"/>
    <p:sldId id="270" r:id="rId5"/>
    <p:sldId id="269" r:id="rId6"/>
    <p:sldId id="271" r:id="rId7"/>
    <p:sldId id="273" r:id="rId8"/>
    <p:sldId id="276" r:id="rId9"/>
    <p:sldId id="309" r:id="rId10"/>
    <p:sldId id="308" r:id="rId11"/>
    <p:sldId id="272" r:id="rId12"/>
    <p:sldId id="305" r:id="rId13"/>
    <p:sldId id="259" r:id="rId14"/>
    <p:sldId id="282" r:id="rId15"/>
    <p:sldId id="280" r:id="rId16"/>
    <p:sldId id="284" r:id="rId17"/>
    <p:sldId id="283" r:id="rId18"/>
    <p:sldId id="290" r:id="rId19"/>
  </p:sldIdLst>
  <p:sldSz cx="9144000" cy="6858000" type="screen4x3"/>
  <p:notesSz cx="6858000" cy="1171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n Orchison" initials="MO" lastIdx="2" clrIdx="0">
    <p:extLst/>
  </p:cmAuthor>
  <p:cmAuthor id="2" name="ayadil@gmail.com" initials="a" lastIdx="1" clrIdx="1">
    <p:extLst/>
  </p:cmAuthor>
  <p:cmAuthor id="3" name="ayadil@gmail.com" initials="a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9" autoAdjust="0"/>
    <p:restoredTop sz="90116" autoAdjust="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29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6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Relationship Id="rId30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B9AF2-2478-481B-A0A7-79C5FFBBCBCA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C3B44-A625-4E3E-B271-65DB743413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94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75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Plus de détails sur le partenariat lors de la prochaine séance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048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A8B10-D867-411B-A73A-C624CA0A488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59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Discutez : quels aspects de cette liste de responsabilités sont pertinents pour le rôle du CCN sous-national 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47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850443" y="10181698"/>
            <a:ext cx="2945659" cy="535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89157F6-B08E-4C9E-BA3F-6B8196BE4F0E}" type="slidenum">
              <a:rPr lang="en-US" sz="1200">
                <a:latin typeface="Arial" charset="0"/>
              </a:rPr>
              <a:pPr algn="r"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804863"/>
            <a:ext cx="5354637" cy="4016375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5090849"/>
            <a:ext cx="5438140" cy="4825449"/>
          </a:xfrm>
          <a:noFill/>
        </p:spPr>
        <p:txBody>
          <a:bodyPr/>
          <a:lstStyle/>
          <a:p>
            <a:pPr marL="228600" indent="-228600" eaLnBrk="1" hangingPunct="1"/>
            <a:endParaRPr lang="en-GB" dirty="0"/>
          </a:p>
          <a:p>
            <a:pPr marL="228600" indent="-228600"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739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79CB37-FFEC-4D62-A8DE-EADF98E6D4BE}" type="slidenum">
              <a:rPr lang="en-US" smtClean="0">
                <a:cs typeface="Arial" charset="0"/>
              </a:rPr>
              <a:pPr/>
              <a:t>15</a:t>
            </a:fld>
            <a:endParaRPr lang="en-US">
              <a:cs typeface="Arial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Clr>
                <a:schemeClr val="hlink"/>
              </a:buClr>
              <a:buSzPts val="2000"/>
              <a:buFont typeface="Tahoma" pitchFamily="34" charset="0"/>
              <a:buNone/>
            </a:pPr>
            <a:r>
              <a:rPr lang="en-US" dirty="0">
                <a:latin typeface="Tahoma" pitchFamily="34" charset="0"/>
              </a:rPr>
              <a:t>L'UNICEF en </a:t>
            </a:r>
            <a:r>
              <a:rPr lang="en-US" dirty="0" err="1">
                <a:latin typeface="Tahoma" pitchFamily="34" charset="0"/>
              </a:rPr>
              <a:t>qualité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d’agence</a:t>
            </a:r>
            <a:r>
              <a:rPr lang="en-US" dirty="0">
                <a:latin typeface="Tahoma" pitchFamily="34" charset="0"/>
              </a:rPr>
              <a:t> chef de file pour</a:t>
            </a:r>
            <a:r>
              <a:rPr lang="en-US" baseline="0" dirty="0">
                <a:latin typeface="Tahoma" pitchFamily="34" charset="0"/>
              </a:rPr>
              <a:t> le cluster</a:t>
            </a:r>
            <a:r>
              <a:rPr lang="en-US" dirty="0">
                <a:latin typeface="Tahoma" pitchFamily="34" charset="0"/>
              </a:rPr>
              <a:t> nutrition au </a:t>
            </a:r>
            <a:r>
              <a:rPr lang="en-US" dirty="0" err="1">
                <a:latin typeface="Tahoma" pitchFamily="34" charset="0"/>
              </a:rPr>
              <a:t>niveau</a:t>
            </a:r>
            <a:r>
              <a:rPr lang="en-US" dirty="0">
                <a:latin typeface="Tahoma" pitchFamily="34" charset="0"/>
              </a:rPr>
              <a:t> global </a:t>
            </a:r>
            <a:r>
              <a:rPr lang="en-US" dirty="0" err="1">
                <a:latin typeface="Tahoma" pitchFamily="34" charset="0"/>
              </a:rPr>
              <a:t>est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redevable</a:t>
            </a:r>
            <a:r>
              <a:rPr lang="en-US" baseline="0" dirty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à </a:t>
            </a:r>
            <a:r>
              <a:rPr lang="en-US" dirty="0" err="1">
                <a:latin typeface="Tahoma" pitchFamily="34" charset="0"/>
              </a:rPr>
              <a:t>l’égard</a:t>
            </a:r>
            <a:r>
              <a:rPr lang="en-US" dirty="0">
                <a:latin typeface="Tahoma" pitchFamily="34" charset="0"/>
              </a:rPr>
              <a:t> du </a:t>
            </a:r>
            <a:r>
              <a:rPr lang="en-US" dirty="0" err="1">
                <a:latin typeface="Tahoma" pitchFamily="34" charset="0"/>
              </a:rPr>
              <a:t>coordinateur</a:t>
            </a:r>
            <a:r>
              <a:rPr lang="en-US" dirty="0">
                <a:latin typeface="Tahoma" pitchFamily="34" charset="0"/>
              </a:rPr>
              <a:t> des </a:t>
            </a:r>
            <a:r>
              <a:rPr lang="en-US" dirty="0" err="1">
                <a:latin typeface="Tahoma" pitchFamily="34" charset="0"/>
              </a:rPr>
              <a:t>secours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d'urgence</a:t>
            </a:r>
            <a:r>
              <a:rPr lang="en-US" dirty="0">
                <a:latin typeface="Tahoma" pitchFamily="34" charset="0"/>
              </a:rPr>
              <a:t> (ERC)</a:t>
            </a:r>
          </a:p>
          <a:p>
            <a:pPr eaLnBrk="1" hangingPunct="1">
              <a:buClr>
                <a:schemeClr val="hlink"/>
              </a:buClr>
              <a:buSzPts val="2000"/>
              <a:buFont typeface="Tahoma" pitchFamily="34" charset="0"/>
              <a:buNone/>
            </a:pPr>
            <a:r>
              <a:rPr lang="en-US" dirty="0" err="1">
                <a:latin typeface="Tahoma" pitchFamily="34" charset="0"/>
              </a:rPr>
              <a:t>Coordinateur</a:t>
            </a:r>
            <a:r>
              <a:rPr lang="en-US" dirty="0">
                <a:latin typeface="Tahoma" pitchFamily="34" charset="0"/>
              </a:rPr>
              <a:t> du cluster nutrition </a:t>
            </a:r>
            <a:r>
              <a:rPr lang="en-US" dirty="0" err="1">
                <a:latin typeface="Tahoma" pitchFamily="34" charset="0"/>
              </a:rPr>
              <a:t>redevable</a:t>
            </a:r>
            <a:r>
              <a:rPr lang="en-US" baseline="0" dirty="0">
                <a:latin typeface="Tahoma" pitchFamily="34" charset="0"/>
              </a:rPr>
              <a:t> </a:t>
            </a:r>
            <a:r>
              <a:rPr lang="en-US" baseline="0" dirty="0" err="1">
                <a:latin typeface="Tahoma" pitchFamily="34" charset="0"/>
              </a:rPr>
              <a:t>envers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l’UNICEF</a:t>
            </a:r>
            <a:r>
              <a:rPr lang="en-US" dirty="0">
                <a:latin typeface="Tahoma" pitchFamily="34" charset="0"/>
              </a:rPr>
              <a:t> (en </a:t>
            </a:r>
            <a:r>
              <a:rPr lang="en-US" dirty="0" err="1">
                <a:latin typeface="Tahoma" pitchFamily="34" charset="0"/>
              </a:rPr>
              <a:t>qualité</a:t>
            </a:r>
            <a:r>
              <a:rPr lang="en-US" dirty="0">
                <a:latin typeface="Tahoma" pitchFamily="34" charset="0"/>
              </a:rPr>
              <a:t> d’« </a:t>
            </a:r>
            <a:r>
              <a:rPr lang="en-US" dirty="0" err="1">
                <a:latin typeface="Tahoma" pitchFamily="34" charset="0"/>
              </a:rPr>
              <a:t>employeur</a:t>
            </a:r>
            <a:r>
              <a:rPr lang="en-US" dirty="0">
                <a:latin typeface="Tahoma" pitchFamily="34" charset="0"/>
              </a:rPr>
              <a:t> »)</a:t>
            </a:r>
          </a:p>
          <a:p>
            <a:pPr eaLnBrk="1" hangingPunct="1">
              <a:buClr>
                <a:schemeClr val="hlink"/>
              </a:buClr>
              <a:buSzPts val="2000"/>
              <a:buFont typeface="Tahoma" pitchFamily="34" charset="0"/>
              <a:buNone/>
            </a:pPr>
            <a:endParaRPr lang="en-US" dirty="0">
              <a:latin typeface="Tahoma" pitchFamily="34" charset="0"/>
            </a:endParaRPr>
          </a:p>
          <a:p>
            <a:pPr eaLnBrk="1" hangingPunct="1">
              <a:buClr>
                <a:schemeClr val="hlink"/>
              </a:buClr>
              <a:buSzPts val="2000"/>
              <a:buFont typeface="Tahoma" pitchFamily="34" charset="0"/>
              <a:buNone/>
            </a:pPr>
            <a:r>
              <a:rPr lang="en-US" dirty="0">
                <a:latin typeface="Tahoma" pitchFamily="34" charset="0"/>
              </a:rPr>
              <a:t>Le </a:t>
            </a:r>
            <a:r>
              <a:rPr lang="en-US" dirty="0" err="1">
                <a:latin typeface="Tahoma" pitchFamily="34" charset="0"/>
              </a:rPr>
              <a:t>coordinateur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doit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remplir</a:t>
            </a:r>
            <a:r>
              <a:rPr lang="en-US" dirty="0">
                <a:latin typeface="Tahoma" pitchFamily="34" charset="0"/>
              </a:rPr>
              <a:t> des </a:t>
            </a:r>
            <a:r>
              <a:rPr lang="en-US" dirty="0" err="1">
                <a:latin typeface="Tahoma" pitchFamily="34" charset="0"/>
              </a:rPr>
              <a:t>responsabilités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formelles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</a:rPr>
              <a:t>et </a:t>
            </a:r>
            <a:r>
              <a:rPr lang="en-US" dirty="0" err="1">
                <a:latin typeface="Tahoma" pitchFamily="34" charset="0"/>
              </a:rPr>
              <a:t>développer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une</a:t>
            </a:r>
            <a:r>
              <a:rPr lang="en-US" dirty="0">
                <a:latin typeface="Tahoma" pitchFamily="34" charset="0"/>
              </a:rPr>
              <a:t> culture de </a:t>
            </a:r>
            <a:r>
              <a:rPr lang="en-US" dirty="0" err="1">
                <a:latin typeface="Tahoma" pitchFamily="34" charset="0"/>
              </a:rPr>
              <a:t>redevabilité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mutuelle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sur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une</a:t>
            </a:r>
            <a:r>
              <a:rPr lang="en-US" dirty="0">
                <a:latin typeface="Tahoma" pitchFamily="34" charset="0"/>
              </a:rPr>
              <a:t> base </a:t>
            </a:r>
            <a:r>
              <a:rPr lang="en-US" dirty="0" err="1">
                <a:latin typeface="Tahoma" pitchFamily="34" charset="0"/>
              </a:rPr>
              <a:t>volontaire</a:t>
            </a:r>
            <a:endParaRPr lang="en-US" dirty="0">
              <a:latin typeface="Tahoma" pitchFamily="34" charset="0"/>
            </a:endParaRPr>
          </a:p>
          <a:p>
            <a:pPr eaLnBrk="1" hangingPunct="1">
              <a:buClr>
                <a:schemeClr val="hlink"/>
              </a:buClr>
              <a:buSzPts val="2000"/>
              <a:buFont typeface="Tahoma" pitchFamily="34" charset="0"/>
              <a:buNone/>
            </a:pPr>
            <a:endParaRPr lang="en-US" dirty="0">
              <a:latin typeface="Tahoma" pitchFamily="34" charset="0"/>
            </a:endParaRPr>
          </a:p>
          <a:p>
            <a:pPr eaLnBrk="1" hangingPunct="1">
              <a:buClr>
                <a:schemeClr val="hlink"/>
              </a:buClr>
              <a:buSzPts val="2000"/>
              <a:buFont typeface="Tahoma" pitchFamily="34" charset="0"/>
              <a:buNone/>
            </a:pPr>
            <a:r>
              <a:rPr lang="en-US" dirty="0" err="1">
                <a:latin typeface="Tahoma" pitchFamily="34" charset="0"/>
              </a:rPr>
              <a:t>Cela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varie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dans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chaque</a:t>
            </a:r>
            <a:r>
              <a:rPr lang="en-US" dirty="0">
                <a:latin typeface="Tahoma" pitchFamily="34" charset="0"/>
              </a:rPr>
              <a:t> pays, </a:t>
            </a:r>
            <a:r>
              <a:rPr lang="en-US" dirty="0" err="1">
                <a:latin typeface="Tahoma" pitchFamily="34" charset="0"/>
              </a:rPr>
              <a:t>s’avère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complexe</a:t>
            </a:r>
            <a:r>
              <a:rPr lang="en-US" dirty="0">
                <a:latin typeface="Tahoma" pitchFamily="34" charset="0"/>
              </a:rPr>
              <a:t> et </a:t>
            </a:r>
            <a:r>
              <a:rPr lang="en-US" dirty="0" err="1">
                <a:latin typeface="Tahoma" pitchFamily="34" charset="0"/>
              </a:rPr>
              <a:t>il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convient</a:t>
            </a:r>
            <a:r>
              <a:rPr lang="en-US" dirty="0">
                <a:latin typeface="Tahoma" pitchFamily="34" charset="0"/>
              </a:rPr>
              <a:t> de dresser </a:t>
            </a:r>
            <a:r>
              <a:rPr lang="en-US" dirty="0" err="1">
                <a:latin typeface="Tahoma" pitchFamily="34" charset="0"/>
              </a:rPr>
              <a:t>une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cartographie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dynamique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afin</a:t>
            </a:r>
            <a:r>
              <a:rPr lang="en-US" dirty="0">
                <a:latin typeface="Tahoma" pitchFamily="34" charset="0"/>
              </a:rPr>
              <a:t> de </a:t>
            </a:r>
            <a:r>
              <a:rPr lang="en-US" dirty="0" err="1">
                <a:latin typeface="Tahoma" pitchFamily="34" charset="0"/>
              </a:rPr>
              <a:t>mieux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comprendre</a:t>
            </a:r>
            <a:r>
              <a:rPr lang="en-US" dirty="0">
                <a:latin typeface="Tahoma" pitchFamily="34" charset="0"/>
              </a:rPr>
              <a:t> la situation</a:t>
            </a:r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072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5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FCEC27-6CD1-BB4A-81A3-1DB41BA1D74C}" type="slidenum">
              <a:rPr lang="en-GB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319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3B44-A625-4E3E-B271-65DB743413C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20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9138" y="804863"/>
            <a:ext cx="5359400" cy="401955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-</a:t>
            </a:r>
            <a:r>
              <a:rPr lang="en-US" dirty="0" err="1"/>
              <a:t>Soulignez</a:t>
            </a:r>
            <a:r>
              <a:rPr lang="en-US" dirty="0"/>
              <a:t> le </a:t>
            </a:r>
            <a:r>
              <a:rPr lang="en-US" dirty="0" err="1"/>
              <a:t>chevauchement</a:t>
            </a:r>
            <a:r>
              <a:rPr lang="en-US" dirty="0"/>
              <a:t> et </a:t>
            </a:r>
            <a:r>
              <a:rPr lang="en-US" dirty="0" err="1"/>
              <a:t>cependant</a:t>
            </a:r>
            <a:r>
              <a:rPr lang="en-US" dirty="0"/>
              <a:t> la distinction de</a:t>
            </a:r>
            <a:r>
              <a:rPr lang="en-US" baseline="0" dirty="0"/>
              <a:t> la</a:t>
            </a:r>
            <a:r>
              <a:rPr lang="en-US" dirty="0"/>
              <a:t> CLA, du CC et du cluster nutrition.</a:t>
            </a:r>
          </a:p>
          <a:p>
            <a:pPr eaLnBrk="1" hangingPunct="1"/>
            <a:r>
              <a:rPr lang="en-US" dirty="0"/>
              <a:t>-Le GNC (cluster nutrition du </a:t>
            </a:r>
            <a:r>
              <a:rPr lang="en-US" dirty="0" err="1"/>
              <a:t>niveau</a:t>
            </a:r>
            <a:r>
              <a:rPr lang="en-US" dirty="0"/>
              <a:t> global) </a:t>
            </a:r>
            <a:r>
              <a:rPr lang="en-US" dirty="0" err="1"/>
              <a:t>est</a:t>
            </a:r>
            <a:r>
              <a:rPr lang="en-US" dirty="0"/>
              <a:t> en </a:t>
            </a:r>
            <a:r>
              <a:rPr lang="en-US" dirty="0" err="1"/>
              <a:t>partie</a:t>
            </a:r>
            <a:r>
              <a:rPr lang="en-US" dirty="0"/>
              <a:t> </a:t>
            </a:r>
            <a:r>
              <a:rPr lang="en-US" dirty="0" err="1"/>
              <a:t>intégré</a:t>
            </a:r>
            <a:r>
              <a:rPr lang="en-US" dirty="0"/>
              <a:t> à la </a:t>
            </a:r>
            <a:r>
              <a:rPr lang="en-US" dirty="0" err="1"/>
              <a:t>réponse</a:t>
            </a:r>
            <a:r>
              <a:rPr lang="en-US" dirty="0"/>
              <a:t> </a:t>
            </a:r>
            <a:r>
              <a:rPr lang="en-US" dirty="0" err="1"/>
              <a:t>humanitaire</a:t>
            </a:r>
            <a:r>
              <a:rPr lang="en-US" dirty="0"/>
              <a:t> </a:t>
            </a:r>
            <a:r>
              <a:rPr lang="en-US" dirty="0" err="1"/>
              <a:t>nationale</a:t>
            </a:r>
            <a:r>
              <a:rPr lang="en-US" dirty="0"/>
              <a:t>,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aussi</a:t>
            </a:r>
            <a:r>
              <a:rPr lang="en-US" dirty="0"/>
              <a:t> au </a:t>
            </a:r>
            <a:r>
              <a:rPr lang="en-US" dirty="0" err="1"/>
              <a:t>domaine</a:t>
            </a:r>
            <a:r>
              <a:rPr lang="en-US" dirty="0"/>
              <a:t> </a:t>
            </a:r>
            <a:r>
              <a:rPr lang="en-US" dirty="0" err="1"/>
              <a:t>politique</a:t>
            </a:r>
            <a:r>
              <a:rPr lang="en-US" dirty="0"/>
              <a:t>/international.  Le GNC </a:t>
            </a:r>
            <a:r>
              <a:rPr lang="en-US" dirty="0" err="1"/>
              <a:t>soutient</a:t>
            </a:r>
            <a:r>
              <a:rPr lang="en-US" dirty="0"/>
              <a:t> la CLA et le CC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n'est</a:t>
            </a:r>
            <a:r>
              <a:rPr lang="en-US" dirty="0"/>
              <a:t> pas </a:t>
            </a:r>
            <a:r>
              <a:rPr lang="en-US" dirty="0" err="1"/>
              <a:t>impliqué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cluster national.</a:t>
            </a:r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49693" y="10179558"/>
            <a:ext cx="2946400" cy="53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56" tIns="45928" rIns="91856" bIns="45928" anchor="b"/>
          <a:lstStyle/>
          <a:p>
            <a:pPr algn="r" defTabSz="865205"/>
            <a:fld id="{F7E03A88-D9B8-4A36-8252-7A02317E55A0}" type="slidenum">
              <a:rPr lang="en-US" sz="1200">
                <a:solidFill>
                  <a:prstClr val="black"/>
                </a:solidFill>
                <a:latin typeface="Arial" charset="0"/>
              </a:rPr>
              <a:pPr algn="r" defTabSz="865205"/>
              <a:t>3</a:t>
            </a:fld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864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3B44-A625-4E3E-B271-65DB743413C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39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 </a:t>
            </a:r>
            <a:r>
              <a:rPr lang="en-US" dirty="0" err="1"/>
              <a:t>n’est</a:t>
            </a:r>
            <a:r>
              <a:rPr lang="en-US" dirty="0"/>
              <a:t> pas possible </a:t>
            </a:r>
            <a:r>
              <a:rPr lang="en-US" dirty="0" err="1"/>
              <a:t>d’impliquer</a:t>
            </a:r>
            <a:r>
              <a:rPr lang="en-US" dirty="0"/>
              <a:t> </a:t>
            </a:r>
            <a:r>
              <a:rPr lang="en-US" dirty="0" err="1"/>
              <a:t>chaque</a:t>
            </a:r>
            <a:r>
              <a:rPr lang="en-US" dirty="0"/>
              <a:t> </a:t>
            </a:r>
            <a:r>
              <a:rPr lang="en-US" dirty="0" err="1"/>
              <a:t>partenaire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chaque</a:t>
            </a:r>
            <a:r>
              <a:rPr lang="en-US" dirty="0"/>
              <a:t> aspect du </a:t>
            </a:r>
            <a:r>
              <a:rPr lang="en-US" dirty="0" err="1"/>
              <a:t>processus</a:t>
            </a:r>
            <a:r>
              <a:rPr lang="en-US" dirty="0"/>
              <a:t> du cluster.  Les structures de </a:t>
            </a:r>
            <a:r>
              <a:rPr lang="en-US" dirty="0" err="1"/>
              <a:t>gestion</a:t>
            </a:r>
            <a:r>
              <a:rPr lang="en-US" dirty="0"/>
              <a:t> des GSC et GTT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conseillées</a:t>
            </a:r>
            <a:r>
              <a:rPr lang="en-US" dirty="0"/>
              <a:t> (</a:t>
            </a:r>
            <a:r>
              <a:rPr lang="en-US" dirty="0" err="1"/>
              <a:t>voir</a:t>
            </a:r>
            <a:r>
              <a:rPr lang="en-US" dirty="0"/>
              <a:t> notes des </a:t>
            </a:r>
            <a:r>
              <a:rPr lang="en-US" dirty="0" err="1"/>
              <a:t>animateurs</a:t>
            </a:r>
            <a:r>
              <a:rPr lang="en-US" dirty="0"/>
              <a:t>)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Demandez</a:t>
            </a:r>
            <a:r>
              <a:rPr lang="en-US" baseline="0" dirty="0"/>
              <a:t> aux participants </a:t>
            </a:r>
            <a:r>
              <a:rPr lang="en-US" baseline="0" dirty="0" err="1"/>
              <a:t>quelle</a:t>
            </a:r>
            <a:r>
              <a:rPr lang="en-US" baseline="0" dirty="0"/>
              <a:t> </a:t>
            </a:r>
            <a:r>
              <a:rPr lang="en-US" baseline="0" dirty="0" err="1"/>
              <a:t>est</a:t>
            </a:r>
            <a:r>
              <a:rPr lang="en-US" baseline="0" dirty="0"/>
              <a:t> la situation </a:t>
            </a:r>
            <a:r>
              <a:rPr lang="en-US" baseline="0" dirty="0" err="1"/>
              <a:t>dans</a:t>
            </a:r>
            <a:r>
              <a:rPr lang="en-US" baseline="0" dirty="0"/>
              <a:t> </a:t>
            </a:r>
            <a:r>
              <a:rPr lang="en-US" baseline="0" dirty="0" err="1"/>
              <a:t>leur</a:t>
            </a:r>
            <a:r>
              <a:rPr lang="en-US" baseline="0" dirty="0"/>
              <a:t> pays, </a:t>
            </a:r>
            <a:r>
              <a:rPr lang="en-US" baseline="0" dirty="0" err="1"/>
              <a:t>ce</a:t>
            </a:r>
            <a:r>
              <a:rPr lang="en-US" baseline="0" dirty="0"/>
              <a:t> qui </a:t>
            </a:r>
            <a:r>
              <a:rPr lang="en-US" baseline="0" dirty="0" err="1"/>
              <a:t>fonctionne</a:t>
            </a:r>
            <a:r>
              <a:rPr lang="en-US" baseline="0" dirty="0"/>
              <a:t> et </a:t>
            </a:r>
            <a:r>
              <a:rPr lang="en-US" baseline="0" dirty="0" err="1"/>
              <a:t>ce</a:t>
            </a:r>
            <a:r>
              <a:rPr lang="en-US" baseline="0" dirty="0"/>
              <a:t> qui ne </a:t>
            </a:r>
            <a:r>
              <a:rPr lang="en-US" baseline="0" dirty="0" err="1"/>
              <a:t>fonctionne</a:t>
            </a:r>
            <a:r>
              <a:rPr lang="en-US" baseline="0" dirty="0"/>
              <a:t> pas.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4AEED-364A-40AD-BE3A-E8F5E04A35C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824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Voir</a:t>
            </a:r>
            <a:r>
              <a:rPr lang="en-GB" dirty="0"/>
              <a:t> p. 64 du </a:t>
            </a:r>
            <a:r>
              <a:rPr lang="en-GB" dirty="0" err="1"/>
              <a:t>manuel</a:t>
            </a:r>
            <a:r>
              <a:rPr lang="en-GB" dirty="0"/>
              <a:t> du cluster nutrition pour </a:t>
            </a:r>
            <a:r>
              <a:rPr lang="en-GB" dirty="0" err="1"/>
              <a:t>obtenir</a:t>
            </a:r>
            <a:r>
              <a:rPr lang="en-GB" dirty="0"/>
              <a:t> de plus </a:t>
            </a:r>
            <a:r>
              <a:rPr lang="en-GB" dirty="0" err="1"/>
              <a:t>amples</a:t>
            </a:r>
            <a:r>
              <a:rPr lang="en-GB" dirty="0"/>
              <a:t> </a:t>
            </a:r>
            <a:r>
              <a:rPr lang="en-GB" dirty="0" err="1"/>
              <a:t>informations</a:t>
            </a:r>
            <a:endParaRPr lang="en-GB" dirty="0"/>
          </a:p>
          <a:p>
            <a:endParaRPr lang="en-GB" dirty="0"/>
          </a:p>
          <a:p>
            <a:r>
              <a:rPr lang="en-GB" dirty="0"/>
              <a:t>Un GTT </a:t>
            </a:r>
            <a:r>
              <a:rPr lang="en-GB" dirty="0" err="1"/>
              <a:t>peut</a:t>
            </a:r>
            <a:r>
              <a:rPr lang="en-GB" dirty="0"/>
              <a:t> </a:t>
            </a:r>
            <a:r>
              <a:rPr lang="en-GB" dirty="0" err="1"/>
              <a:t>aussi</a:t>
            </a:r>
            <a:r>
              <a:rPr lang="en-GB" dirty="0"/>
              <a:t> </a:t>
            </a:r>
            <a:r>
              <a:rPr lang="en-GB" dirty="0" err="1"/>
              <a:t>être</a:t>
            </a:r>
            <a:r>
              <a:rPr lang="en-GB" dirty="0"/>
              <a:t> </a:t>
            </a:r>
            <a:r>
              <a:rPr lang="en-GB" dirty="0" err="1"/>
              <a:t>remplacé</a:t>
            </a:r>
            <a:r>
              <a:rPr lang="en-GB" dirty="0"/>
              <a:t> par </a:t>
            </a:r>
            <a:r>
              <a:rPr lang="en-GB" dirty="0" err="1"/>
              <a:t>une</a:t>
            </a:r>
            <a:r>
              <a:rPr lang="en-GB" baseline="0" dirty="0"/>
              <a:t> </a:t>
            </a:r>
            <a:r>
              <a:rPr lang="en-GB" baseline="0" dirty="0" err="1"/>
              <a:t>unité</a:t>
            </a:r>
            <a:r>
              <a:rPr lang="en-GB" baseline="0" dirty="0"/>
              <a:t> </a:t>
            </a:r>
            <a:r>
              <a:rPr lang="en-GB" baseline="0" dirty="0" err="1"/>
              <a:t>opérationnelle</a:t>
            </a:r>
            <a:r>
              <a:rPr lang="en-GB" baseline="0" dirty="0"/>
              <a:t> (task force)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nécessaire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4AEED-364A-40AD-BE3A-E8F5E04A35C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865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76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89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 </a:t>
            </a:r>
            <a:r>
              <a:rPr lang="en-US" dirty="0" err="1"/>
              <a:t>n’est</a:t>
            </a:r>
            <a:r>
              <a:rPr lang="en-US" dirty="0"/>
              <a:t> pas possible </a:t>
            </a:r>
            <a:r>
              <a:rPr lang="en-US" dirty="0" err="1"/>
              <a:t>d’impliquer</a:t>
            </a:r>
            <a:r>
              <a:rPr lang="en-US" dirty="0"/>
              <a:t> </a:t>
            </a:r>
            <a:r>
              <a:rPr lang="en-US" dirty="0" err="1"/>
              <a:t>chaque</a:t>
            </a:r>
            <a:r>
              <a:rPr lang="en-US" dirty="0"/>
              <a:t> </a:t>
            </a:r>
            <a:r>
              <a:rPr lang="en-US" dirty="0" err="1"/>
              <a:t>partenaire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chaque</a:t>
            </a:r>
            <a:r>
              <a:rPr lang="en-US" dirty="0"/>
              <a:t> aspect du </a:t>
            </a:r>
            <a:r>
              <a:rPr lang="en-US" dirty="0" err="1"/>
              <a:t>processus</a:t>
            </a:r>
            <a:r>
              <a:rPr lang="en-US" dirty="0"/>
              <a:t> du cluster.  Les structures de </a:t>
            </a:r>
            <a:r>
              <a:rPr lang="en-US" dirty="0" err="1"/>
              <a:t>gestion</a:t>
            </a:r>
            <a:r>
              <a:rPr lang="en-US" dirty="0"/>
              <a:t> des GSC et GTT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conseillées</a:t>
            </a:r>
            <a:r>
              <a:rPr lang="en-US" dirty="0"/>
              <a:t> (</a:t>
            </a:r>
            <a:r>
              <a:rPr lang="en-US" dirty="0" err="1"/>
              <a:t>voir</a:t>
            </a:r>
            <a:r>
              <a:rPr lang="en-US" dirty="0"/>
              <a:t> notes des </a:t>
            </a:r>
            <a:r>
              <a:rPr lang="en-US" dirty="0" err="1"/>
              <a:t>animateurs</a:t>
            </a:r>
            <a:r>
              <a:rPr lang="en-US" dirty="0"/>
              <a:t>)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Demandez</a:t>
            </a:r>
            <a:r>
              <a:rPr lang="en-US" baseline="0" dirty="0"/>
              <a:t> aux participants </a:t>
            </a:r>
            <a:r>
              <a:rPr lang="en-US" baseline="0" dirty="0" err="1"/>
              <a:t>quelle</a:t>
            </a:r>
            <a:r>
              <a:rPr lang="en-US" baseline="0" dirty="0"/>
              <a:t> </a:t>
            </a:r>
            <a:r>
              <a:rPr lang="en-US" baseline="0" dirty="0" err="1"/>
              <a:t>est</a:t>
            </a:r>
            <a:r>
              <a:rPr lang="en-US" baseline="0" dirty="0"/>
              <a:t> la situation </a:t>
            </a:r>
            <a:r>
              <a:rPr lang="en-US" baseline="0" dirty="0" err="1"/>
              <a:t>dans</a:t>
            </a:r>
            <a:r>
              <a:rPr lang="en-US" baseline="0" dirty="0"/>
              <a:t> </a:t>
            </a:r>
            <a:r>
              <a:rPr lang="en-US" baseline="0" dirty="0" err="1"/>
              <a:t>leur</a:t>
            </a:r>
            <a:r>
              <a:rPr lang="en-US" baseline="0" dirty="0"/>
              <a:t> pays, </a:t>
            </a:r>
            <a:r>
              <a:rPr lang="en-US" baseline="0" dirty="0" err="1"/>
              <a:t>ce</a:t>
            </a:r>
            <a:r>
              <a:rPr lang="en-US" baseline="0" dirty="0"/>
              <a:t> qui </a:t>
            </a:r>
            <a:r>
              <a:rPr lang="en-US" baseline="0" dirty="0" err="1"/>
              <a:t>fonctionne</a:t>
            </a:r>
            <a:r>
              <a:rPr lang="en-US" baseline="0" dirty="0"/>
              <a:t> et </a:t>
            </a:r>
            <a:r>
              <a:rPr lang="en-US" baseline="0" dirty="0" err="1"/>
              <a:t>ce</a:t>
            </a:r>
            <a:r>
              <a:rPr lang="en-US" baseline="0" dirty="0"/>
              <a:t> qui ne </a:t>
            </a:r>
            <a:r>
              <a:rPr lang="en-US" baseline="0" dirty="0" err="1"/>
              <a:t>fonctionne</a:t>
            </a:r>
            <a:r>
              <a:rPr lang="en-US" baseline="0" dirty="0"/>
              <a:t> pas.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4AEED-364A-40AD-BE3A-E8F5E04A35C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5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1D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fr-CH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104602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65629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361159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</p:spTree>
    <p:extLst>
      <p:ext uri="{BB962C8B-B14F-4D97-AF65-F5344CB8AC3E}">
        <p14:creationId xmlns:p14="http://schemas.microsoft.com/office/powerpoint/2010/main" val="1426962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1D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fr-CH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00337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25022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741043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350829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911140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1D150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177583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95634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30207"/>
      </p:ext>
    </p:extLst>
  </p:cSld>
  <p:clrMapOvr>
    <a:masterClrMapping/>
  </p:clrMapOvr>
  <p:transition spd="med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08943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541746"/>
      </p:ext>
    </p:extLst>
  </p:cSld>
  <p:clrMapOvr>
    <a:masterClrMapping/>
  </p:clrMapOvr>
  <p:transition spd="med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33310"/>
      </p:ext>
    </p:extLst>
  </p:cSld>
  <p:clrMapOvr>
    <a:masterClrMapping/>
  </p:clrMapOvr>
  <p:transition spd="med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721556"/>
      </p:ext>
    </p:extLst>
  </p:cSld>
  <p:clrMapOvr>
    <a:masterClrMapping/>
  </p:clrMapOvr>
  <p:transition spd="med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</p:spTree>
    <p:extLst>
      <p:ext uri="{BB962C8B-B14F-4D97-AF65-F5344CB8AC3E}">
        <p14:creationId xmlns:p14="http://schemas.microsoft.com/office/powerpoint/2010/main" val="87430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01001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31917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052566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1D150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313906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11712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544058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878620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5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pull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70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 spd="med">
    <p:pull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basicblogtips.com/solid-connections-with-bloggers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0304" y="2130425"/>
            <a:ext cx="8693240" cy="1470025"/>
          </a:xfrm>
          <a:noFill/>
        </p:spPr>
        <p:txBody>
          <a:bodyPr>
            <a:noAutofit/>
          </a:bodyPr>
          <a:lstStyle/>
          <a:p>
            <a:pPr defTabSz="891760">
              <a:defRPr/>
            </a:pP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1.4 Structures du cluster nutrition</a:t>
            </a:r>
            <a:endParaRPr lang="en-GB" sz="4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64874" y="4797152"/>
            <a:ext cx="23241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887932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solidFill>
            <a:srgbClr val="C1D150"/>
          </a:solidFill>
        </p:spPr>
        <p:txBody>
          <a:bodyPr vert="horz" lIns="91440" tIns="45720" rIns="91440" bIns="4572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91760">
              <a:defRPr/>
            </a:pP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Équipe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 du cluster/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secteur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b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dirty="0" err="1">
                <a:solidFill>
                  <a:schemeClr val="bg1"/>
                </a:solidFill>
                <a:latin typeface="Calibri" panose="020F0502020204030204" pitchFamily="34" charset="0"/>
              </a:rPr>
              <a:t>l'É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chelle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alibri" panose="020F0502020204030204" pitchFamily="34" charset="0"/>
              </a:rPr>
              <a:t>S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ous-nationale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488092" y="2628257"/>
            <a:ext cx="4690864" cy="3862473"/>
          </a:xfrm>
          <a:solidFill>
            <a:srgbClr val="FFFFFF"/>
          </a:solidFill>
        </p:spPr>
        <p:txBody>
          <a:bodyPr vert="horz" lIns="91440" tIns="45720" rIns="91440" bIns="4572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dirty="0"/>
              <a:t>Les clusters </a:t>
            </a:r>
            <a:r>
              <a:rPr lang="en-GB" sz="2400" dirty="0" err="1"/>
              <a:t>sous-nationaux</a:t>
            </a:r>
            <a:r>
              <a:rPr lang="en-GB" sz="2400" dirty="0"/>
              <a:t> </a:t>
            </a:r>
            <a:r>
              <a:rPr lang="en-GB" sz="2400" dirty="0" err="1"/>
              <a:t>comprennent</a:t>
            </a:r>
            <a:r>
              <a:rPr lang="en-GB" sz="2400" dirty="0"/>
              <a:t> </a:t>
            </a:r>
            <a:r>
              <a:rPr lang="en-GB" sz="2400" dirty="0" err="1"/>
              <a:t>généralement</a:t>
            </a:r>
            <a:r>
              <a:rPr lang="en-GB" sz="2400" dirty="0"/>
              <a:t> 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/>
              <a:t>Un </a:t>
            </a:r>
            <a:r>
              <a:rPr lang="en-GB" sz="2400" dirty="0" err="1"/>
              <a:t>coordinateur</a:t>
            </a:r>
            <a:r>
              <a:rPr lang="en-GB" sz="2400" dirty="0"/>
              <a:t> du cluster/</a:t>
            </a:r>
            <a:r>
              <a:rPr lang="en-GB" sz="2400" dirty="0" err="1"/>
              <a:t>secteur</a:t>
            </a:r>
            <a:r>
              <a:rPr lang="en-GB" sz="2400" dirty="0"/>
              <a:t> </a:t>
            </a:r>
            <a:r>
              <a:rPr lang="en-GB" sz="2400" dirty="0" err="1"/>
              <a:t>sous</a:t>
            </a:r>
            <a:r>
              <a:rPr lang="en-GB" sz="2400" dirty="0"/>
              <a:t>-national (</a:t>
            </a:r>
            <a:r>
              <a:rPr lang="en-GB" sz="2400" dirty="0" err="1"/>
              <a:t>dans</a:t>
            </a:r>
            <a:r>
              <a:rPr lang="en-GB" sz="2400" dirty="0"/>
              <a:t> </a:t>
            </a:r>
            <a:r>
              <a:rPr lang="en-GB" sz="2400" dirty="0" err="1"/>
              <a:t>certains</a:t>
            </a:r>
            <a:r>
              <a:rPr lang="en-GB" sz="2400" dirty="0"/>
              <a:t> </a:t>
            </a:r>
            <a:r>
              <a:rPr lang="en-GB" sz="2400" dirty="0" err="1"/>
              <a:t>contextes</a:t>
            </a:r>
            <a:r>
              <a:rPr lang="en-GB" sz="2400" dirty="0"/>
              <a:t> </a:t>
            </a:r>
            <a:r>
              <a:rPr lang="en-GB" sz="2400" dirty="0" err="1"/>
              <a:t>une</a:t>
            </a:r>
            <a:r>
              <a:rPr lang="en-GB" sz="2400" dirty="0"/>
              <a:t> </a:t>
            </a:r>
            <a:r>
              <a:rPr lang="en-GB" sz="2400" dirty="0" err="1"/>
              <a:t>personne</a:t>
            </a:r>
            <a:r>
              <a:rPr lang="en-GB" sz="2400" dirty="0"/>
              <a:t> de </a:t>
            </a:r>
            <a:r>
              <a:rPr lang="en-GB" sz="2400" dirty="0" err="1"/>
              <a:t>référence</a:t>
            </a:r>
            <a:r>
              <a:rPr lang="en-GB" sz="2400" dirty="0"/>
              <a:t> du </a:t>
            </a:r>
            <a:r>
              <a:rPr lang="en-GB" sz="2400" dirty="0" err="1"/>
              <a:t>gouvernement</a:t>
            </a:r>
            <a:r>
              <a:rPr lang="en-GB" sz="2400" dirty="0"/>
              <a:t>)</a:t>
            </a:r>
            <a:endParaRPr lang="en-GB" sz="2400" strike="sngStrike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/>
              <a:t>Un </a:t>
            </a:r>
            <a:r>
              <a:rPr lang="en-GB" sz="2400" dirty="0" err="1"/>
              <a:t>gestionnaire</a:t>
            </a:r>
            <a:r>
              <a:rPr lang="en-GB" sz="2400" dirty="0"/>
              <a:t> de </a:t>
            </a:r>
            <a:r>
              <a:rPr lang="en-GB" sz="2400" dirty="0" err="1"/>
              <a:t>l’information</a:t>
            </a:r>
            <a:r>
              <a:rPr lang="en-GB" sz="2400" dirty="0"/>
              <a:t> </a:t>
            </a:r>
            <a:r>
              <a:rPr lang="en-GB" sz="2400" dirty="0" err="1"/>
              <a:t>sous</a:t>
            </a:r>
            <a:r>
              <a:rPr lang="en-GB" sz="2400" dirty="0"/>
              <a:t>-national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/>
              <a:t>Un </a:t>
            </a:r>
            <a:r>
              <a:rPr lang="en-GB" sz="2400" dirty="0" err="1"/>
              <a:t>traducteur</a:t>
            </a:r>
            <a:r>
              <a:rPr lang="en-GB" sz="2400" dirty="0"/>
              <a:t> (</a:t>
            </a:r>
            <a:r>
              <a:rPr lang="en-GB" sz="2400" dirty="0" err="1"/>
              <a:t>si</a:t>
            </a:r>
            <a:r>
              <a:rPr lang="en-GB" sz="2400" dirty="0"/>
              <a:t> </a:t>
            </a:r>
            <a:r>
              <a:rPr lang="en-GB" sz="2400" dirty="0" err="1"/>
              <a:t>nécessaire</a:t>
            </a:r>
            <a:r>
              <a:rPr lang="en-GB" sz="2400" dirty="0"/>
              <a:t>)</a:t>
            </a:r>
            <a:endParaRPr lang="en-GB" sz="2400" dirty="0">
              <a:cs typeface="Calibri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/>
              <a:t>Les </a:t>
            </a:r>
            <a:r>
              <a:rPr lang="en-GB" sz="2400" dirty="0" err="1"/>
              <a:t>autorités</a:t>
            </a:r>
            <a:r>
              <a:rPr lang="en-GB" sz="2400" dirty="0"/>
              <a:t> locales (</a:t>
            </a:r>
            <a:r>
              <a:rPr lang="en-GB" sz="2400" dirty="0" err="1"/>
              <a:t>administratives</a:t>
            </a:r>
            <a:r>
              <a:rPr lang="en-GB" sz="2400" dirty="0"/>
              <a:t> et techniques)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/>
              <a:t>Les </a:t>
            </a:r>
            <a:r>
              <a:rPr lang="en-GB" sz="2400" dirty="0" err="1"/>
              <a:t>organismes</a:t>
            </a:r>
            <a:r>
              <a:rPr lang="en-GB" sz="2400" dirty="0"/>
              <a:t> des Nations </a:t>
            </a:r>
            <a:r>
              <a:rPr lang="en-GB" sz="2400" dirty="0" err="1"/>
              <a:t>Unies</a:t>
            </a:r>
            <a:r>
              <a:rPr lang="en-GB" sz="2400" dirty="0"/>
              <a:t> et les ONG </a:t>
            </a:r>
            <a:r>
              <a:rPr lang="en-GB" sz="2400" dirty="0" err="1"/>
              <a:t>mettant</a:t>
            </a:r>
            <a:r>
              <a:rPr lang="en-GB" sz="2400" dirty="0"/>
              <a:t> en </a:t>
            </a:r>
            <a:r>
              <a:rPr lang="en-GB" sz="2400" dirty="0" err="1"/>
              <a:t>œuvre</a:t>
            </a:r>
            <a:r>
              <a:rPr lang="en-GB" sz="2400" dirty="0"/>
              <a:t> des </a:t>
            </a:r>
            <a:r>
              <a:rPr lang="en-GB" sz="2400" dirty="0" err="1"/>
              <a:t>activités</a:t>
            </a:r>
            <a:r>
              <a:rPr lang="en-GB" sz="2400" dirty="0"/>
              <a:t> de nutrition en </a:t>
            </a:r>
            <a:r>
              <a:rPr lang="en-GB" sz="2400" dirty="0" err="1"/>
              <a:t>urgence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07504" y="1340768"/>
            <a:ext cx="9036496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GB" sz="2400" dirty="0" err="1"/>
              <a:t>L’équipe</a:t>
            </a:r>
            <a:r>
              <a:rPr lang="en-GB" sz="2400" dirty="0"/>
              <a:t> de coordination du cluster/</a:t>
            </a:r>
            <a:r>
              <a:rPr lang="en-GB" sz="2400" dirty="0" err="1"/>
              <a:t>secteur</a:t>
            </a:r>
            <a:r>
              <a:rPr lang="en-GB" sz="2400" dirty="0"/>
              <a:t> à </a:t>
            </a:r>
            <a:r>
              <a:rPr lang="en-GB" sz="2400" dirty="0" err="1"/>
              <a:t>l'échelle</a:t>
            </a:r>
            <a:r>
              <a:rPr lang="en-GB" sz="2400" dirty="0"/>
              <a:t> </a:t>
            </a:r>
            <a:r>
              <a:rPr lang="en-GB" sz="2400" dirty="0" err="1"/>
              <a:t>sous-nationale</a:t>
            </a:r>
            <a:r>
              <a:rPr lang="en-GB" sz="2400" dirty="0"/>
              <a:t> organise un forum </a:t>
            </a:r>
            <a:r>
              <a:rPr lang="en-GB" sz="2400" dirty="0" err="1"/>
              <a:t>autour</a:t>
            </a:r>
            <a:r>
              <a:rPr lang="en-GB" sz="2400" dirty="0"/>
              <a:t> </a:t>
            </a:r>
            <a:r>
              <a:rPr lang="en-GB" sz="2400" dirty="0" err="1"/>
              <a:t>duquel</a:t>
            </a:r>
            <a:r>
              <a:rPr lang="en-GB" sz="2400" dirty="0"/>
              <a:t> </a:t>
            </a:r>
            <a:r>
              <a:rPr lang="en-GB" sz="2400" b="1" dirty="0" err="1"/>
              <a:t>tous</a:t>
            </a:r>
            <a:r>
              <a:rPr lang="en-GB" sz="2400" b="1" dirty="0"/>
              <a:t> les </a:t>
            </a:r>
            <a:r>
              <a:rPr lang="en-GB" sz="2400" b="1" dirty="0" err="1"/>
              <a:t>partenaires</a:t>
            </a:r>
            <a:r>
              <a:rPr lang="en-GB" sz="2400" b="1" dirty="0"/>
              <a:t> du cluster/</a:t>
            </a:r>
            <a:r>
              <a:rPr lang="en-GB" sz="2400" b="1" dirty="0" err="1"/>
              <a:t>secteur</a:t>
            </a:r>
            <a:r>
              <a:rPr lang="en-GB" sz="2400" b="1" dirty="0"/>
              <a:t> </a:t>
            </a:r>
            <a:r>
              <a:rPr lang="en-GB" sz="2400" dirty="0" err="1"/>
              <a:t>peuvent</a:t>
            </a:r>
            <a:r>
              <a:rPr lang="en-GB" sz="2400" dirty="0"/>
              <a:t> </a:t>
            </a:r>
            <a:r>
              <a:rPr lang="en-GB" sz="2400" dirty="0" err="1"/>
              <a:t>discuter</a:t>
            </a:r>
            <a:r>
              <a:rPr lang="en-GB" sz="2400" dirty="0"/>
              <a:t> et </a:t>
            </a:r>
            <a:r>
              <a:rPr lang="en-GB" sz="2400" dirty="0" err="1"/>
              <a:t>coordonner</a:t>
            </a:r>
            <a:r>
              <a:rPr lang="en-GB" sz="2400" dirty="0"/>
              <a:t> </a:t>
            </a:r>
            <a:r>
              <a:rPr lang="en-GB" sz="2400" dirty="0" err="1"/>
              <a:t>leurs</a:t>
            </a:r>
            <a:r>
              <a:rPr lang="en-GB" sz="2400" dirty="0"/>
              <a:t> </a:t>
            </a:r>
            <a:r>
              <a:rPr lang="en-GB" sz="2400" dirty="0" err="1"/>
              <a:t>opérations</a:t>
            </a:r>
            <a:endParaRPr lang="en-GB" sz="2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EB1E982-57C2-494E-A933-171EBCC1A5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711321" y="3093418"/>
            <a:ext cx="2718047" cy="305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1200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 dirty="0">
                <a:latin typeface="Calibri" panose="020F0502020204030204" pitchFamily="34" charset="0"/>
              </a:rPr>
              <a:t>cluster nutrition </a:t>
            </a:r>
            <a:r>
              <a:rPr lang="en-GB" b="1" dirty="0" err="1">
                <a:latin typeface="Calibri" panose="020F0502020204030204" pitchFamily="34" charset="0"/>
              </a:rPr>
              <a:t>sous</a:t>
            </a:r>
            <a:r>
              <a:rPr lang="en-GB" b="1" dirty="0">
                <a:latin typeface="Calibri" panose="020F0502020204030204" pitchFamily="34" charset="0"/>
              </a:rPr>
              <a:t>-national 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en XXX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04800" y="1340768"/>
            <a:ext cx="8686800" cy="55172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Dirigé par ...</a:t>
            </a:r>
            <a:endParaRPr lang="en-US" dirty="0"/>
          </a:p>
          <a:p>
            <a:r>
              <a:rPr lang="en-US"/>
              <a:t>Co-direction ...</a:t>
            </a:r>
          </a:p>
          <a:p>
            <a:r>
              <a:rPr lang="en-US"/>
              <a:t>Partenaires : </a:t>
            </a:r>
          </a:p>
        </p:txBody>
      </p:sp>
    </p:spTree>
    <p:extLst>
      <p:ext uri="{BB962C8B-B14F-4D97-AF65-F5344CB8AC3E}">
        <p14:creationId xmlns:p14="http://schemas.microsoft.com/office/powerpoint/2010/main" val="37348512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2286000" y="22860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dirty="0">
              <a:solidFill>
                <a:srgbClr val="231F20"/>
              </a:solidFill>
              <a:latin typeface="Roboto Condense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05419"/>
            <a:ext cx="4114800" cy="5016758"/>
          </a:xfrm>
          <a:prstGeom prst="rect">
            <a:avLst/>
          </a:prstGeom>
          <a:noFill/>
          <a:ln w="28575">
            <a:noFill/>
            <a:prstDash val="lgDash"/>
          </a:ln>
        </p:spPr>
        <p:txBody>
          <a:bodyPr wrap="square" anchor="t">
            <a:spAutoFit/>
          </a:bodyPr>
          <a:lstStyle/>
          <a:p>
            <a:pPr algn="ctr" defTabSz="457200"/>
            <a:r>
              <a:rPr lang="en-GB" sz="3200" b="1" dirty="0"/>
              <a:t>Par </a:t>
            </a:r>
            <a:r>
              <a:rPr lang="en-GB" sz="3200" b="1" dirty="0" err="1"/>
              <a:t>groupes</a:t>
            </a:r>
            <a:r>
              <a:rPr lang="en-GB" sz="3200" b="1" dirty="0"/>
              <a:t> de </a:t>
            </a:r>
            <a:r>
              <a:rPr lang="en-GB" sz="3200" b="1" dirty="0" err="1"/>
              <a:t>deux</a:t>
            </a:r>
            <a:r>
              <a:rPr lang="en-GB" sz="3200" b="1" dirty="0"/>
              <a:t>, </a:t>
            </a:r>
            <a:r>
              <a:rPr lang="en-GB" sz="3200" b="1" dirty="0" err="1"/>
              <a:t>discutez</a:t>
            </a:r>
            <a:r>
              <a:rPr lang="en-GB" sz="3200" b="1" dirty="0"/>
              <a:t> du </a:t>
            </a:r>
            <a:r>
              <a:rPr lang="en-GB" sz="3200" b="1" dirty="0" err="1"/>
              <a:t>rôle</a:t>
            </a:r>
            <a:r>
              <a:rPr lang="en-GB" sz="3200" b="1" dirty="0"/>
              <a:t> du </a:t>
            </a:r>
            <a:r>
              <a:rPr lang="en-GB" sz="3200" b="1" dirty="0" err="1"/>
              <a:t>coordinateur</a:t>
            </a:r>
            <a:r>
              <a:rPr lang="en-GB" sz="3200" b="1" dirty="0"/>
              <a:t> du cluster nutrition national</a:t>
            </a:r>
          </a:p>
          <a:p>
            <a:pPr algn="ctr" defTabSz="457200"/>
            <a:endParaRPr lang="en-GB" sz="3200" b="1" dirty="0"/>
          </a:p>
          <a:p>
            <a:pPr algn="ctr" defTabSz="457200"/>
            <a:r>
              <a:rPr lang="en-GB" sz="3200" b="1" dirty="0"/>
              <a:t>En quoi </a:t>
            </a:r>
            <a:r>
              <a:rPr lang="en-GB" sz="3200" b="1" dirty="0" err="1"/>
              <a:t>est-il</a:t>
            </a:r>
            <a:r>
              <a:rPr lang="en-GB" sz="3200" b="1" dirty="0"/>
              <a:t> </a:t>
            </a:r>
            <a:r>
              <a:rPr lang="en-GB" sz="3200" b="1" dirty="0" err="1"/>
              <a:t>différent</a:t>
            </a:r>
            <a:r>
              <a:rPr lang="en-GB" sz="3200" b="1" dirty="0"/>
              <a:t> de </a:t>
            </a:r>
            <a:r>
              <a:rPr lang="en-GB" sz="3200" b="1" dirty="0" err="1"/>
              <a:t>celui</a:t>
            </a:r>
            <a:r>
              <a:rPr lang="en-GB" sz="3200" b="1" dirty="0"/>
              <a:t> du </a:t>
            </a:r>
            <a:r>
              <a:rPr lang="en-GB" sz="3200" b="1" dirty="0" err="1"/>
              <a:t>coordinateur</a:t>
            </a:r>
            <a:r>
              <a:rPr lang="en-GB" sz="3200" b="1" dirty="0"/>
              <a:t> du cluster nutrition </a:t>
            </a:r>
            <a:r>
              <a:rPr lang="en-GB" sz="3200" b="1" dirty="0" err="1"/>
              <a:t>sous</a:t>
            </a:r>
            <a:r>
              <a:rPr lang="en-GB" sz="3200" b="1" dirty="0"/>
              <a:t>-national?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Travail </a:t>
            </a:r>
            <a:r>
              <a:rPr lang="en-US" dirty="0"/>
              <a:t>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groupe</a:t>
            </a:r>
            <a:r>
              <a:rPr lang="en-US" dirty="0">
                <a:solidFill>
                  <a:schemeClr val="bg1"/>
                </a:solidFill>
              </a:rPr>
              <a:t> 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B7843CE-0FC3-49C8-A98D-0B1A89F499E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25852" y="1796074"/>
            <a:ext cx="2664296" cy="401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1654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8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solidFill>
            <a:srgbClr val="C1D150"/>
          </a:solidFill>
        </p:spPr>
        <p:txBody>
          <a:bodyPr vert="horz" lIns="91440" tIns="45720" rIns="91440" bIns="4572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91760">
              <a:defRPr/>
            </a:pPr>
            <a:r>
              <a:rPr lang="en-GB" b="1">
                <a:solidFill>
                  <a:schemeClr val="bg1"/>
                </a:solidFill>
                <a:latin typeface="Calibri" panose="020F0502020204030204" pitchFamily="34" charset="0"/>
              </a:rPr>
              <a:t>Responsabilités du CCN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603500" y="1346007"/>
            <a:ext cx="6540500" cy="5143693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en-US" b="1" dirty="0" err="1"/>
              <a:t>Établissement</a:t>
            </a:r>
            <a:r>
              <a:rPr lang="en-US" b="1" dirty="0"/>
              <a:t> et</a:t>
            </a:r>
            <a:r>
              <a:rPr lang="en-US" dirty="0"/>
              <a:t> </a:t>
            </a:r>
            <a:r>
              <a:rPr lang="en-US" b="1" dirty="0" err="1"/>
              <a:t>gestion</a:t>
            </a:r>
            <a:r>
              <a:rPr lang="en-US" b="1" dirty="0"/>
              <a:t> de la coordination</a:t>
            </a:r>
            <a:endParaRPr lang="en-US" strike="sngStrike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/>
              <a:t>Facilitation </a:t>
            </a:r>
            <a:r>
              <a:rPr lang="en-US" b="1" dirty="0"/>
              <a:t>des </a:t>
            </a:r>
            <a:r>
              <a:rPr lang="en-US" b="1" dirty="0" err="1"/>
              <a:t>évaluations</a:t>
            </a:r>
            <a:r>
              <a:rPr lang="en-US" b="1" dirty="0"/>
              <a:t> des </a:t>
            </a:r>
            <a:r>
              <a:rPr lang="en-US" b="1" dirty="0" err="1"/>
              <a:t>besoins</a:t>
            </a:r>
            <a:endParaRPr lang="en-US" b="1" dirty="0"/>
          </a:p>
          <a:p>
            <a:pPr>
              <a:spcAft>
                <a:spcPts val="600"/>
              </a:spcAft>
            </a:pPr>
            <a:r>
              <a:rPr lang="en-US" dirty="0"/>
              <a:t>Identification et </a:t>
            </a:r>
            <a:r>
              <a:rPr lang="en-US" dirty="0" err="1"/>
              <a:t>gestion</a:t>
            </a:r>
            <a:r>
              <a:rPr lang="en-US" dirty="0"/>
              <a:t> des </a:t>
            </a:r>
            <a:r>
              <a:rPr lang="en-US" b="1" dirty="0" err="1"/>
              <a:t>lacunes</a:t>
            </a:r>
            <a:r>
              <a:rPr lang="en-US" b="1" dirty="0"/>
              <a:t> et </a:t>
            </a:r>
            <a:r>
              <a:rPr lang="en-US" b="1" dirty="0" err="1"/>
              <a:t>doublons</a:t>
            </a:r>
            <a:r>
              <a:rPr lang="en-US" b="1" dirty="0"/>
              <a:t> 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Maintien</a:t>
            </a:r>
            <a:r>
              <a:rPr lang="en-US" dirty="0"/>
              <a:t> du </a:t>
            </a:r>
            <a:r>
              <a:rPr lang="en-US" b="1" dirty="0"/>
              <a:t>flux </a:t>
            </a:r>
            <a:r>
              <a:rPr lang="en-US" b="1" dirty="0" err="1"/>
              <a:t>d’informations</a:t>
            </a:r>
            <a:endParaRPr lang="en-US" b="1" dirty="0"/>
          </a:p>
          <a:p>
            <a:pPr>
              <a:spcAft>
                <a:spcPts val="600"/>
              </a:spcAft>
            </a:pPr>
            <a:r>
              <a:rPr lang="en-US" dirty="0" err="1"/>
              <a:t>Appui</a:t>
            </a:r>
            <a:r>
              <a:rPr lang="en-US" dirty="0"/>
              <a:t> à </a:t>
            </a:r>
            <a:r>
              <a:rPr lang="en-US" dirty="0" err="1"/>
              <a:t>l’application</a:t>
            </a:r>
            <a:r>
              <a:rPr lang="en-US" dirty="0"/>
              <a:t> des </a:t>
            </a:r>
            <a:r>
              <a:rPr lang="en-US" b="1" dirty="0" err="1"/>
              <a:t>normes</a:t>
            </a:r>
            <a:r>
              <a:rPr lang="en-US" b="1" dirty="0"/>
              <a:t> </a:t>
            </a:r>
          </a:p>
          <a:p>
            <a:pPr>
              <a:spcAft>
                <a:spcPts val="600"/>
              </a:spcAft>
            </a:pPr>
            <a:r>
              <a:rPr lang="en-US" b="1" dirty="0" err="1"/>
              <a:t>Plaidoyer</a:t>
            </a:r>
            <a:endParaRPr lang="en-US" b="1" dirty="0"/>
          </a:p>
          <a:p>
            <a:pPr>
              <a:spcAft>
                <a:spcPts val="600"/>
              </a:spcAft>
            </a:pPr>
            <a:r>
              <a:rPr lang="en-US" dirty="0" err="1"/>
              <a:t>Mobilisation</a:t>
            </a:r>
            <a:r>
              <a:rPr lang="en-US" dirty="0"/>
              <a:t> des </a:t>
            </a:r>
            <a:r>
              <a:rPr lang="en-US" b="1" dirty="0" err="1"/>
              <a:t>ressources</a:t>
            </a:r>
            <a:r>
              <a:rPr lang="en-US" dirty="0"/>
              <a:t> (y </a:t>
            </a:r>
            <a:r>
              <a:rPr lang="en-US" dirty="0" err="1"/>
              <a:t>compris</a:t>
            </a:r>
            <a:r>
              <a:rPr lang="en-US" dirty="0"/>
              <a:t> les </a:t>
            </a:r>
            <a:r>
              <a:rPr lang="en-US" dirty="0" err="1"/>
              <a:t>financements</a:t>
            </a:r>
            <a:r>
              <a:rPr lang="en-US" dirty="0"/>
              <a:t>)</a:t>
            </a:r>
          </a:p>
          <a:p>
            <a:pPr>
              <a:spcAft>
                <a:spcPts val="600"/>
              </a:spcAft>
            </a:pPr>
            <a:r>
              <a:rPr lang="en-US" dirty="0"/>
              <a:t>Facilitation du </a:t>
            </a:r>
            <a:r>
              <a:rPr lang="en-US" dirty="0" err="1"/>
              <a:t>développement</a:t>
            </a:r>
            <a:r>
              <a:rPr lang="en-US" dirty="0"/>
              <a:t> du </a:t>
            </a:r>
            <a:r>
              <a:rPr lang="en-US" b="1" dirty="0"/>
              <a:t>Plan de </a:t>
            </a:r>
            <a:r>
              <a:rPr lang="en-US" b="1" dirty="0" err="1"/>
              <a:t>réponse</a:t>
            </a:r>
            <a:r>
              <a:rPr lang="en-US" b="1" dirty="0"/>
              <a:t> </a:t>
            </a:r>
            <a:r>
              <a:rPr lang="en-US" b="1" dirty="0" err="1"/>
              <a:t>humanitaire</a:t>
            </a:r>
            <a:r>
              <a:rPr lang="en-US" b="1" dirty="0"/>
              <a:t> du cluster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Garantie</a:t>
            </a:r>
            <a:r>
              <a:rPr lang="en-US" dirty="0"/>
              <a:t> du </a:t>
            </a:r>
            <a:r>
              <a:rPr lang="en-US" b="1" dirty="0" err="1"/>
              <a:t>suivi</a:t>
            </a:r>
            <a:r>
              <a:rPr lang="en-US" b="1" dirty="0"/>
              <a:t> des performances du cluster nutrition</a:t>
            </a:r>
          </a:p>
          <a:p>
            <a:pPr>
              <a:spcAft>
                <a:spcPts val="600"/>
              </a:spcAft>
            </a:pPr>
            <a:r>
              <a:rPr lang="en-US" b="1" dirty="0"/>
              <a:t>Coordination</a:t>
            </a:r>
          </a:p>
          <a:p>
            <a:pPr>
              <a:spcAft>
                <a:spcPts val="600"/>
              </a:spcAft>
            </a:pPr>
            <a:r>
              <a:rPr lang="en-US" sz="3800" b="1" dirty="0"/>
              <a:t>Promotion de la </a:t>
            </a:r>
            <a:r>
              <a:rPr lang="en-US" sz="3800" b="1" dirty="0" err="1"/>
              <a:t>qualité</a:t>
            </a:r>
            <a:r>
              <a:rPr lang="en-US" sz="3800" b="1" dirty="0"/>
              <a:t> et de la </a:t>
            </a:r>
            <a:r>
              <a:rPr lang="en-US" sz="3800" b="1" dirty="0" err="1"/>
              <a:t>redevabilité</a:t>
            </a:r>
            <a:endParaRPr lang="en-US" sz="3800" b="1" dirty="0"/>
          </a:p>
          <a:p>
            <a:pPr>
              <a:spcAft>
                <a:spcPts val="600"/>
              </a:spcAft>
            </a:pPr>
            <a:r>
              <a:rPr lang="en-GB" dirty="0"/>
              <a:t>Et </a:t>
            </a:r>
            <a:r>
              <a:rPr lang="en-GB" dirty="0" err="1"/>
              <a:t>bien</a:t>
            </a:r>
            <a:r>
              <a:rPr lang="en-GB" dirty="0"/>
              <a:t> plus encore 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0200" y="1730198"/>
            <a:ext cx="1981522" cy="174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922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F2DEE45F-0F7B-4E96-9D7F-C84620D81371}"/>
              </a:ext>
            </a:extLst>
          </p:cNvPr>
          <p:cNvSpPr txBox="1"/>
          <p:nvPr/>
        </p:nvSpPr>
        <p:spPr>
          <a:xfrm>
            <a:off x="107504" y="3356992"/>
            <a:ext cx="8826662" cy="31393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/>
              <a:t>Échelle sous-nationale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B862818-F362-4CBD-8AC4-05FBB82F0EF0}"/>
              </a:ext>
            </a:extLst>
          </p:cNvPr>
          <p:cNvSpPr txBox="1"/>
          <p:nvPr/>
        </p:nvSpPr>
        <p:spPr>
          <a:xfrm>
            <a:off x="118934" y="1523137"/>
            <a:ext cx="8773546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/>
              <a:t>Échelle nationale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657600" y="3743325"/>
            <a:ext cx="165735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500" b="1" dirty="0" err="1">
                <a:solidFill>
                  <a:schemeClr val="bg1"/>
                </a:solidFill>
              </a:rPr>
              <a:t>Sous</a:t>
            </a:r>
            <a:r>
              <a:rPr lang="en-US" sz="1500" b="1" dirty="0">
                <a:solidFill>
                  <a:schemeClr val="bg1"/>
                </a:solidFill>
              </a:rPr>
              <a:t>-national </a:t>
            </a:r>
          </a:p>
          <a:p>
            <a:pPr algn="ctr" eaLnBrk="0" hangingPunct="0"/>
            <a:r>
              <a:rPr lang="en-US" sz="1500" b="1" dirty="0">
                <a:solidFill>
                  <a:schemeClr val="bg1"/>
                </a:solidFill>
              </a:rPr>
              <a:t>cluster nutrition </a:t>
            </a:r>
          </a:p>
          <a:p>
            <a:pPr algn="ctr" eaLnBrk="0" hangingPunct="0"/>
            <a:r>
              <a:rPr lang="en-US" sz="1500" b="1" dirty="0" err="1">
                <a:solidFill>
                  <a:schemeClr val="bg1"/>
                </a:solidFill>
              </a:rPr>
              <a:t>Coordinateur</a:t>
            </a:r>
            <a:r>
              <a:rPr lang="en-US" sz="15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54340" name="Rectangle 4"/>
          <p:cNvSpPr>
            <a:spLocks noChangeArrowheads="1"/>
          </p:cNvSpPr>
          <p:nvPr/>
        </p:nvSpPr>
        <p:spPr bwMode="auto">
          <a:xfrm>
            <a:off x="3257550" y="5461297"/>
            <a:ext cx="2457450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350" dirty="0" err="1">
                <a:solidFill>
                  <a:schemeClr val="bg1"/>
                </a:solidFill>
              </a:rPr>
              <a:t>Partenaires</a:t>
            </a:r>
            <a:r>
              <a:rPr lang="en-US" sz="1350" dirty="0">
                <a:solidFill>
                  <a:schemeClr val="bg1"/>
                </a:solidFill>
              </a:rPr>
              <a:t> </a:t>
            </a:r>
          </a:p>
          <a:p>
            <a:pPr algn="ctr" eaLnBrk="0" hangingPunct="0"/>
            <a:r>
              <a:rPr lang="en-US" sz="1350" dirty="0">
                <a:solidFill>
                  <a:schemeClr val="bg1"/>
                </a:solidFill>
              </a:rPr>
              <a:t>du cluster nutrition </a:t>
            </a:r>
          </a:p>
          <a:p>
            <a:pPr algn="ctr" eaLnBrk="0" hangingPunct="0"/>
            <a:r>
              <a:rPr lang="en-US" sz="1350" dirty="0">
                <a:solidFill>
                  <a:schemeClr val="bg1"/>
                </a:solidFill>
              </a:rPr>
              <a:t>(y </a:t>
            </a:r>
            <a:r>
              <a:rPr lang="en-US" sz="1350" dirty="0" err="1">
                <a:solidFill>
                  <a:schemeClr val="bg1"/>
                </a:solidFill>
              </a:rPr>
              <a:t>compris</a:t>
            </a:r>
            <a:r>
              <a:rPr lang="en-US" sz="1350" dirty="0">
                <a:solidFill>
                  <a:schemeClr val="bg1"/>
                </a:solidFill>
              </a:rPr>
              <a:t> </a:t>
            </a:r>
            <a:r>
              <a:rPr lang="en-US" sz="1350" dirty="0" err="1">
                <a:solidFill>
                  <a:schemeClr val="bg1"/>
                </a:solidFill>
              </a:rPr>
              <a:t>l'UNICEF</a:t>
            </a:r>
            <a:r>
              <a:rPr lang="en-US" sz="1350" dirty="0">
                <a:solidFill>
                  <a:schemeClr val="bg1"/>
                </a:solidFill>
              </a:rPr>
              <a:t> </a:t>
            </a:r>
          </a:p>
          <a:p>
            <a:pPr algn="ctr" eaLnBrk="0" hangingPunct="0"/>
            <a:r>
              <a:rPr lang="en-US" sz="1350" dirty="0">
                <a:solidFill>
                  <a:schemeClr val="bg1"/>
                </a:solidFill>
              </a:rPr>
              <a:t>en </a:t>
            </a:r>
            <a:r>
              <a:rPr lang="en-US" sz="1350" dirty="0" err="1">
                <a:solidFill>
                  <a:schemeClr val="bg1"/>
                </a:solidFill>
              </a:rPr>
              <a:t>qualité</a:t>
            </a:r>
            <a:r>
              <a:rPr lang="en-US" sz="1350" dirty="0">
                <a:solidFill>
                  <a:schemeClr val="bg1"/>
                </a:solidFill>
              </a:rPr>
              <a:t> de </a:t>
            </a:r>
            <a:r>
              <a:rPr lang="en-US" sz="1350" dirty="0" err="1">
                <a:solidFill>
                  <a:schemeClr val="bg1"/>
                </a:solidFill>
              </a:rPr>
              <a:t>partenaire</a:t>
            </a:r>
            <a:r>
              <a:rPr lang="en-US" sz="1350" dirty="0">
                <a:solidFill>
                  <a:schemeClr val="bg1"/>
                </a:solidFill>
              </a:rPr>
              <a:t> du cluster)</a:t>
            </a:r>
          </a:p>
        </p:txBody>
      </p:sp>
      <p:sp>
        <p:nvSpPr>
          <p:cNvPr id="654342" name="Oval 6"/>
          <p:cNvSpPr>
            <a:spLocks noChangeArrowheads="1"/>
          </p:cNvSpPr>
          <p:nvPr/>
        </p:nvSpPr>
        <p:spPr bwMode="auto">
          <a:xfrm>
            <a:off x="6187008" y="4029075"/>
            <a:ext cx="2057400" cy="62865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350"/>
              <a:t>Gouvernement </a:t>
            </a:r>
          </a:p>
          <a:p>
            <a:pPr algn="ctr" eaLnBrk="0" hangingPunct="0"/>
            <a:r>
              <a:rPr lang="en-US" sz="1350"/>
              <a:t>à l'échelle sous-nationale</a:t>
            </a:r>
          </a:p>
        </p:txBody>
      </p:sp>
      <p:sp>
        <p:nvSpPr>
          <p:cNvPr id="654343" name="Oval 7"/>
          <p:cNvSpPr>
            <a:spLocks noChangeArrowheads="1"/>
          </p:cNvSpPr>
          <p:nvPr/>
        </p:nvSpPr>
        <p:spPr bwMode="auto">
          <a:xfrm>
            <a:off x="3714750" y="2600325"/>
            <a:ext cx="1257300" cy="628650"/>
          </a:xfrm>
          <a:prstGeom prst="ellipse">
            <a:avLst/>
          </a:prstGeom>
          <a:solidFill>
            <a:srgbClr val="00B0F0">
              <a:alpha val="58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350" dirty="0"/>
              <a:t>CCN national</a:t>
            </a:r>
          </a:p>
        </p:txBody>
      </p:sp>
      <p:sp>
        <p:nvSpPr>
          <p:cNvPr id="654344" name="Line 8"/>
          <p:cNvSpPr>
            <a:spLocks noChangeShapeType="1"/>
          </p:cNvSpPr>
          <p:nvPr/>
        </p:nvSpPr>
        <p:spPr bwMode="auto">
          <a:xfrm flipH="1" flipV="1">
            <a:off x="4343400" y="3140968"/>
            <a:ext cx="0" cy="628650"/>
          </a:xfrm>
          <a:prstGeom prst="line">
            <a:avLst/>
          </a:prstGeom>
          <a:ln>
            <a:prstDash val="dash"/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sz="1350"/>
          </a:p>
        </p:txBody>
      </p:sp>
      <p:sp>
        <p:nvSpPr>
          <p:cNvPr id="654345" name="Line 9"/>
          <p:cNvSpPr>
            <a:spLocks noChangeShapeType="1"/>
          </p:cNvSpPr>
          <p:nvPr/>
        </p:nvSpPr>
        <p:spPr bwMode="auto">
          <a:xfrm flipH="1" flipV="1">
            <a:off x="4343400" y="2371725"/>
            <a:ext cx="0" cy="228600"/>
          </a:xfrm>
          <a:prstGeom prst="line">
            <a:avLst/>
          </a:prstGeom>
          <a:ln>
            <a:prstDash val="solid"/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sz="1350"/>
          </a:p>
        </p:txBody>
      </p:sp>
      <p:sp>
        <p:nvSpPr>
          <p:cNvPr id="654350" name="Line 14"/>
          <p:cNvSpPr>
            <a:spLocks noChangeShapeType="1"/>
          </p:cNvSpPr>
          <p:nvPr/>
        </p:nvSpPr>
        <p:spPr bwMode="auto">
          <a:xfrm flipV="1">
            <a:off x="5018856" y="1204459"/>
            <a:ext cx="2296344" cy="844861"/>
          </a:xfrm>
          <a:prstGeom prst="line">
            <a:avLst/>
          </a:prstGeom>
          <a:ln>
            <a:prstDash val="dash"/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sz="1350"/>
          </a:p>
        </p:txBody>
      </p:sp>
      <p:sp>
        <p:nvSpPr>
          <p:cNvPr id="654352" name="Text Box 16"/>
          <p:cNvSpPr txBox="1">
            <a:spLocks noChangeArrowheads="1"/>
          </p:cNvSpPr>
          <p:nvPr/>
        </p:nvSpPr>
        <p:spPr bwMode="auto">
          <a:xfrm>
            <a:off x="1547664" y="4797152"/>
            <a:ext cx="1371600" cy="715581"/>
          </a:xfrm>
          <a:prstGeom prst="rect">
            <a:avLst/>
          </a:prstGeom>
          <a:solidFill>
            <a:srgbClr val="0000FF">
              <a:alpha val="38039"/>
            </a:srgb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350" dirty="0" err="1">
                <a:solidFill>
                  <a:schemeClr val="bg1"/>
                </a:solidFill>
              </a:rPr>
              <a:t>Gestionnaire</a:t>
            </a:r>
            <a:r>
              <a:rPr lang="en-GB" sz="1350" dirty="0">
                <a:solidFill>
                  <a:schemeClr val="bg1"/>
                </a:solidFill>
              </a:rPr>
              <a:t> de </a:t>
            </a:r>
            <a:r>
              <a:rPr lang="en-GB" sz="1350" dirty="0" err="1">
                <a:solidFill>
                  <a:schemeClr val="bg1"/>
                </a:solidFill>
              </a:rPr>
              <a:t>l’information</a:t>
            </a:r>
            <a:r>
              <a:rPr lang="en-GB" sz="1350" dirty="0">
                <a:solidFill>
                  <a:schemeClr val="bg1"/>
                </a:solidFill>
              </a:rPr>
              <a:t> </a:t>
            </a:r>
            <a:r>
              <a:rPr lang="en-GB" sz="1350" dirty="0" err="1">
                <a:solidFill>
                  <a:schemeClr val="bg1"/>
                </a:solidFill>
              </a:rPr>
              <a:t>sous</a:t>
            </a:r>
            <a:r>
              <a:rPr lang="en-GB" sz="1350" dirty="0">
                <a:solidFill>
                  <a:schemeClr val="bg1"/>
                </a:solidFill>
              </a:rPr>
              <a:t>-national</a:t>
            </a:r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 flipV="1">
            <a:off x="2920241" y="4657725"/>
            <a:ext cx="737345" cy="339886"/>
          </a:xfrm>
          <a:prstGeom prst="line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sz="1350"/>
          </a:p>
        </p:txBody>
      </p:sp>
      <p:sp>
        <p:nvSpPr>
          <p:cNvPr id="28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 fontScale="90000"/>
          </a:bodyPr>
          <a:lstStyle/>
          <a:p>
            <a:pPr defTabSz="891760">
              <a:defRPr/>
            </a:pPr>
            <a:r>
              <a:rPr lang="en-GB" dirty="0"/>
              <a:t>Relations</a:t>
            </a:r>
            <a:r>
              <a:rPr lang="en-GB" b="1" dirty="0"/>
              <a:t> </a:t>
            </a:r>
            <a:r>
              <a:rPr lang="en-GB" dirty="0"/>
              <a:t>entre le </a:t>
            </a:r>
            <a:r>
              <a:rPr lang="en-GB" dirty="0" err="1"/>
              <a:t>niveau</a:t>
            </a:r>
            <a:r>
              <a:rPr lang="en-GB" dirty="0"/>
              <a:t> national et  </a:t>
            </a:r>
            <a:r>
              <a:rPr lang="en-GB" b="1" dirty="0"/>
              <a:t> </a:t>
            </a:r>
            <a:r>
              <a:rPr lang="en-GB" dirty="0" err="1"/>
              <a:t>s</a:t>
            </a:r>
            <a:r>
              <a:rPr lang="en-GB" b="1" dirty="0" err="1"/>
              <a:t>ous</a:t>
            </a:r>
            <a:r>
              <a:rPr lang="en-GB" b="1" dirty="0"/>
              <a:t>-national</a:t>
            </a:r>
          </a:p>
        </p:txBody>
      </p:sp>
      <p:sp>
        <p:nvSpPr>
          <p:cNvPr id="27" name="Oval 7">
            <a:extLst>
              <a:ext uri="{FF2B5EF4-FFF2-40B4-BE49-F238E27FC236}">
                <a16:creationId xmlns:a16="http://schemas.microsoft.com/office/drawing/2014/main" id="{99733F7C-C905-4E4D-8F42-0ECA488ED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750" y="1771650"/>
            <a:ext cx="1257300" cy="628650"/>
          </a:xfrm>
          <a:prstGeom prst="ellipse">
            <a:avLst/>
          </a:prstGeom>
          <a:solidFill>
            <a:srgbClr val="00B0F0">
              <a:alpha val="58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350" dirty="0"/>
              <a:t>UNICEF </a:t>
            </a:r>
          </a:p>
          <a:p>
            <a:pPr algn="ctr" eaLnBrk="0" hangingPunct="0"/>
            <a:r>
              <a:rPr lang="en-US" sz="1350" dirty="0" err="1"/>
              <a:t>Représentant</a:t>
            </a:r>
            <a:r>
              <a:rPr lang="en-US" sz="1350" dirty="0"/>
              <a:t> national </a:t>
            </a:r>
          </a:p>
        </p:txBody>
      </p:sp>
      <p:sp>
        <p:nvSpPr>
          <p:cNvPr id="30" name="Line 14">
            <a:extLst>
              <a:ext uri="{FF2B5EF4-FFF2-40B4-BE49-F238E27FC236}">
                <a16:creationId xmlns:a16="http://schemas.microsoft.com/office/drawing/2014/main" id="{5DBFDCDA-673C-4036-8685-174C0D4E91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8800" y="1800225"/>
            <a:ext cx="1885950" cy="294552"/>
          </a:xfrm>
          <a:prstGeom prst="line">
            <a:avLst/>
          </a:prstGeom>
          <a:ln>
            <a:prstDash val="dash"/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sz="1350"/>
          </a:p>
        </p:txBody>
      </p:sp>
      <p:sp>
        <p:nvSpPr>
          <p:cNvPr id="31" name="Oval 10">
            <a:extLst>
              <a:ext uri="{FF2B5EF4-FFF2-40B4-BE49-F238E27FC236}">
                <a16:creationId xmlns:a16="http://schemas.microsoft.com/office/drawing/2014/main" id="{394A5891-E71E-4749-BA4D-3F1D9609D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556792"/>
            <a:ext cx="1314450" cy="685800"/>
          </a:xfrm>
          <a:prstGeom prst="ellipse">
            <a:avLst/>
          </a:prstGeom>
          <a:solidFill>
            <a:srgbClr val="00B0F0">
              <a:alpha val="58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350" dirty="0" err="1"/>
              <a:t>Coordinateur</a:t>
            </a:r>
            <a:endParaRPr lang="en-US" sz="1350" dirty="0"/>
          </a:p>
          <a:p>
            <a:pPr algn="ctr" eaLnBrk="0" hangingPunct="0"/>
            <a:r>
              <a:rPr lang="en-US" sz="1350" dirty="0" err="1"/>
              <a:t>Humanitaire</a:t>
            </a:r>
            <a:r>
              <a:rPr lang="en-US" sz="1350" dirty="0"/>
              <a:t> </a:t>
            </a:r>
          </a:p>
        </p:txBody>
      </p:sp>
      <p:sp>
        <p:nvSpPr>
          <p:cNvPr id="32" name="Line 8">
            <a:extLst>
              <a:ext uri="{FF2B5EF4-FFF2-40B4-BE49-F238E27FC236}">
                <a16:creationId xmlns:a16="http://schemas.microsoft.com/office/drawing/2014/main" id="{CA35A566-1ECF-4D02-9048-68053EA092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4219" y="4224791"/>
            <a:ext cx="902789" cy="53679"/>
          </a:xfrm>
          <a:prstGeom prst="line">
            <a:avLst/>
          </a:prstGeom>
          <a:ln>
            <a:prstDash val="dash"/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sz="135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E67D8C4-5BDC-4917-AA28-266FDB51EC30}"/>
              </a:ext>
            </a:extLst>
          </p:cNvPr>
          <p:cNvCxnSpPr>
            <a:stCxn id="31747" idx="2"/>
            <a:endCxn id="654340" idx="0"/>
          </p:cNvCxnSpPr>
          <p:nvPr/>
        </p:nvCxnSpPr>
        <p:spPr>
          <a:xfrm>
            <a:off x="4486275" y="4657725"/>
            <a:ext cx="0" cy="803572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5B02049-2CFF-4FC5-B919-63594753030A}"/>
              </a:ext>
            </a:extLst>
          </p:cNvPr>
          <p:cNvCxnSpPr>
            <a:cxnSpLocks/>
            <a:stCxn id="31747" idx="1"/>
            <a:endCxn id="9" idx="3"/>
          </p:cNvCxnSpPr>
          <p:nvPr/>
        </p:nvCxnSpPr>
        <p:spPr>
          <a:xfrm flipH="1" flipV="1">
            <a:off x="2154048" y="4160296"/>
            <a:ext cx="1503552" cy="402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1F1D0CD-C077-47C4-9E29-76385AE32F55}"/>
              </a:ext>
            </a:extLst>
          </p:cNvPr>
          <p:cNvSpPr txBox="1"/>
          <p:nvPr/>
        </p:nvSpPr>
        <p:spPr>
          <a:xfrm>
            <a:off x="209832" y="3837130"/>
            <a:ext cx="194421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/>
              <a:t>Superviseur</a:t>
            </a:r>
            <a:r>
              <a:rPr lang="en-US" dirty="0"/>
              <a:t>/chef de bureau de zone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AAF5936-95FC-42BF-826C-B2A6486E7044}"/>
              </a:ext>
            </a:extLst>
          </p:cNvPr>
          <p:cNvCxnSpPr>
            <a:cxnSpLocks/>
            <a:stCxn id="9" idx="3"/>
            <a:endCxn id="27" idx="3"/>
          </p:cNvCxnSpPr>
          <p:nvPr/>
        </p:nvCxnSpPr>
        <p:spPr>
          <a:xfrm flipV="1">
            <a:off x="2154048" y="2308236"/>
            <a:ext cx="1744829" cy="18520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Oval 6">
            <a:extLst>
              <a:ext uri="{FF2B5EF4-FFF2-40B4-BE49-F238E27FC236}">
                <a16:creationId xmlns:a16="http://schemas.microsoft.com/office/drawing/2014/main" id="{CFC52038-2C46-467A-966B-2EA3B1339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008" y="2581997"/>
            <a:ext cx="2057400" cy="62865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350" dirty="0" err="1"/>
              <a:t>Gouvernement</a:t>
            </a:r>
            <a:r>
              <a:rPr lang="en-US" sz="1350" dirty="0"/>
              <a:t> </a:t>
            </a:r>
          </a:p>
          <a:p>
            <a:pPr algn="ctr" eaLnBrk="0" hangingPunct="0"/>
            <a:r>
              <a:rPr lang="en-US" sz="1350" dirty="0"/>
              <a:t>à </a:t>
            </a:r>
            <a:r>
              <a:rPr lang="en-US" sz="1350" dirty="0" err="1"/>
              <a:t>l'échelle</a:t>
            </a:r>
            <a:r>
              <a:rPr lang="en-US" sz="1350" dirty="0"/>
              <a:t> </a:t>
            </a:r>
            <a:r>
              <a:rPr lang="en-US" sz="1350" dirty="0" err="1"/>
              <a:t>nationale</a:t>
            </a:r>
            <a:endParaRPr lang="en-US" sz="1350" dirty="0"/>
          </a:p>
        </p:txBody>
      </p:sp>
      <p:sp>
        <p:nvSpPr>
          <p:cNvPr id="48" name="Line 8">
            <a:extLst>
              <a:ext uri="{FF2B5EF4-FFF2-40B4-BE49-F238E27FC236}">
                <a16:creationId xmlns:a16="http://schemas.microsoft.com/office/drawing/2014/main" id="{582BFBD1-C0C4-4E28-8434-E963759807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18857" y="2886074"/>
            <a:ext cx="1135291" cy="53679"/>
          </a:xfrm>
          <a:prstGeom prst="line">
            <a:avLst/>
          </a:prstGeom>
          <a:ln>
            <a:prstDash val="dash"/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sz="135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A6B4218-EA1F-4BAD-AFC8-E137DCB8D025}"/>
              </a:ext>
            </a:extLst>
          </p:cNvPr>
          <p:cNvCxnSpPr>
            <a:cxnSpLocks/>
            <a:stCxn id="654342" idx="0"/>
            <a:endCxn id="47" idx="4"/>
          </p:cNvCxnSpPr>
          <p:nvPr/>
        </p:nvCxnSpPr>
        <p:spPr>
          <a:xfrm flipV="1">
            <a:off x="7215708" y="3210647"/>
            <a:ext cx="0" cy="8184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4346" name="Oval 10"/>
          <p:cNvSpPr>
            <a:spLocks noChangeArrowheads="1"/>
          </p:cNvSpPr>
          <p:nvPr/>
        </p:nvSpPr>
        <p:spPr bwMode="auto">
          <a:xfrm>
            <a:off x="7207219" y="744491"/>
            <a:ext cx="1314450" cy="685800"/>
          </a:xfrm>
          <a:prstGeom prst="ellipse">
            <a:avLst/>
          </a:prstGeom>
          <a:solidFill>
            <a:srgbClr val="00B0F0">
              <a:alpha val="58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350"/>
              <a:t>Bureau régional et siège de l'UNICEF</a:t>
            </a:r>
          </a:p>
        </p:txBody>
      </p:sp>
    </p:spTree>
    <p:extLst>
      <p:ext uri="{BB962C8B-B14F-4D97-AF65-F5344CB8AC3E}">
        <p14:creationId xmlns:p14="http://schemas.microsoft.com/office/powerpoint/2010/main" val="3090489299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17934" y="2413170"/>
            <a:ext cx="2216987" cy="1067960"/>
            <a:chOff x="2833747" y="322356"/>
            <a:chExt cx="1200987" cy="801058"/>
          </a:xfrm>
        </p:grpSpPr>
        <p:sp>
          <p:nvSpPr>
            <p:cNvPr id="21" name="Rectangle 20"/>
            <p:cNvSpPr/>
            <p:nvPr/>
          </p:nvSpPr>
          <p:spPr>
            <a:xfrm>
              <a:off x="2833747" y="322356"/>
              <a:ext cx="1200987" cy="801058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3003645" y="322356"/>
              <a:ext cx="1031088" cy="8010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8232" rIns="78232" bIns="78232" numCol="1" spcCol="1270" anchor="ctr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 err="1">
                  <a:solidFill>
                    <a:srgbClr val="7030A0"/>
                  </a:solidFill>
                </a:rPr>
                <a:t>A</a:t>
              </a:r>
              <a:r>
                <a:rPr lang="en-GB" sz="1600" b="1" kern="1200" dirty="0" err="1">
                  <a:solidFill>
                    <a:srgbClr val="7030A0"/>
                  </a:solidFill>
                </a:rPr>
                <a:t>cteurs</a:t>
              </a:r>
              <a:r>
                <a:rPr lang="en-GB" sz="1600" b="1" kern="1200" dirty="0">
                  <a:solidFill>
                    <a:srgbClr val="7030A0"/>
                  </a:solidFill>
                </a:rPr>
                <a:t> </a:t>
              </a:r>
              <a:r>
                <a:rPr lang="en-GB" sz="1600" b="1" kern="1200" dirty="0" err="1">
                  <a:solidFill>
                    <a:srgbClr val="7030A0"/>
                  </a:solidFill>
                </a:rPr>
                <a:t>humanitaires</a:t>
              </a:r>
              <a:r>
                <a:rPr lang="en-GB" sz="1600" b="1" kern="1200" dirty="0">
                  <a:solidFill>
                    <a:srgbClr val="7030A0"/>
                  </a:solidFill>
                </a:rPr>
                <a:t> </a:t>
              </a:r>
              <a:r>
                <a:rPr lang="en-GB" sz="1600" b="1" kern="1200" dirty="0">
                  <a:solidFill>
                    <a:schemeClr val="tx1"/>
                  </a:solidFill>
                </a:rPr>
                <a:t>NON</a:t>
              </a:r>
              <a:r>
                <a:rPr lang="en-GB" sz="1600" kern="1200" dirty="0">
                  <a:solidFill>
                    <a:schemeClr val="tx1"/>
                  </a:solidFill>
                </a:rPr>
                <a:t> </a:t>
              </a:r>
              <a:r>
                <a:rPr lang="en-GB" sz="1600" kern="1200" dirty="0" err="1">
                  <a:solidFill>
                    <a:schemeClr val="tx1"/>
                  </a:solidFill>
                </a:rPr>
                <a:t>redevable</a:t>
              </a:r>
              <a:r>
                <a:rPr lang="en-GB" sz="1600" kern="1200" dirty="0">
                  <a:solidFill>
                    <a:schemeClr val="tx1"/>
                  </a:solidFill>
                </a:rPr>
                <a:t> vis-à-vis des </a:t>
              </a:r>
              <a:r>
                <a:rPr lang="en-GB" sz="1600" kern="1200" dirty="0" err="1">
                  <a:solidFill>
                    <a:schemeClr val="tx1"/>
                  </a:solidFill>
                </a:rPr>
                <a:t>responsables</a:t>
              </a:r>
              <a:r>
                <a:rPr lang="en-GB" sz="1600" kern="1200" dirty="0">
                  <a:solidFill>
                    <a:schemeClr val="tx1"/>
                  </a:solidFill>
                </a:rPr>
                <a:t> </a:t>
              </a:r>
              <a:r>
                <a:rPr lang="en-GB" sz="1600" dirty="0">
                  <a:solidFill>
                    <a:schemeClr val="tx1"/>
                  </a:solidFill>
                </a:rPr>
                <a:t>des clusters</a:t>
              </a:r>
              <a:endParaRPr lang="en-GB" sz="16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417934" y="1300970"/>
            <a:ext cx="2217602" cy="117723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square" lIns="68568" tIns="34284" rIns="68568" bIns="34284">
            <a:spAutoFit/>
          </a:bodyPr>
          <a:lstStyle/>
          <a:p>
            <a:pPr marL="133350" indent="-133350" algn="ctr">
              <a:defRPr/>
            </a:pPr>
            <a:r>
              <a:rPr lang="en-US" b="1" dirty="0">
                <a:solidFill>
                  <a:schemeClr val="bg1"/>
                </a:solidFill>
              </a:rPr>
              <a:t>De quoi les </a:t>
            </a:r>
            <a:r>
              <a:rPr lang="en-US" b="1" dirty="0" err="1">
                <a:solidFill>
                  <a:schemeClr val="bg1"/>
                </a:solidFill>
              </a:rPr>
              <a:t>organisations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sont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formellement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responsable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402564" y="1505727"/>
            <a:ext cx="1672569" cy="1672569"/>
            <a:chOff x="2193220" y="2093"/>
            <a:chExt cx="800658" cy="800658"/>
          </a:xfrm>
          <a:solidFill>
            <a:srgbClr val="8064A2"/>
          </a:solidFill>
        </p:grpSpPr>
        <p:sp>
          <p:nvSpPr>
            <p:cNvPr id="15" name="Oval 14"/>
            <p:cNvSpPr/>
            <p:nvPr/>
          </p:nvSpPr>
          <p:spPr>
            <a:xfrm>
              <a:off x="2193220" y="2093"/>
              <a:ext cx="800658" cy="800658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10"/>
            <p:cNvSpPr/>
            <p:nvPr/>
          </p:nvSpPr>
          <p:spPr>
            <a:xfrm>
              <a:off x="2214296" y="113725"/>
              <a:ext cx="758506" cy="56615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kern="1200"/>
                <a:t>Redevabilité formelle</a:t>
              </a:r>
              <a:endParaRPr lang="en-US" b="1" kern="1200" dirty="0"/>
            </a:p>
          </p:txBody>
        </p:sp>
      </p:grpSp>
      <p:sp>
        <p:nvSpPr>
          <p:cNvPr id="8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/>
              <a:t>Redevabilité </a:t>
            </a:r>
            <a:r>
              <a:rPr lang="en-GB" b="1">
                <a:solidFill>
                  <a:schemeClr val="bg1"/>
                </a:solidFill>
              </a:rPr>
              <a:t>organisationnelle</a:t>
            </a:r>
          </a:p>
        </p:txBody>
      </p:sp>
      <p:sp>
        <p:nvSpPr>
          <p:cNvPr id="214022" name="Rectangle 6"/>
          <p:cNvSpPr>
            <a:spLocks noChangeArrowheads="1"/>
          </p:cNvSpPr>
          <p:nvPr/>
        </p:nvSpPr>
        <p:spPr bwMode="auto">
          <a:xfrm>
            <a:off x="6202350" y="1388684"/>
            <a:ext cx="2417149" cy="900234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square" lIns="68568" tIns="34284" rIns="68568" bIns="34284">
            <a:spAutoFit/>
          </a:bodyPr>
          <a:lstStyle/>
          <a:p>
            <a:pPr marL="133350" indent="-133350" algn="ctr">
              <a:defRPr/>
            </a:pPr>
            <a:r>
              <a:rPr lang="en-US" b="1" dirty="0" err="1">
                <a:solidFill>
                  <a:schemeClr val="bg1"/>
                </a:solidFill>
              </a:rPr>
              <a:t>Est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essentielle</a:t>
            </a:r>
            <a:r>
              <a:rPr lang="en-US" b="1" dirty="0">
                <a:solidFill>
                  <a:schemeClr val="bg1"/>
                </a:solidFill>
              </a:rPr>
              <a:t> à un cluster </a:t>
            </a:r>
            <a:r>
              <a:rPr lang="en-US" b="1" dirty="0" err="1">
                <a:solidFill>
                  <a:schemeClr val="bg1"/>
                </a:solidFill>
              </a:rPr>
              <a:t>efficace</a:t>
            </a:r>
            <a:r>
              <a:rPr lang="en-US" b="1" dirty="0">
                <a:solidFill>
                  <a:schemeClr val="bg1"/>
                </a:solidFill>
              </a:rPr>
              <a:t> et </a:t>
            </a:r>
            <a:r>
              <a:rPr lang="en-US" b="1" dirty="0" err="1">
                <a:solidFill>
                  <a:schemeClr val="bg1"/>
                </a:solidFill>
              </a:rPr>
              <a:t>productif</a:t>
            </a:r>
            <a:r>
              <a:rPr lang="en-US" b="1" dirty="0">
                <a:solidFill>
                  <a:schemeClr val="bg1"/>
                </a:solidFill>
              </a:rPr>
              <a:t>!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17935" y="3611435"/>
            <a:ext cx="2216987" cy="957547"/>
            <a:chOff x="2833748" y="1236845"/>
            <a:chExt cx="1200987" cy="833536"/>
          </a:xfrm>
        </p:grpSpPr>
        <p:sp>
          <p:nvSpPr>
            <p:cNvPr id="19" name="Rectangle 18"/>
            <p:cNvSpPr/>
            <p:nvPr/>
          </p:nvSpPr>
          <p:spPr>
            <a:xfrm>
              <a:off x="2833748" y="1253085"/>
              <a:ext cx="1200987" cy="801058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3003645" y="1236845"/>
              <a:ext cx="1008829" cy="8335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8232" rIns="78232" bIns="78232" numCol="1" spcCol="1270" anchor="ctr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>
                  <a:solidFill>
                    <a:srgbClr val="7030A0"/>
                  </a:solidFill>
                </a:rPr>
                <a:t>Les </a:t>
              </a:r>
              <a:r>
                <a:rPr lang="en-GB" sz="1600" b="1" kern="1200" dirty="0" err="1">
                  <a:solidFill>
                    <a:srgbClr val="7030A0"/>
                  </a:solidFill>
                </a:rPr>
                <a:t>acteurs</a:t>
              </a:r>
              <a:r>
                <a:rPr lang="en-GB" sz="1600" b="1" kern="1200" dirty="0">
                  <a:solidFill>
                    <a:srgbClr val="7030A0"/>
                  </a:solidFill>
                </a:rPr>
                <a:t> non </a:t>
              </a:r>
              <a:r>
                <a:rPr lang="en-GB" sz="1600" b="1" dirty="0" err="1">
                  <a:solidFill>
                    <a:srgbClr val="7030A0"/>
                  </a:solidFill>
                </a:rPr>
                <a:t>Onusiens</a:t>
              </a:r>
              <a:r>
                <a:rPr lang="en-GB" sz="1600" b="1" kern="1200" dirty="0">
                  <a:solidFill>
                    <a:srgbClr val="7030A0"/>
                  </a:solidFill>
                </a:rPr>
                <a:t> ne </a:t>
              </a:r>
              <a:r>
                <a:rPr lang="en-GB" sz="1600" b="1" kern="1200" dirty="0" err="1">
                  <a:solidFill>
                    <a:srgbClr val="7030A0"/>
                  </a:solidFill>
                </a:rPr>
                <a:t>sont</a:t>
              </a:r>
              <a:r>
                <a:rPr lang="en-GB" sz="1600" b="1" kern="1200" dirty="0">
                  <a:solidFill>
                    <a:srgbClr val="7030A0"/>
                  </a:solidFill>
                </a:rPr>
                <a:t> </a:t>
              </a:r>
              <a:r>
                <a:rPr lang="en-GB" sz="1600" b="1" kern="1200" dirty="0">
                  <a:solidFill>
                    <a:schemeClr val="tx1"/>
                  </a:solidFill>
                </a:rPr>
                <a:t>PAS </a:t>
              </a:r>
              <a:r>
                <a:rPr lang="en-GB" sz="1600" kern="1200" dirty="0" err="1">
                  <a:solidFill>
                    <a:schemeClr val="tx1"/>
                  </a:solidFill>
                </a:rPr>
                <a:t>redevables</a:t>
              </a:r>
              <a:r>
                <a:rPr lang="en-GB" sz="1600" kern="1200" dirty="0">
                  <a:solidFill>
                    <a:schemeClr val="tx1"/>
                  </a:solidFill>
                </a:rPr>
                <a:t> à </a:t>
              </a:r>
              <a:r>
                <a:rPr lang="en-GB" sz="1600" kern="1200" dirty="0" err="1">
                  <a:solidFill>
                    <a:schemeClr val="tx1"/>
                  </a:solidFill>
                </a:rPr>
                <a:t>l’égard</a:t>
              </a:r>
              <a:r>
                <a:rPr lang="en-GB" sz="1600" kern="1200" dirty="0">
                  <a:solidFill>
                    <a:schemeClr val="tx1"/>
                  </a:solidFill>
                </a:rPr>
                <a:t> des </a:t>
              </a:r>
              <a:r>
                <a:rPr lang="en-GB" sz="1600" kern="1200" dirty="0" err="1">
                  <a:solidFill>
                    <a:schemeClr val="tx1"/>
                  </a:solidFill>
                </a:rPr>
                <a:t>organismes</a:t>
              </a:r>
              <a:r>
                <a:rPr lang="en-GB" sz="1600" kern="1200" dirty="0">
                  <a:solidFill>
                    <a:schemeClr val="tx1"/>
                  </a:solidFill>
                </a:rPr>
                <a:t> de </a:t>
              </a:r>
              <a:r>
                <a:rPr lang="en-GB" sz="1600" kern="1200" dirty="0" err="1">
                  <a:solidFill>
                    <a:schemeClr val="tx1"/>
                  </a:solidFill>
                </a:rPr>
                <a:t>l’ONU</a:t>
              </a:r>
              <a:endParaRPr lang="en-GB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7936" y="4681729"/>
            <a:ext cx="2217600" cy="1069200"/>
            <a:chOff x="2833747" y="1924473"/>
            <a:chExt cx="1502585" cy="1069200"/>
          </a:xfrm>
        </p:grpSpPr>
        <p:sp>
          <p:nvSpPr>
            <p:cNvPr id="17" name="Rectangle 16"/>
            <p:cNvSpPr/>
            <p:nvPr/>
          </p:nvSpPr>
          <p:spPr>
            <a:xfrm>
              <a:off x="2833747" y="1924473"/>
              <a:ext cx="1502585" cy="1069200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3025904" y="1924473"/>
              <a:ext cx="1282169" cy="106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8232" rIns="78232" bIns="78232" numCol="1" spcCol="1270" anchor="ctr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 err="1">
                  <a:solidFill>
                    <a:schemeClr val="tx1"/>
                  </a:solidFill>
                  <a:cs typeface="Times New Roman" pitchFamily="18" charset="0"/>
                </a:rPr>
                <a:t>U</a:t>
              </a:r>
              <a:r>
                <a:rPr lang="en-GB" sz="1600" b="1" kern="1200" dirty="0" err="1">
                  <a:solidFill>
                    <a:schemeClr val="tx1"/>
                  </a:solidFill>
                  <a:cs typeface="Times New Roman" pitchFamily="18" charset="0"/>
                </a:rPr>
                <a:t>niquement</a:t>
              </a:r>
              <a:r>
                <a:rPr lang="en-GB" sz="1600" kern="1200" dirty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GB" sz="1600" kern="1200" dirty="0" err="1">
                  <a:solidFill>
                    <a:schemeClr val="tx1"/>
                  </a:solidFill>
                  <a:cs typeface="Times New Roman" pitchFamily="18" charset="0"/>
                </a:rPr>
                <a:t>redevables</a:t>
              </a:r>
              <a:r>
                <a:rPr lang="en-GB" sz="1600" kern="1200" dirty="0">
                  <a:solidFill>
                    <a:schemeClr val="tx1"/>
                  </a:solidFill>
                  <a:cs typeface="Times New Roman" pitchFamily="18" charset="0"/>
                </a:rPr>
                <a:t> pour des engagements </a:t>
              </a:r>
              <a:r>
                <a:rPr lang="en-GB" sz="1600" kern="1200" dirty="0" err="1">
                  <a:solidFill>
                    <a:schemeClr val="tx1"/>
                  </a:solidFill>
                  <a:cs typeface="Times New Roman" pitchFamily="18" charset="0"/>
                </a:rPr>
                <a:t>spécifiques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382943" y="2461395"/>
            <a:ext cx="2217600" cy="552853"/>
            <a:chOff x="1762688" y="257548"/>
            <a:chExt cx="963690" cy="642781"/>
          </a:xfrm>
        </p:grpSpPr>
        <p:sp>
          <p:nvSpPr>
            <p:cNvPr id="42" name="Rectangle 41"/>
            <p:cNvSpPr/>
            <p:nvPr/>
          </p:nvSpPr>
          <p:spPr>
            <a:xfrm>
              <a:off x="1762688" y="257548"/>
              <a:ext cx="963690" cy="642781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1916879" y="257548"/>
              <a:ext cx="809499" cy="6427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4008" rIns="64008" bIns="64008" numCol="1" spcCol="1270" anchor="ctr" anchorCtr="0">
              <a:noAutofit/>
            </a:bodyPr>
            <a:lstStyle/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/>
                <a:t>But et </a:t>
              </a:r>
              <a:r>
                <a:rPr lang="en-GB" sz="1600" kern="1200" dirty="0" err="1"/>
                <a:t>objectifs</a:t>
              </a:r>
              <a:r>
                <a:rPr lang="en-GB" sz="1600" dirty="0"/>
                <a:t> </a:t>
              </a:r>
              <a:r>
                <a:rPr lang="en-GB" sz="1600" dirty="0" err="1"/>
                <a:t>collectifs</a:t>
              </a:r>
              <a:r>
                <a:rPr lang="en-GB" sz="1600" dirty="0"/>
                <a:t> </a:t>
              </a:r>
              <a:r>
                <a:rPr lang="en-GB" sz="1600" kern="1200" dirty="0" err="1"/>
                <a:t>partagés</a:t>
              </a:r>
              <a:endParaRPr lang="en-US" sz="16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382943" y="3755313"/>
            <a:ext cx="2217600" cy="594000"/>
            <a:chOff x="1762688" y="1543110"/>
            <a:chExt cx="963690" cy="642781"/>
          </a:xfrm>
        </p:grpSpPr>
        <p:sp>
          <p:nvSpPr>
            <p:cNvPr id="38" name="Rectangle 37"/>
            <p:cNvSpPr/>
            <p:nvPr/>
          </p:nvSpPr>
          <p:spPr>
            <a:xfrm>
              <a:off x="1762688" y="1543110"/>
              <a:ext cx="963690" cy="642781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Rectangle 38"/>
            <p:cNvSpPr/>
            <p:nvPr/>
          </p:nvSpPr>
          <p:spPr>
            <a:xfrm>
              <a:off x="1916879" y="1543110"/>
              <a:ext cx="809499" cy="6427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4008" rIns="64008" bIns="64008" numCol="1" spcCol="1270" anchor="ctr" anchorCtr="0">
              <a:noAutofit/>
            </a:bodyPr>
            <a:lstStyle/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/>
                <a:t>Dialogue ouvert, transparent</a:t>
              </a:r>
              <a:endParaRPr lang="en-US" sz="160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382943" y="4441411"/>
            <a:ext cx="2217600" cy="554400"/>
            <a:chOff x="1762688" y="2185892"/>
            <a:chExt cx="963690" cy="642781"/>
          </a:xfrm>
        </p:grpSpPr>
        <p:sp>
          <p:nvSpPr>
            <p:cNvPr id="36" name="Rectangle 35"/>
            <p:cNvSpPr/>
            <p:nvPr/>
          </p:nvSpPr>
          <p:spPr>
            <a:xfrm>
              <a:off x="1762688" y="2185892"/>
              <a:ext cx="963690" cy="642781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916879" y="2185892"/>
              <a:ext cx="809499" cy="6427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4008" rIns="64008" bIns="64008" numCol="1" spcCol="1270" anchor="ctr" anchorCtr="0">
              <a:noAutofit/>
            </a:bodyPr>
            <a:lstStyle/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err="1"/>
                <a:t>Responsabilité</a:t>
              </a:r>
              <a:r>
                <a:rPr lang="en-GB" sz="1600" kern="1200" dirty="0"/>
                <a:t> </a:t>
              </a:r>
              <a:r>
                <a:rPr lang="en-GB" sz="1600" kern="1200" dirty="0" err="1"/>
                <a:t>conjointe</a:t>
              </a:r>
              <a:endParaRPr lang="en-US" sz="1600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82943" y="5087908"/>
            <a:ext cx="2217600" cy="908069"/>
            <a:chOff x="1762688" y="2828673"/>
            <a:chExt cx="963690" cy="642781"/>
          </a:xfrm>
        </p:grpSpPr>
        <p:sp>
          <p:nvSpPr>
            <p:cNvPr id="34" name="Rectangle 33"/>
            <p:cNvSpPr/>
            <p:nvPr/>
          </p:nvSpPr>
          <p:spPr>
            <a:xfrm>
              <a:off x="1762688" y="2828673"/>
              <a:ext cx="963690" cy="642781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Rectangle 34"/>
            <p:cNvSpPr/>
            <p:nvPr/>
          </p:nvSpPr>
          <p:spPr>
            <a:xfrm>
              <a:off x="1916879" y="2828673"/>
              <a:ext cx="809499" cy="6427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4008" rIns="64008" bIns="64008" numCol="1" spcCol="1270" anchor="ctr" anchorCtr="0">
              <a:noAutofit/>
            </a:bodyPr>
            <a:lstStyle/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err="1"/>
                <a:t>Intérêt</a:t>
              </a:r>
              <a:r>
                <a:rPr lang="en-GB" sz="1600" kern="1200" dirty="0"/>
                <a:t> à </a:t>
              </a:r>
              <a:r>
                <a:rPr lang="en-GB" sz="1600" kern="1200" dirty="0" err="1"/>
                <a:t>l’égard</a:t>
              </a:r>
              <a:r>
                <a:rPr lang="en-GB" sz="1600" kern="1200" dirty="0"/>
                <a:t> </a:t>
              </a:r>
              <a:r>
                <a:rPr lang="en-GB" sz="1600" kern="1200" dirty="0" err="1"/>
                <a:t>d’une</a:t>
              </a:r>
              <a:r>
                <a:rPr lang="en-GB" sz="1600" kern="1200" dirty="0"/>
                <a:t> </a:t>
              </a:r>
              <a:r>
                <a:rPr lang="en-GB" sz="1600" kern="1200" dirty="0" err="1"/>
                <a:t>amélioration</a:t>
              </a:r>
              <a:r>
                <a:rPr lang="en-GB" sz="1600" kern="1200" dirty="0"/>
                <a:t> </a:t>
              </a:r>
              <a:r>
                <a:rPr lang="en-GB" sz="1600" kern="1200" dirty="0" err="1"/>
                <a:t>régulière</a:t>
              </a:r>
              <a:r>
                <a:rPr lang="en-GB" sz="1600" kern="1200" dirty="0"/>
                <a:t> des </a:t>
              </a:r>
              <a:r>
                <a:rPr lang="en-GB" sz="1600" kern="1200" dirty="0" err="1"/>
                <a:t>fonctions</a:t>
              </a:r>
              <a:r>
                <a:rPr lang="en-GB" sz="1600" kern="1200" dirty="0"/>
                <a:t> et de la coordination</a:t>
              </a:r>
              <a:endParaRPr lang="en-US" sz="1600" kern="12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40008" y="1506318"/>
            <a:ext cx="1671386" cy="1671386"/>
            <a:chOff x="1248720" y="564"/>
            <a:chExt cx="642460" cy="642460"/>
          </a:xfrm>
          <a:solidFill>
            <a:srgbClr val="8064A2"/>
          </a:solidFill>
        </p:grpSpPr>
        <p:sp>
          <p:nvSpPr>
            <p:cNvPr id="30" name="Oval 29"/>
            <p:cNvSpPr/>
            <p:nvPr/>
          </p:nvSpPr>
          <p:spPr>
            <a:xfrm>
              <a:off x="1248720" y="564"/>
              <a:ext cx="642460" cy="64246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Oval 16"/>
            <p:cNvSpPr/>
            <p:nvPr/>
          </p:nvSpPr>
          <p:spPr>
            <a:xfrm>
              <a:off x="1248720" y="94650"/>
              <a:ext cx="642460" cy="45428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kern="1200"/>
                <a:t>Redevabilité mutuelle</a:t>
              </a:r>
              <a:endParaRPr lang="en-US" b="1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82943" y="3107581"/>
            <a:ext cx="2217600" cy="592767"/>
            <a:chOff x="1762688" y="900330"/>
            <a:chExt cx="963690" cy="356360"/>
          </a:xfrm>
        </p:grpSpPr>
        <p:sp>
          <p:nvSpPr>
            <p:cNvPr id="40" name="Rectangle 39"/>
            <p:cNvSpPr/>
            <p:nvPr/>
          </p:nvSpPr>
          <p:spPr>
            <a:xfrm>
              <a:off x="1762688" y="900330"/>
              <a:ext cx="963690" cy="333294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916878" y="923396"/>
              <a:ext cx="809499" cy="3332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4008" rIns="64008" bIns="64008" numCol="1" spcCol="1270" anchor="ctr" anchorCtr="0">
              <a:noAutofit/>
            </a:bodyPr>
            <a:lstStyle/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err="1"/>
                <a:t>Décisions</a:t>
              </a:r>
              <a:r>
                <a:rPr lang="en-GB" sz="1600" kern="1200" dirty="0"/>
                <a:t> prises en </a:t>
              </a:r>
              <a:r>
                <a:rPr lang="en-GB" sz="1600" kern="1200" dirty="0" err="1"/>
                <a:t>commun</a:t>
              </a:r>
              <a:endParaRPr lang="en-US" sz="1600" kern="1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347864" y="3212976"/>
            <a:ext cx="2363372" cy="2441669"/>
            <a:chOff x="2193220" y="2093"/>
            <a:chExt cx="800658" cy="800658"/>
          </a:xfrm>
          <a:solidFill>
            <a:schemeClr val="accent5"/>
          </a:solidFill>
        </p:grpSpPr>
        <p:sp>
          <p:nvSpPr>
            <p:cNvPr id="46" name="Oval 45"/>
            <p:cNvSpPr/>
            <p:nvPr/>
          </p:nvSpPr>
          <p:spPr>
            <a:xfrm>
              <a:off x="2193220" y="2093"/>
              <a:ext cx="800658" cy="800658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Oval 10"/>
            <p:cNvSpPr/>
            <p:nvPr/>
          </p:nvSpPr>
          <p:spPr>
            <a:xfrm>
              <a:off x="2284214" y="123493"/>
              <a:ext cx="618218" cy="53780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 err="1"/>
                <a:t>Obtention</a:t>
              </a:r>
              <a:r>
                <a:rPr lang="en-GB" b="1" dirty="0"/>
                <a:t> les </a:t>
              </a:r>
              <a:r>
                <a:rPr lang="en-GB" b="1" dirty="0" err="1"/>
                <a:t>meilleurs</a:t>
              </a:r>
              <a:r>
                <a:rPr lang="en-GB" b="1" dirty="0"/>
                <a:t> </a:t>
              </a:r>
              <a:r>
                <a:rPr lang="en-GB" b="1" dirty="0" err="1"/>
                <a:t>résultats</a:t>
              </a:r>
              <a:r>
                <a:rPr lang="en-GB" b="1" dirty="0"/>
                <a:t> </a:t>
              </a:r>
              <a:r>
                <a:rPr lang="en-GB" b="1" dirty="0" err="1"/>
                <a:t>possibles</a:t>
              </a:r>
              <a:r>
                <a:rPr lang="en-GB" b="1" dirty="0"/>
                <a:t> pour les </a:t>
              </a:r>
              <a:r>
                <a:rPr lang="en-GB" b="1" dirty="0" err="1"/>
                <a:t>personnes</a:t>
              </a:r>
              <a:r>
                <a:rPr lang="en-GB" b="1" dirty="0"/>
                <a:t> </a:t>
              </a:r>
              <a:r>
                <a:rPr lang="en-GB" b="1" dirty="0" err="1"/>
                <a:t>affectées</a:t>
              </a:r>
              <a:endParaRPr lang="en-US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90040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214022" grpId="0" animBg="1"/>
      <p:bldP spid="21402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 fontScale="90000"/>
          </a:bodyPr>
          <a:lstStyle/>
          <a:p>
            <a:pPr defTabSz="891760">
              <a:defRPr/>
            </a:pPr>
            <a:r>
              <a:rPr lang="en-GB" b="1" dirty="0">
                <a:solidFill>
                  <a:schemeClr val="bg1"/>
                </a:solidFill>
              </a:rPr>
              <a:t>Pas </a:t>
            </a:r>
            <a:r>
              <a:rPr lang="en-GB" dirty="0" err="1"/>
              <a:t>seule</a:t>
            </a:r>
            <a:r>
              <a:rPr lang="en-GB" b="1" dirty="0" err="1">
                <a:solidFill>
                  <a:schemeClr val="bg1"/>
                </a:solidFill>
              </a:rPr>
              <a:t>ment</a:t>
            </a:r>
            <a:r>
              <a:rPr lang="en-GB" b="1" dirty="0">
                <a:solidFill>
                  <a:schemeClr val="bg1"/>
                </a:solidFill>
              </a:rPr>
              <a:t> le travail des </a:t>
            </a:r>
            <a:r>
              <a:rPr lang="en-GB" b="1" dirty="0" err="1">
                <a:solidFill>
                  <a:schemeClr val="bg1"/>
                </a:solidFill>
              </a:rPr>
              <a:t>coordinateurs</a:t>
            </a:r>
            <a:r>
              <a:rPr lang="en-GB" b="1" dirty="0">
                <a:solidFill>
                  <a:schemeClr val="bg1"/>
                </a:solidFill>
              </a:rPr>
              <a:t> du cluster!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3284984"/>
            <a:ext cx="8229600" cy="6604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dirty="0" err="1"/>
              <a:t>assument</a:t>
            </a:r>
            <a:r>
              <a:rPr lang="en-GB" dirty="0"/>
              <a:t> </a:t>
            </a:r>
            <a:r>
              <a:rPr lang="en-GB" b="1" dirty="0" err="1"/>
              <a:t>une</a:t>
            </a:r>
            <a:r>
              <a:rPr lang="en-GB" b="1" dirty="0"/>
              <a:t> </a:t>
            </a:r>
            <a:r>
              <a:rPr lang="en-GB" b="1" dirty="0" err="1"/>
              <a:t>responsabilité</a:t>
            </a:r>
            <a:r>
              <a:rPr lang="en-GB" b="1" dirty="0"/>
              <a:t> </a:t>
            </a:r>
            <a:r>
              <a:rPr lang="en-GB" b="1" dirty="0" err="1"/>
              <a:t>mutuelle</a:t>
            </a:r>
            <a:r>
              <a:rPr lang="en-GB" b="1" dirty="0"/>
              <a:t> commune </a:t>
            </a:r>
            <a:r>
              <a:rPr lang="en-GB" dirty="0"/>
              <a:t>en </a:t>
            </a:r>
            <a:r>
              <a:rPr lang="en-GB" dirty="0" err="1"/>
              <a:t>vue</a:t>
            </a:r>
            <a:r>
              <a:rPr lang="en-GB" dirty="0"/>
              <a:t> de </a:t>
            </a:r>
          </a:p>
        </p:txBody>
      </p:sp>
      <p:sp>
        <p:nvSpPr>
          <p:cNvPr id="8" name="Rectangle 7"/>
          <p:cNvSpPr/>
          <p:nvPr/>
        </p:nvSpPr>
        <p:spPr>
          <a:xfrm>
            <a:off x="2850212" y="1822658"/>
            <a:ext cx="53371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i="1" dirty="0" err="1"/>
              <a:t>Tous</a:t>
            </a:r>
            <a:r>
              <a:rPr lang="en-GB" sz="3200" b="1" i="1" dirty="0"/>
              <a:t> les</a:t>
            </a:r>
            <a:r>
              <a:rPr lang="en-GB" sz="3200" dirty="0"/>
              <a:t> </a:t>
            </a:r>
            <a:r>
              <a:rPr lang="en-GB" sz="3200" dirty="0" err="1"/>
              <a:t>partenaires</a:t>
            </a:r>
            <a:r>
              <a:rPr lang="en-GB" sz="3200" dirty="0"/>
              <a:t> du cluster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627017" y="2552978"/>
            <a:ext cx="78457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(Y </a:t>
            </a:r>
            <a:r>
              <a:rPr lang="en-GB" sz="2000" dirty="0" err="1"/>
              <a:t>compris</a:t>
            </a:r>
            <a:r>
              <a:rPr lang="en-GB" sz="2000" dirty="0"/>
              <a:t> la CLA </a:t>
            </a:r>
            <a:r>
              <a:rPr lang="en-GB" sz="2000" dirty="0" err="1"/>
              <a:t>dans</a:t>
            </a:r>
            <a:r>
              <a:rPr lang="en-GB" sz="2000" dirty="0"/>
              <a:t> </a:t>
            </a:r>
            <a:r>
              <a:rPr lang="en-GB" sz="2000" dirty="0" err="1"/>
              <a:t>leur</a:t>
            </a:r>
            <a:r>
              <a:rPr lang="en-GB" sz="2000" dirty="0"/>
              <a:t> </a:t>
            </a:r>
            <a:r>
              <a:rPr lang="en-GB" sz="2000" dirty="0" err="1"/>
              <a:t>rôle</a:t>
            </a:r>
            <a:r>
              <a:rPr lang="en-GB" sz="2000" dirty="0"/>
              <a:t> </a:t>
            </a:r>
            <a:r>
              <a:rPr lang="en-GB" sz="2000" dirty="0" err="1"/>
              <a:t>d’exécutant</a:t>
            </a:r>
            <a:r>
              <a:rPr lang="en-GB" sz="2000" dirty="0"/>
              <a:t> au </a:t>
            </a:r>
            <a:r>
              <a:rPr lang="en-GB" sz="2000" dirty="0" err="1"/>
              <a:t>côté</a:t>
            </a:r>
            <a:r>
              <a:rPr lang="en-GB" sz="2000" dirty="0"/>
              <a:t> </a:t>
            </a:r>
            <a:r>
              <a:rPr lang="en-GB" sz="2000" dirty="0" err="1"/>
              <a:t>d’autres</a:t>
            </a:r>
            <a:r>
              <a:rPr lang="en-GB" sz="2000" dirty="0"/>
              <a:t> </a:t>
            </a:r>
            <a:r>
              <a:rPr lang="en-GB" sz="2000" dirty="0" err="1"/>
              <a:t>organismes</a:t>
            </a:r>
            <a:r>
              <a:rPr lang="en-GB" sz="2000" dirty="0"/>
              <a:t>)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1267287" y="4204565"/>
            <a:ext cx="66094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err="1"/>
              <a:t>satisfaire</a:t>
            </a:r>
            <a:r>
              <a:rPr lang="en-GB" sz="3200" b="1" dirty="0"/>
              <a:t> les </a:t>
            </a:r>
            <a:r>
              <a:rPr lang="en-GB" sz="3200" b="1" dirty="0" err="1"/>
              <a:t>besoins</a:t>
            </a:r>
            <a:r>
              <a:rPr lang="en-GB" sz="3200" b="1" dirty="0"/>
              <a:t> </a:t>
            </a:r>
            <a:r>
              <a:rPr lang="en-GB" sz="3200" b="1" dirty="0" err="1"/>
              <a:t>humanitaires</a:t>
            </a:r>
            <a:r>
              <a:rPr lang="en-GB" sz="3200" b="1" dirty="0"/>
              <a:t> </a:t>
            </a:r>
            <a:r>
              <a:rPr lang="en-GB" sz="3200" dirty="0"/>
              <a:t>des </a:t>
            </a:r>
            <a:r>
              <a:rPr lang="en-GB" sz="3200" dirty="0" err="1"/>
              <a:t>personnes</a:t>
            </a:r>
            <a:r>
              <a:rPr lang="en-GB" sz="3200" dirty="0"/>
              <a:t> </a:t>
            </a:r>
            <a:r>
              <a:rPr lang="en-GB" sz="3200" dirty="0" err="1"/>
              <a:t>affectées</a:t>
            </a:r>
            <a:r>
              <a:rPr lang="en-GB" sz="3200" dirty="0"/>
              <a:t> de </a:t>
            </a:r>
            <a:r>
              <a:rPr lang="en-GB" sz="3200" dirty="0" err="1"/>
              <a:t>manière</a:t>
            </a:r>
            <a:r>
              <a:rPr lang="en-GB" sz="3200" dirty="0"/>
              <a:t> opportune, </a:t>
            </a:r>
            <a:r>
              <a:rPr lang="en-GB" sz="3200" dirty="0" err="1"/>
              <a:t>efficace</a:t>
            </a:r>
            <a:r>
              <a:rPr lang="en-GB" sz="3200" dirty="0"/>
              <a:t> et </a:t>
            </a:r>
            <a:r>
              <a:rPr lang="en-GB" sz="3200" dirty="0" err="1"/>
              <a:t>appropriée</a:t>
            </a:r>
            <a:r>
              <a:rPr lang="en-GB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8440576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vert="horz" lIns="91440" tIns="45720" rIns="91440" bIns="45720" anchor="ctr">
            <a:normAutofit/>
          </a:bodyPr>
          <a:lstStyle/>
          <a:p>
            <a:pPr defTabSz="891760"/>
            <a:r>
              <a:rPr lang="en-GB" b="1">
                <a:solidFill>
                  <a:schemeClr val="bg1"/>
                </a:solidFill>
                <a:latin typeface="Calibri" panose="020F0502020204030204" pitchFamily="34" charset="0"/>
              </a:rPr>
              <a:t>Messages clés 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64042" y="5079278"/>
            <a:ext cx="6820218" cy="1105771"/>
            <a:chOff x="1264042" y="5236789"/>
            <a:chExt cx="6820218" cy="1105771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4042" y="5236789"/>
              <a:ext cx="380185" cy="549548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1970518" y="5326897"/>
              <a:ext cx="611374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Le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coordinateur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du cluster ne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peut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assumer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seul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la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responsabilité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mr-IN" sz="2000" dirty="0">
                  <a:latin typeface="Calibri" charset="0"/>
                  <a:ea typeface="Calibri" charset="0"/>
                  <a:cs typeface="Calibri" charset="0"/>
                </a:rPr>
                <a:t>–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il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s’agit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de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responsabilité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collective de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tous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les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acteurs</a:t>
              </a:r>
              <a:endParaRPr lang="en-GB" sz="2000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64042" y="1484509"/>
            <a:ext cx="6820218" cy="797994"/>
            <a:chOff x="1264042" y="1939501"/>
            <a:chExt cx="6820218" cy="797994"/>
          </a:xfrm>
        </p:grpSpPr>
        <p:sp>
          <p:nvSpPr>
            <p:cNvPr id="26" name="Rectangle 25"/>
            <p:cNvSpPr/>
            <p:nvPr/>
          </p:nvSpPr>
          <p:spPr>
            <a:xfrm>
              <a:off x="1970518" y="2029609"/>
              <a:ext cx="611374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Le CCN </a:t>
              </a:r>
              <a:r>
                <a:rPr lang="en-GB" sz="2000" b="1" dirty="0">
                  <a:latin typeface="Calibri" charset="0"/>
                  <a:ea typeface="Calibri" charset="0"/>
                  <a:cs typeface="Calibri" charset="0"/>
                </a:rPr>
                <a:t>a des </a:t>
              </a:r>
              <a:r>
                <a:rPr lang="en-GB" sz="2000" b="1" dirty="0" err="1">
                  <a:latin typeface="Calibri" charset="0"/>
                  <a:ea typeface="Calibri" charset="0"/>
                  <a:cs typeface="Calibri" charset="0"/>
                </a:rPr>
                <a:t>responsabilités</a:t>
              </a:r>
              <a:r>
                <a:rPr lang="en-GB" sz="2000" b="1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b="1" dirty="0" err="1">
                  <a:latin typeface="Calibri" charset="0"/>
                  <a:ea typeface="Calibri" charset="0"/>
                  <a:cs typeface="Calibri" charset="0"/>
                </a:rPr>
                <a:t>clairement</a:t>
              </a:r>
              <a:r>
                <a:rPr lang="en-GB" sz="2000" b="1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b="1" dirty="0" err="1">
                  <a:latin typeface="Calibri" charset="0"/>
                  <a:ea typeface="Calibri" charset="0"/>
                  <a:cs typeface="Calibri" charset="0"/>
                </a:rPr>
                <a:t>définies</a:t>
              </a:r>
              <a:r>
                <a:rPr lang="en-GB" sz="2000" b="1" dirty="0">
                  <a:latin typeface="Calibri" charset="0"/>
                  <a:ea typeface="Calibri" charset="0"/>
                  <a:cs typeface="Calibri" charset="0"/>
                </a:rPr>
                <a:t>,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comme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d’autres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parties du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système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4042" y="1939501"/>
              <a:ext cx="380185" cy="549548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1264042" y="2531088"/>
            <a:ext cx="6820218" cy="1015663"/>
            <a:chOff x="1264042" y="2994298"/>
            <a:chExt cx="6820218" cy="101566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4042" y="3038597"/>
              <a:ext cx="380185" cy="549548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1970518" y="2994298"/>
              <a:ext cx="611374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Tous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les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acteurs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occupent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un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rôle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spécifique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qui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contribue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à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une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réponse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nutritionnelle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efficace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et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coordonnée</a:t>
              </a:r>
              <a:endParaRPr lang="en-GB" sz="2000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64042" y="3573016"/>
            <a:ext cx="6820218" cy="1631216"/>
            <a:chOff x="1264042" y="5326897"/>
            <a:chExt cx="6820218" cy="163121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4042" y="5426369"/>
              <a:ext cx="380185" cy="549548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1970518" y="5326897"/>
              <a:ext cx="6113742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Le fait de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maintenir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l’attention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sur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la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responsabilité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mutuelle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afin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d’obtenir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de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meilleurs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résultats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et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une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redevabilité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à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l’égard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des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personnes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affectées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contribue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à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surmonter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les obstacles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organisationnels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pour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réaliser</a:t>
              </a:r>
              <a:r>
                <a:rPr lang="en-GB" sz="2000" dirty="0">
                  <a:latin typeface="Calibri" charset="0"/>
                  <a:ea typeface="Calibri" charset="0"/>
                  <a:cs typeface="Calibri" charset="0"/>
                </a:rPr>
                <a:t> un travail </a:t>
              </a:r>
              <a:r>
                <a:rPr lang="en-GB" sz="2000" dirty="0" err="1">
                  <a:latin typeface="Calibri" charset="0"/>
                  <a:ea typeface="Calibri" charset="0"/>
                  <a:cs typeface="Calibri" charset="0"/>
                </a:rPr>
                <a:t>collectif</a:t>
              </a:r>
              <a:endParaRPr lang="en-GB" sz="2000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4459847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Objectifs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 de la </a:t>
            </a:r>
            <a:r>
              <a:rPr lang="en-GB" dirty="0">
                <a:latin typeface="Calibri" panose="020F0502020204030204" pitchFamily="34" charset="0"/>
              </a:rPr>
              <a:t>session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73" y="1268760"/>
            <a:ext cx="809598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en-GB" sz="2800" dirty="0">
                <a:solidFill>
                  <a:prstClr val="black"/>
                </a:solidFill>
              </a:rPr>
              <a:t>Au </a:t>
            </a:r>
            <a:r>
              <a:rPr lang="en-GB" sz="2800" dirty="0" err="1">
                <a:solidFill>
                  <a:prstClr val="black"/>
                </a:solidFill>
              </a:rPr>
              <a:t>terme</a:t>
            </a:r>
            <a:r>
              <a:rPr lang="en-GB" sz="2800" dirty="0">
                <a:solidFill>
                  <a:prstClr val="black"/>
                </a:solidFill>
              </a:rPr>
              <a:t> de </a:t>
            </a:r>
            <a:r>
              <a:rPr lang="en-GB" sz="2800" dirty="0" err="1">
                <a:solidFill>
                  <a:prstClr val="black"/>
                </a:solidFill>
              </a:rPr>
              <a:t>cette</a:t>
            </a:r>
            <a:r>
              <a:rPr lang="en-GB" sz="2800" dirty="0">
                <a:solidFill>
                  <a:prstClr val="black"/>
                </a:solidFill>
              </a:rPr>
              <a:t> session, les participants </a:t>
            </a:r>
            <a:r>
              <a:rPr lang="en-GB" sz="2800" dirty="0" err="1">
                <a:solidFill>
                  <a:prstClr val="black"/>
                </a:solidFill>
              </a:rPr>
              <a:t>seront</a:t>
            </a:r>
            <a:r>
              <a:rPr lang="en-GB" sz="2800" dirty="0">
                <a:solidFill>
                  <a:prstClr val="black"/>
                </a:solidFill>
              </a:rPr>
              <a:t> </a:t>
            </a:r>
            <a:r>
              <a:rPr lang="en-GB" sz="2800" dirty="0" err="1">
                <a:solidFill>
                  <a:prstClr val="black"/>
                </a:solidFill>
              </a:rPr>
              <a:t>capables</a:t>
            </a:r>
            <a:r>
              <a:rPr lang="en-GB" sz="2800" dirty="0">
                <a:solidFill>
                  <a:prstClr val="black"/>
                </a:solidFill>
              </a:rPr>
              <a:t> de :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3508" y="2060848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AU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Identifier les </a:t>
            </a:r>
            <a:r>
              <a:rPr lang="en-AU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différentes</a:t>
            </a:r>
            <a:r>
              <a:rPr lang="en-AU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structures et </a:t>
            </a:r>
            <a:r>
              <a:rPr lang="en-AU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rôles</a:t>
            </a:r>
            <a:r>
              <a:rPr lang="en-AU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des </a:t>
            </a:r>
            <a:r>
              <a:rPr lang="en-AU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acteurs</a:t>
            </a:r>
            <a:r>
              <a:rPr lang="en-AU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à </a:t>
            </a:r>
            <a:r>
              <a:rPr lang="en-AU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différentes</a:t>
            </a:r>
            <a:r>
              <a:rPr lang="en-AU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AU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niveaux</a:t>
            </a:r>
            <a:r>
              <a:rPr lang="en-AU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(international, national, </a:t>
            </a:r>
            <a:r>
              <a:rPr lang="en-AU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sous</a:t>
            </a:r>
            <a:r>
              <a:rPr lang="en-AU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-national, etc)</a:t>
            </a:r>
            <a:r>
              <a:rPr lang="en-CA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en-US" sz="36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AU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Identifier les </a:t>
            </a:r>
            <a:r>
              <a:rPr lang="en-AU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différentes</a:t>
            </a:r>
            <a:r>
              <a:rPr lang="en-AU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structures et </a:t>
            </a:r>
            <a:r>
              <a:rPr lang="en-AU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rôles</a:t>
            </a:r>
            <a:r>
              <a:rPr lang="en-AU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du cluster nutrition à </a:t>
            </a:r>
            <a:r>
              <a:rPr lang="en-AU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différents</a:t>
            </a:r>
            <a:r>
              <a:rPr lang="en-AU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AU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niveaux</a:t>
            </a:r>
            <a:r>
              <a:rPr lang="en-AU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(international, national, </a:t>
            </a:r>
            <a:r>
              <a:rPr lang="en-AU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sous</a:t>
            </a:r>
            <a:r>
              <a:rPr lang="en-AU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-national, etc)</a:t>
            </a:r>
            <a:r>
              <a:rPr lang="en-CA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en-US" sz="36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fontAlgn="base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Souligner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les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responsabilités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du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coordinateur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du cluster et du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gestionnaire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de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l’information</a:t>
            </a:r>
            <a:r>
              <a:rPr lang="en-CA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CA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ainsi</a:t>
            </a:r>
            <a:r>
              <a:rPr lang="en-CA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CA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que</a:t>
            </a:r>
            <a:r>
              <a:rPr lang="en-CA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du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Groupe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stratégique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de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conseil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(GSC) et des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Groupes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technique de travail (GTT).</a:t>
            </a:r>
            <a:r>
              <a:rPr lang="en-CA" sz="2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en-US" sz="36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6686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10414" y="1772816"/>
            <a:ext cx="5943600" cy="4239034"/>
            <a:chOff x="1110414" y="2049450"/>
            <a:chExt cx="5943600" cy="39624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4" name="Oval 3"/>
            <p:cNvSpPr/>
            <p:nvPr/>
          </p:nvSpPr>
          <p:spPr>
            <a:xfrm>
              <a:off x="1110414" y="2049450"/>
              <a:ext cx="5943600" cy="3962400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8919" name="TextBox 7"/>
            <p:cNvSpPr txBox="1">
              <a:spLocks noChangeArrowheads="1"/>
            </p:cNvSpPr>
            <p:nvPr/>
          </p:nvSpPr>
          <p:spPr bwMode="auto">
            <a:xfrm>
              <a:off x="3203848" y="2385994"/>
              <a:ext cx="2304256" cy="9541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2800" b="1" dirty="0" err="1">
                  <a:solidFill>
                    <a:schemeClr val="tx2">
                      <a:lumMod val="75000"/>
                    </a:schemeClr>
                  </a:solidFill>
                </a:rPr>
                <a:t>Réponse</a:t>
              </a:r>
              <a:r>
                <a:rPr lang="en-US" sz="2800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en-US" sz="2800" b="1" dirty="0" err="1">
                  <a:solidFill>
                    <a:schemeClr val="tx2">
                      <a:lumMod val="75000"/>
                    </a:schemeClr>
                  </a:solidFill>
                </a:rPr>
                <a:t>humanitaire</a:t>
              </a:r>
              <a:endParaRPr lang="en-US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7" name="Oval 6"/>
          <p:cNvSpPr/>
          <p:nvPr/>
        </p:nvSpPr>
        <p:spPr>
          <a:xfrm>
            <a:off x="525379" y="3505104"/>
            <a:ext cx="1676400" cy="14478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95373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b="1" dirty="0">
                <a:solidFill>
                  <a:prstClr val="white"/>
                </a:solidFill>
              </a:rPr>
              <a:t>Cluster nutrition du </a:t>
            </a:r>
            <a:r>
              <a:rPr lang="en-GB" b="1" dirty="0" err="1">
                <a:solidFill>
                  <a:prstClr val="white"/>
                </a:solidFill>
              </a:rPr>
              <a:t>niveau</a:t>
            </a:r>
            <a:r>
              <a:rPr lang="en-GB" b="1" dirty="0">
                <a:solidFill>
                  <a:prstClr val="white"/>
                </a:solidFill>
              </a:rPr>
              <a:t> global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6553200" y="1922361"/>
            <a:ext cx="2209800" cy="990600"/>
          </a:xfrm>
          <a:prstGeom prst="wedgeRectCallout">
            <a:avLst>
              <a:gd name="adj1" fmla="val -143290"/>
              <a:gd name="adj2" fmla="val 13536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2000" b="1">
                <a:solidFill>
                  <a:srgbClr val="002060"/>
                </a:solidFill>
              </a:rPr>
              <a:t>Gouvernement national</a:t>
            </a:r>
          </a:p>
        </p:txBody>
      </p:sp>
      <p:sp>
        <p:nvSpPr>
          <p:cNvPr id="16" name="Rectangular Callout 15"/>
          <p:cNvSpPr>
            <a:spLocks noChangeArrowheads="1"/>
          </p:cNvSpPr>
          <p:nvPr/>
        </p:nvSpPr>
        <p:spPr bwMode="auto">
          <a:xfrm>
            <a:off x="203534" y="1923185"/>
            <a:ext cx="1371600" cy="838200"/>
          </a:xfrm>
          <a:prstGeom prst="wedgeRectCallout">
            <a:avLst>
              <a:gd name="adj1" fmla="val 88134"/>
              <a:gd name="adj2" fmla="val 24174"/>
            </a:avLst>
          </a:prstGeom>
          <a:solidFill>
            <a:schemeClr val="accent1">
              <a:lumMod val="20000"/>
              <a:lumOff val="80000"/>
            </a:schemeClr>
          </a:solidFill>
          <a:ln w="25400" algn="ctr">
            <a:solidFill>
              <a:srgbClr val="4BACC6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r>
              <a:rPr lang="en-US" sz="2000" b="1">
                <a:solidFill>
                  <a:srgbClr val="002060"/>
                </a:solidFill>
              </a:rPr>
              <a:t>OCHA</a:t>
            </a:r>
          </a:p>
        </p:txBody>
      </p:sp>
      <p:sp>
        <p:nvSpPr>
          <p:cNvPr id="17" name="Oval 16"/>
          <p:cNvSpPr/>
          <p:nvPr/>
        </p:nvSpPr>
        <p:spPr>
          <a:xfrm>
            <a:off x="2977314" y="3333929"/>
            <a:ext cx="2209800" cy="1524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cluster nutrition (national et </a:t>
            </a:r>
            <a:r>
              <a:rPr lang="en-GB" b="1" dirty="0" err="1">
                <a:solidFill>
                  <a:schemeClr val="tx2">
                    <a:lumMod val="75000"/>
                  </a:schemeClr>
                </a:solidFill>
              </a:rPr>
              <a:t>sous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-national)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6683792" y="4896029"/>
            <a:ext cx="1371600" cy="762000"/>
          </a:xfrm>
          <a:prstGeom prst="wedgeRectCallout">
            <a:avLst>
              <a:gd name="adj1" fmla="val -180357"/>
              <a:gd name="adj2" fmla="val -11107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2000" b="1">
                <a:solidFill>
                  <a:srgbClr val="002060"/>
                </a:solidFill>
              </a:rPr>
              <a:t>ONG</a:t>
            </a:r>
          </a:p>
        </p:txBody>
      </p:sp>
      <p:sp>
        <p:nvSpPr>
          <p:cNvPr id="20" name="Rectangular Callout 19"/>
          <p:cNvSpPr/>
          <p:nvPr/>
        </p:nvSpPr>
        <p:spPr>
          <a:xfrm>
            <a:off x="7086600" y="3181529"/>
            <a:ext cx="1676400" cy="838200"/>
          </a:xfrm>
          <a:prstGeom prst="wedgeRectCallout">
            <a:avLst>
              <a:gd name="adj1" fmla="val -181444"/>
              <a:gd name="adj2" fmla="val 4459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2000" b="1" dirty="0" err="1">
                <a:solidFill>
                  <a:srgbClr val="002060"/>
                </a:solidFill>
              </a:rPr>
              <a:t>Organismes</a:t>
            </a:r>
            <a:r>
              <a:rPr lang="en-US" sz="2000" b="1" dirty="0">
                <a:solidFill>
                  <a:srgbClr val="002060"/>
                </a:solidFill>
              </a:rPr>
              <a:t> des Nations </a:t>
            </a:r>
            <a:r>
              <a:rPr lang="en-US" sz="2000" b="1" dirty="0" err="1">
                <a:solidFill>
                  <a:srgbClr val="002060"/>
                </a:solidFill>
              </a:rPr>
              <a:t>Unies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87529" y="4127177"/>
            <a:ext cx="914400" cy="9144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b="1">
                <a:solidFill>
                  <a:schemeClr val="tx2">
                    <a:lumMod val="75000"/>
                  </a:schemeClr>
                </a:solidFill>
              </a:rPr>
              <a:t>CS/C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4648200" y="6077129"/>
            <a:ext cx="1905000" cy="609600"/>
          </a:xfrm>
          <a:prstGeom prst="wedgeRectCallout">
            <a:avLst>
              <a:gd name="adj1" fmla="val -56735"/>
              <a:gd name="adj2" fmla="val -2750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2000" b="1">
                <a:solidFill>
                  <a:srgbClr val="002060"/>
                </a:solidFill>
              </a:rPr>
              <a:t>Spectateurs</a:t>
            </a:r>
          </a:p>
          <a:p>
            <a:pPr algn="ctr" defTabSz="914400">
              <a:defRPr/>
            </a:pPr>
            <a:endParaRPr lang="en-US" sz="2000" b="1">
              <a:solidFill>
                <a:srgbClr val="002060"/>
              </a:solidFill>
            </a:endParaRPr>
          </a:p>
        </p:txBody>
      </p:sp>
      <p:sp>
        <p:nvSpPr>
          <p:cNvPr id="23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Acteurs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dans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 la 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réponse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humanitaire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828800" y="2952929"/>
            <a:ext cx="1807096" cy="1447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b="1" dirty="0" err="1">
                <a:solidFill>
                  <a:schemeClr val="accent3">
                    <a:lumMod val="50000"/>
                  </a:schemeClr>
                </a:solidFill>
              </a:rPr>
              <a:t>Organisme</a:t>
            </a:r>
            <a:r>
              <a:rPr lang="en-GB" b="1" dirty="0">
                <a:solidFill>
                  <a:schemeClr val="accent3">
                    <a:lumMod val="50000"/>
                  </a:schemeClr>
                </a:solidFill>
              </a:rPr>
              <a:t> chef de file de cluster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17385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0" y="0"/>
            <a:ext cx="9144000" cy="1584176"/>
          </a:xfrm>
          <a:solidFill>
            <a:srgbClr val="C1D150"/>
          </a:solidFill>
        </p:spPr>
        <p:txBody>
          <a:bodyPr vert="horz" lIns="91440" tIns="45720" rIns="91440" bIns="45720" anchor="ctr">
            <a:normAutofit/>
          </a:bodyPr>
          <a:lstStyle/>
          <a:p>
            <a:pPr defTabSz="891760">
              <a:spcBef>
                <a:spcPct val="0"/>
              </a:spcBef>
            </a:pPr>
            <a:r>
              <a:rPr lang="en-GB" sz="4400" b="1" dirty="0" err="1">
                <a:latin typeface="Calibri" panose="020F0502020204030204" pitchFamily="34" charset="0"/>
                <a:ea typeface="+mj-ea"/>
                <a:cs typeface="+mj-cs"/>
              </a:rPr>
              <a:t>Rôle</a:t>
            </a:r>
            <a:r>
              <a:rPr lang="en-GB" sz="4400" b="1" dirty="0">
                <a:latin typeface="Calibri" panose="020F0502020204030204" pitchFamily="34" charset="0"/>
                <a:ea typeface="+mj-ea"/>
                <a:cs typeface="+mj-cs"/>
              </a:rPr>
              <a:t> du </a:t>
            </a:r>
            <a:r>
              <a:rPr lang="en-GB" sz="4400" b="1" dirty="0" err="1">
                <a:latin typeface="Calibri" panose="020F0502020204030204" pitchFamily="34" charset="0"/>
                <a:ea typeface="+mj-ea"/>
                <a:cs typeface="+mj-cs"/>
              </a:rPr>
              <a:t>gouvernement</a:t>
            </a:r>
            <a:r>
              <a:rPr lang="en-GB" sz="4400" b="1" dirty="0">
                <a:latin typeface="Calibri" panose="020F0502020204030204" pitchFamily="34" charset="0"/>
                <a:ea typeface="+mj-ea"/>
                <a:cs typeface="+mj-cs"/>
              </a:rPr>
              <a:t> au </a:t>
            </a:r>
            <a:r>
              <a:rPr lang="en-GB" sz="4400" b="1" dirty="0" err="1">
                <a:latin typeface="Calibri" panose="020F0502020204030204" pitchFamily="34" charset="0"/>
                <a:ea typeface="+mj-ea"/>
                <a:cs typeface="+mj-cs"/>
              </a:rPr>
              <a:t>sein</a:t>
            </a:r>
            <a:r>
              <a:rPr lang="en-GB" sz="4400" b="1" dirty="0">
                <a:latin typeface="Calibri" panose="020F0502020204030204" pitchFamily="34" charset="0"/>
                <a:ea typeface="+mj-ea"/>
                <a:cs typeface="+mj-cs"/>
              </a:rPr>
              <a:t> du cluster/</a:t>
            </a:r>
            <a:r>
              <a:rPr lang="en-GB" sz="4400" b="1" dirty="0" err="1">
                <a:latin typeface="Calibri" panose="020F0502020204030204" pitchFamily="34" charset="0"/>
                <a:ea typeface="+mj-ea"/>
                <a:cs typeface="+mj-cs"/>
              </a:rPr>
              <a:t>secteur</a:t>
            </a:r>
            <a:r>
              <a:rPr lang="en-GB" sz="4400" b="1" dirty="0">
                <a:latin typeface="Calibri" panose="020F0502020204030204" pitchFamily="34" charset="0"/>
                <a:ea typeface="+mj-ea"/>
                <a:cs typeface="+mj-cs"/>
              </a:rPr>
              <a:t> de la nutrition 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851502"/>
            <a:ext cx="2722162" cy="276269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2263656"/>
            <a:ext cx="5688632" cy="376125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 err="1"/>
              <a:t>Codirection</a:t>
            </a:r>
            <a:r>
              <a:rPr lang="en-GB" sz="3600" dirty="0"/>
              <a:t>/</a:t>
            </a:r>
            <a:r>
              <a:rPr lang="en-GB" sz="3600" dirty="0" err="1"/>
              <a:t>coprésidence</a:t>
            </a:r>
            <a:r>
              <a:rPr lang="en-GB" sz="3600" dirty="0"/>
              <a:t> du cluster nutrition</a:t>
            </a:r>
          </a:p>
          <a:p>
            <a:pPr marL="0" indent="0" algn="ctr">
              <a:buFont typeface="Arial" pitchFamily="34" charset="0"/>
              <a:buNone/>
            </a:pPr>
            <a:r>
              <a:rPr lang="en-GB" sz="3600" b="1" dirty="0" err="1">
                <a:solidFill>
                  <a:schemeClr val="tx2">
                    <a:lumMod val="75000"/>
                  </a:schemeClr>
                </a:solidFill>
              </a:rPr>
              <a:t>Ou</a:t>
            </a:r>
            <a:endParaRPr lang="en-GB" sz="36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3600" dirty="0"/>
              <a:t>Un des </a:t>
            </a:r>
            <a:r>
              <a:rPr lang="en-GB" sz="3600" dirty="0" err="1"/>
              <a:t>principaux</a:t>
            </a:r>
            <a:r>
              <a:rPr lang="en-GB" sz="3600" dirty="0"/>
              <a:t> </a:t>
            </a:r>
            <a:r>
              <a:rPr lang="en-GB" sz="3600" dirty="0" err="1"/>
              <a:t>partenaires</a:t>
            </a:r>
            <a:r>
              <a:rPr lang="en-GB" sz="3600" dirty="0"/>
              <a:t> du cluster nutrition</a:t>
            </a:r>
          </a:p>
          <a:p>
            <a:pPr marL="0" indent="0">
              <a:buFont typeface="Arial" pitchFamily="34" charset="0"/>
              <a:buNone/>
            </a:pPr>
            <a:endParaRPr lang="en-GB" sz="3600" dirty="0"/>
          </a:p>
          <a:p>
            <a:pPr marL="0" indent="0">
              <a:buFont typeface="Arial" pitchFamily="34" charset="0"/>
              <a:buNone/>
            </a:pPr>
            <a:r>
              <a:rPr lang="en-GB" sz="3600" dirty="0" err="1"/>
              <a:t>Qu’en</a:t>
            </a:r>
            <a:r>
              <a:rPr lang="en-GB" sz="3600" dirty="0"/>
              <a:t> </a:t>
            </a:r>
            <a:r>
              <a:rPr lang="en-GB" sz="3600" dirty="0" err="1"/>
              <a:t>est-il</a:t>
            </a:r>
            <a:r>
              <a:rPr lang="en-GB" sz="3600" dirty="0"/>
              <a:t> </a:t>
            </a:r>
            <a:r>
              <a:rPr lang="en-GB" sz="3600" dirty="0" err="1"/>
              <a:t>dans</a:t>
            </a:r>
            <a:r>
              <a:rPr lang="en-GB" sz="3600" dirty="0"/>
              <a:t> </a:t>
            </a:r>
            <a:r>
              <a:rPr lang="en-GB" sz="3600" dirty="0" err="1"/>
              <a:t>votre</a:t>
            </a:r>
            <a:r>
              <a:rPr lang="en-GB" sz="3600" dirty="0"/>
              <a:t> pays ?</a:t>
            </a:r>
          </a:p>
        </p:txBody>
      </p:sp>
    </p:spTree>
    <p:extLst>
      <p:ext uri="{BB962C8B-B14F-4D97-AF65-F5344CB8AC3E}">
        <p14:creationId xmlns:p14="http://schemas.microsoft.com/office/powerpoint/2010/main" val="240873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Hexagon 41"/>
          <p:cNvSpPr/>
          <p:nvPr/>
        </p:nvSpPr>
        <p:spPr>
          <a:xfrm>
            <a:off x="179512" y="6525344"/>
            <a:ext cx="140335" cy="11557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1855857" y="1596043"/>
            <a:ext cx="5432285" cy="4802420"/>
            <a:chOff x="1579334" y="2448944"/>
            <a:chExt cx="4752528" cy="4104455"/>
          </a:xfrm>
        </p:grpSpPr>
        <p:sp>
          <p:nvSpPr>
            <p:cNvPr id="6" name="Oval 5"/>
            <p:cNvSpPr/>
            <p:nvPr/>
          </p:nvSpPr>
          <p:spPr>
            <a:xfrm>
              <a:off x="1579334" y="2448944"/>
              <a:ext cx="4752528" cy="4104455"/>
            </a:xfrm>
            <a:prstGeom prst="ellipse">
              <a:avLst/>
            </a:prstGeom>
            <a:solidFill>
              <a:srgbClr val="F0F5F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3010637" y="3646250"/>
              <a:ext cx="2022243" cy="161226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b="1" dirty="0" err="1">
                  <a:solidFill>
                    <a:schemeClr val="tx2">
                      <a:lumMod val="75000"/>
                    </a:schemeClr>
                  </a:solidFill>
                </a:rPr>
                <a:t>Équipe</a:t>
              </a:r>
              <a:r>
                <a:rPr lang="en-GB" b="1" dirty="0">
                  <a:solidFill>
                    <a:schemeClr val="tx2">
                      <a:lumMod val="75000"/>
                    </a:schemeClr>
                  </a:solidFill>
                </a:rPr>
                <a:t> de coordination du cluster/</a:t>
              </a:r>
              <a:r>
                <a:rPr lang="en-GB" b="1" dirty="0" err="1">
                  <a:solidFill>
                    <a:schemeClr val="tx2">
                      <a:lumMod val="75000"/>
                    </a:schemeClr>
                  </a:solidFill>
                </a:rPr>
                <a:t>secteur</a:t>
              </a:r>
              <a:r>
                <a:rPr lang="en-GB" b="1" dirty="0">
                  <a:solidFill>
                    <a:schemeClr val="tx2">
                      <a:lumMod val="75000"/>
                    </a:schemeClr>
                  </a:solidFill>
                </a:rPr>
                <a:t> nutrition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1904817" y="3956104"/>
              <a:ext cx="1421815" cy="996315"/>
            </a:xfrm>
            <a:prstGeom prst="ellipse">
              <a:avLst/>
            </a:pr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b="1">
                  <a:solidFill>
                    <a:schemeClr val="accent2">
                      <a:lumMod val="50000"/>
                    </a:schemeClr>
                  </a:solidFill>
                </a:rPr>
                <a:t>GSC</a:t>
              </a:r>
            </a:p>
          </p:txBody>
        </p:sp>
        <p:sp>
          <p:nvSpPr>
            <p:cNvPr id="9" name="Text Box 4"/>
            <p:cNvSpPr txBox="1"/>
            <p:nvPr/>
          </p:nvSpPr>
          <p:spPr>
            <a:xfrm>
              <a:off x="2936900" y="2750561"/>
              <a:ext cx="2049780" cy="6953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cluster </a:t>
              </a:r>
              <a:r>
                <a:rPr lang="en-GB" sz="200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ou</a:t>
              </a:r>
              <a:r>
                <a:rPr lang="en-GB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200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secteur</a:t>
              </a:r>
              <a:r>
                <a:rPr lang="en-GB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nutrition</a:t>
              </a:r>
              <a:endParaRPr lang="en-GB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173621" y="5076848"/>
              <a:ext cx="1029970" cy="78549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600" b="1">
                  <a:solidFill>
                    <a:srgbClr val="002060"/>
                  </a:solidFill>
                </a:rPr>
                <a:t>GTT</a:t>
              </a:r>
              <a:endParaRPr lang="en-GB" sz="1600" b="1" dirty="0">
                <a:solidFill>
                  <a:srgbClr val="00206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871585" y="3944416"/>
              <a:ext cx="1029970" cy="78549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600" b="1">
                  <a:solidFill>
                    <a:srgbClr val="002060"/>
                  </a:solidFill>
                </a:rPr>
                <a:t>GTT</a:t>
              </a:r>
              <a:endParaRPr lang="en-GB" sz="1600" b="1" dirty="0">
                <a:solidFill>
                  <a:srgbClr val="00206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384858" y="4862107"/>
              <a:ext cx="1019877" cy="78549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600" b="1">
                  <a:solidFill>
                    <a:srgbClr val="002060"/>
                  </a:solidFill>
                </a:rPr>
                <a:t>GTT</a:t>
              </a:r>
              <a:endParaRPr lang="en-GB" sz="1600" b="1" dirty="0">
                <a:solidFill>
                  <a:srgbClr val="002060"/>
                </a:solidFill>
              </a:endParaRPr>
            </a:p>
          </p:txBody>
        </p:sp>
        <p:sp>
          <p:nvSpPr>
            <p:cNvPr id="19" name="Hexagon 18"/>
            <p:cNvSpPr/>
            <p:nvPr/>
          </p:nvSpPr>
          <p:spPr>
            <a:xfrm>
              <a:off x="5022398" y="3551296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0" name="Hexagon 19"/>
            <p:cNvSpPr/>
            <p:nvPr/>
          </p:nvSpPr>
          <p:spPr>
            <a:xfrm>
              <a:off x="5065258" y="5081152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1" name="Hexagon 20"/>
            <p:cNvSpPr/>
            <p:nvPr/>
          </p:nvSpPr>
          <p:spPr>
            <a:xfrm>
              <a:off x="5316403" y="385800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2" name="Hexagon 21"/>
            <p:cNvSpPr/>
            <p:nvPr/>
          </p:nvSpPr>
          <p:spPr>
            <a:xfrm>
              <a:off x="3061506" y="5032812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3" name="Hexagon 22"/>
            <p:cNvSpPr/>
            <p:nvPr/>
          </p:nvSpPr>
          <p:spPr>
            <a:xfrm>
              <a:off x="2843078" y="412851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4" name="Hexagon 23"/>
            <p:cNvSpPr/>
            <p:nvPr/>
          </p:nvSpPr>
          <p:spPr>
            <a:xfrm>
              <a:off x="3016750" y="3335749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5" name="Hexagon 24"/>
            <p:cNvSpPr/>
            <p:nvPr/>
          </p:nvSpPr>
          <p:spPr>
            <a:xfrm>
              <a:off x="5157720" y="4051676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6" name="Hexagon 25"/>
            <p:cNvSpPr/>
            <p:nvPr/>
          </p:nvSpPr>
          <p:spPr>
            <a:xfrm>
              <a:off x="4980521" y="545445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7" name="Hexagon 26"/>
            <p:cNvSpPr/>
            <p:nvPr/>
          </p:nvSpPr>
          <p:spPr>
            <a:xfrm>
              <a:off x="4696618" y="3462512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8" name="Hexagon 27"/>
            <p:cNvSpPr/>
            <p:nvPr/>
          </p:nvSpPr>
          <p:spPr>
            <a:xfrm>
              <a:off x="5330970" y="455396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9" name="Hexagon 28"/>
            <p:cNvSpPr/>
            <p:nvPr/>
          </p:nvSpPr>
          <p:spPr>
            <a:xfrm>
              <a:off x="4556308" y="5455026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0" name="Hexagon 29"/>
            <p:cNvSpPr/>
            <p:nvPr/>
          </p:nvSpPr>
          <p:spPr>
            <a:xfrm>
              <a:off x="3702789" y="5656046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1" name="Hexagon 30"/>
            <p:cNvSpPr/>
            <p:nvPr/>
          </p:nvSpPr>
          <p:spPr>
            <a:xfrm>
              <a:off x="3548271" y="5202973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2" name="Hexagon 31"/>
            <p:cNvSpPr/>
            <p:nvPr/>
          </p:nvSpPr>
          <p:spPr>
            <a:xfrm>
              <a:off x="3336472" y="5702384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3" name="Hexagon 32"/>
            <p:cNvSpPr/>
            <p:nvPr/>
          </p:nvSpPr>
          <p:spPr>
            <a:xfrm>
              <a:off x="4824628" y="322383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4" name="Hexagon 33"/>
            <p:cNvSpPr/>
            <p:nvPr/>
          </p:nvSpPr>
          <p:spPr>
            <a:xfrm>
              <a:off x="2326018" y="4983534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5" name="Hexagon 34"/>
            <p:cNvSpPr/>
            <p:nvPr/>
          </p:nvSpPr>
          <p:spPr>
            <a:xfrm>
              <a:off x="5694391" y="466318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6" name="Hexagon 35"/>
            <p:cNvSpPr/>
            <p:nvPr/>
          </p:nvSpPr>
          <p:spPr>
            <a:xfrm>
              <a:off x="2946583" y="466953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7" name="Hexagon 36"/>
            <p:cNvSpPr/>
            <p:nvPr/>
          </p:nvSpPr>
          <p:spPr>
            <a:xfrm>
              <a:off x="2600508" y="368020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8" name="Hexagon 37"/>
            <p:cNvSpPr/>
            <p:nvPr/>
          </p:nvSpPr>
          <p:spPr>
            <a:xfrm>
              <a:off x="2983413" y="3613526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9" name="Hexagon 38"/>
            <p:cNvSpPr/>
            <p:nvPr/>
          </p:nvSpPr>
          <p:spPr>
            <a:xfrm>
              <a:off x="3485698" y="356209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40" name="Hexagon 39"/>
            <p:cNvSpPr/>
            <p:nvPr/>
          </p:nvSpPr>
          <p:spPr>
            <a:xfrm>
              <a:off x="3853269" y="3424417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41" name="Hexagon 40"/>
            <p:cNvSpPr/>
            <p:nvPr/>
          </p:nvSpPr>
          <p:spPr>
            <a:xfrm>
              <a:off x="4231049" y="335635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43" name="Hexagon 42"/>
            <p:cNvSpPr/>
            <p:nvPr/>
          </p:nvSpPr>
          <p:spPr>
            <a:xfrm>
              <a:off x="2559652" y="466953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44" name="Hexagon 43"/>
            <p:cNvSpPr/>
            <p:nvPr/>
          </p:nvSpPr>
          <p:spPr>
            <a:xfrm>
              <a:off x="2762433" y="5313421"/>
              <a:ext cx="135331" cy="150495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45" name="Hexagon 44"/>
            <p:cNvSpPr/>
            <p:nvPr/>
          </p:nvSpPr>
          <p:spPr>
            <a:xfrm>
              <a:off x="2958013" y="5958676"/>
              <a:ext cx="160655" cy="13462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67544" y="6398463"/>
            <a:ext cx="328230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GB" dirty="0"/>
              <a:t>= </a:t>
            </a:r>
            <a:r>
              <a:rPr lang="en-GB" dirty="0" err="1"/>
              <a:t>partenaires</a:t>
            </a:r>
            <a:r>
              <a:rPr lang="en-GB" dirty="0"/>
              <a:t> du cluster nutrition</a:t>
            </a:r>
          </a:p>
        </p:txBody>
      </p:sp>
      <p:sp>
        <p:nvSpPr>
          <p:cNvPr id="49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 fontScale="90000"/>
          </a:bodyPr>
          <a:lstStyle/>
          <a:p>
            <a:pPr defTabSz="891760">
              <a:defRPr/>
            </a:pP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Structure du cluster/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secteur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 nutrition </a:t>
            </a:r>
            <a:r>
              <a:rPr lang="en-GB" dirty="0" err="1">
                <a:latin typeface="Calibri" panose="020F0502020204030204" pitchFamily="34" charset="0"/>
              </a:rPr>
              <a:t>é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chelle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n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ationale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5784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 txBox="1">
            <a:spLocks/>
          </p:cNvSpPr>
          <p:nvPr/>
        </p:nvSpPr>
        <p:spPr>
          <a:xfrm>
            <a:off x="4463989" y="1271916"/>
            <a:ext cx="4680011" cy="1046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68580" tIns="34290" rIns="68580" bIns="3429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300" dirty="0" err="1"/>
              <a:t>Groupes</a:t>
            </a:r>
            <a:r>
              <a:rPr lang="en-GB" sz="3300" dirty="0"/>
              <a:t> techniques de travail (GTT)</a:t>
            </a: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225084" y="1271916"/>
            <a:ext cx="4238906" cy="10465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300" b="1" dirty="0" err="1"/>
              <a:t>Groupe</a:t>
            </a:r>
            <a:r>
              <a:rPr lang="en-GB" sz="3300" b="1" dirty="0"/>
              <a:t> </a:t>
            </a:r>
            <a:r>
              <a:rPr lang="en-GB" sz="3300" b="1" dirty="0" err="1"/>
              <a:t>stratégique</a:t>
            </a:r>
            <a:r>
              <a:rPr lang="en-GB" sz="3300" b="1" dirty="0"/>
              <a:t> de </a:t>
            </a:r>
            <a:r>
              <a:rPr lang="en-GB" sz="3300" b="1" dirty="0" err="1"/>
              <a:t>conseil</a:t>
            </a:r>
            <a:r>
              <a:rPr lang="en-GB" sz="3300" b="1" dirty="0"/>
              <a:t> (GSC)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4463988" y="2354305"/>
            <a:ext cx="4555412" cy="3766531"/>
          </a:xfrm>
          <a:prstGeom prst="rect">
            <a:avLst/>
          </a:prstGeom>
          <a:solidFill>
            <a:schemeClr val="bg1"/>
          </a:solidFill>
        </p:spPr>
        <p:txBody>
          <a:bodyPr vert="horz" lIns="68580" tIns="34290" rIns="68580" bIns="3429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err="1"/>
              <a:t>Sont</a:t>
            </a:r>
            <a:r>
              <a:rPr lang="en-GB" sz="1800" dirty="0"/>
              <a:t> </a:t>
            </a:r>
            <a:r>
              <a:rPr lang="en-GB" sz="1800" dirty="0" err="1"/>
              <a:t>créés</a:t>
            </a:r>
            <a:r>
              <a:rPr lang="en-GB" sz="1800" dirty="0"/>
              <a:t> en </a:t>
            </a:r>
            <a:r>
              <a:rPr lang="en-GB" sz="1800" dirty="0" err="1"/>
              <a:t>fonction</a:t>
            </a:r>
            <a:r>
              <a:rPr lang="en-GB" sz="1800" dirty="0"/>
              <a:t> des </a:t>
            </a:r>
            <a:r>
              <a:rPr lang="en-GB" sz="1800" dirty="0" err="1"/>
              <a:t>besoins</a:t>
            </a:r>
            <a:r>
              <a:rPr lang="en-GB" sz="1800" dirty="0"/>
              <a:t>, par </a:t>
            </a:r>
            <a:r>
              <a:rPr lang="en-GB" sz="1800" dirty="0" err="1"/>
              <a:t>exemple</a:t>
            </a:r>
            <a:r>
              <a:rPr lang="en-GB" sz="1800" dirty="0"/>
              <a:t> </a:t>
            </a:r>
            <a:r>
              <a:rPr lang="en-GB" sz="1800" dirty="0" err="1"/>
              <a:t>afin</a:t>
            </a:r>
            <a:r>
              <a:rPr lang="en-GB" sz="1800" dirty="0"/>
              <a:t> de </a:t>
            </a:r>
            <a:r>
              <a:rPr lang="en-GB" sz="1800" dirty="0" err="1"/>
              <a:t>convenir</a:t>
            </a:r>
            <a:r>
              <a:rPr lang="en-GB" sz="1800" dirty="0"/>
              <a:t> de </a:t>
            </a:r>
            <a:r>
              <a:rPr lang="en-GB" sz="1800" dirty="0" err="1"/>
              <a:t>normes</a:t>
            </a:r>
            <a:r>
              <a:rPr lang="en-GB" sz="1800" dirty="0"/>
              <a:t> </a:t>
            </a:r>
            <a:r>
              <a:rPr lang="en-GB" sz="1800" dirty="0" err="1"/>
              <a:t>minimales</a:t>
            </a:r>
            <a:r>
              <a:rPr lang="en-GB" sz="1800" dirty="0"/>
              <a:t> et de </a:t>
            </a:r>
            <a:r>
              <a:rPr lang="en-GB" sz="1800" dirty="0" err="1"/>
              <a:t>formuler</a:t>
            </a:r>
            <a:r>
              <a:rPr lang="en-GB" sz="1800" dirty="0"/>
              <a:t> des </a:t>
            </a:r>
            <a:r>
              <a:rPr lang="en-GB" sz="1800" dirty="0" err="1"/>
              <a:t>pratiques</a:t>
            </a:r>
            <a:r>
              <a:rPr lang="en-GB" sz="1800" dirty="0"/>
              <a:t> techniques </a:t>
            </a:r>
            <a:r>
              <a:rPr lang="en-GB" sz="1800" dirty="0" err="1"/>
              <a:t>appropriées</a:t>
            </a:r>
            <a:r>
              <a:rPr lang="en-GB" sz="1800" dirty="0"/>
              <a:t>.</a:t>
            </a:r>
          </a:p>
          <a:p>
            <a:r>
              <a:rPr lang="en-GB" sz="1800" dirty="0" err="1"/>
              <a:t>Petits</a:t>
            </a:r>
            <a:r>
              <a:rPr lang="en-GB" sz="1800" dirty="0"/>
              <a:t> </a:t>
            </a:r>
            <a:r>
              <a:rPr lang="en-GB" sz="1800" dirty="0" err="1"/>
              <a:t>groupes</a:t>
            </a:r>
            <a:r>
              <a:rPr lang="en-GB" sz="1800" dirty="0"/>
              <a:t> </a:t>
            </a:r>
            <a:r>
              <a:rPr lang="en-GB" sz="1800" dirty="0" err="1"/>
              <a:t>limités</a:t>
            </a:r>
            <a:r>
              <a:rPr lang="en-GB" sz="1800" dirty="0"/>
              <a:t> </a:t>
            </a:r>
            <a:r>
              <a:rPr lang="en-GB" sz="1800" dirty="0" err="1"/>
              <a:t>dans</a:t>
            </a:r>
            <a:r>
              <a:rPr lang="en-GB" sz="1800" dirty="0"/>
              <a:t> le temps et à </a:t>
            </a:r>
            <a:r>
              <a:rPr lang="en-GB" sz="1800" dirty="0" err="1"/>
              <a:t>tâche</a:t>
            </a:r>
            <a:r>
              <a:rPr lang="en-GB" sz="1800" dirty="0"/>
              <a:t> </a:t>
            </a:r>
            <a:r>
              <a:rPr lang="en-GB" sz="1800" dirty="0" err="1"/>
              <a:t>spécifique</a:t>
            </a:r>
            <a:endParaRPr lang="en-GB" sz="1800" dirty="0"/>
          </a:p>
          <a:p>
            <a:r>
              <a:rPr lang="en-GB" sz="1800" dirty="0" err="1"/>
              <a:t>Coordonnés</a:t>
            </a:r>
            <a:r>
              <a:rPr lang="en-GB" sz="1800" dirty="0"/>
              <a:t> par un point focal </a:t>
            </a:r>
            <a:r>
              <a:rPr lang="en-GB" sz="1800" dirty="0" err="1"/>
              <a:t>ou</a:t>
            </a:r>
            <a:r>
              <a:rPr lang="en-GB" sz="1800" dirty="0"/>
              <a:t> un </a:t>
            </a:r>
            <a:r>
              <a:rPr lang="en-GB" sz="1800" dirty="0" err="1"/>
              <a:t>conseiller</a:t>
            </a:r>
            <a:r>
              <a:rPr lang="en-GB" sz="1800" dirty="0"/>
              <a:t> technique et </a:t>
            </a:r>
            <a:r>
              <a:rPr lang="en-GB" sz="1800" dirty="0" err="1"/>
              <a:t>composés</a:t>
            </a:r>
            <a:r>
              <a:rPr lang="en-GB" sz="1800" dirty="0"/>
              <a:t> </a:t>
            </a:r>
            <a:r>
              <a:rPr lang="en-GB" sz="1800" dirty="0" err="1"/>
              <a:t>d’</a:t>
            </a:r>
            <a:r>
              <a:rPr lang="en-GB" sz="1800" b="1" dirty="0" err="1"/>
              <a:t>experts</a:t>
            </a:r>
            <a:r>
              <a:rPr lang="en-GB" sz="1800" b="1" dirty="0"/>
              <a:t> techniques </a:t>
            </a:r>
            <a:r>
              <a:rPr lang="en-GB" sz="1800" b="1" dirty="0" err="1"/>
              <a:t>pertinents</a:t>
            </a:r>
            <a:endParaRPr lang="en-GB" sz="1800" b="1" dirty="0"/>
          </a:p>
          <a:p>
            <a:r>
              <a:rPr lang="en-GB" sz="1800" dirty="0" err="1"/>
              <a:t>Adhésion</a:t>
            </a:r>
            <a:r>
              <a:rPr lang="en-GB" sz="1800" dirty="0"/>
              <a:t> </a:t>
            </a:r>
            <a:r>
              <a:rPr lang="en-GB" sz="1800" dirty="0" err="1"/>
              <a:t>volontaire</a:t>
            </a:r>
            <a:endParaRPr lang="en-GB" sz="1800" dirty="0"/>
          </a:p>
          <a:p>
            <a:pPr marL="0" indent="0" algn="ctr">
              <a:buNone/>
            </a:pPr>
            <a:endParaRPr lang="en-GB" sz="18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2400" b="1" dirty="0">
                <a:solidFill>
                  <a:schemeClr val="accent4">
                    <a:lumMod val="75000"/>
                  </a:schemeClr>
                </a:solidFill>
              </a:rPr>
              <a:t>LES GTT </a:t>
            </a:r>
            <a:r>
              <a:rPr lang="en-GB" sz="2400" b="1" dirty="0" err="1">
                <a:solidFill>
                  <a:schemeClr val="accent4">
                    <a:lumMod val="75000"/>
                  </a:schemeClr>
                </a:solidFill>
              </a:rPr>
              <a:t>conseillent</a:t>
            </a:r>
            <a:r>
              <a:rPr lang="en-GB" sz="2400" b="1" dirty="0">
                <a:solidFill>
                  <a:schemeClr val="accent4">
                    <a:lumMod val="75000"/>
                  </a:schemeClr>
                </a:solidFill>
              </a:rPr>
              <a:t> les GSC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>
                <a:solidFill>
                  <a:schemeClr val="bg1"/>
                </a:solidFill>
                <a:latin typeface="Calibri" panose="020F0502020204030204" pitchFamily="34" charset="0"/>
              </a:rPr>
              <a:t>GSC et GTT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Text Placeholder 6"/>
          <p:cNvSpPr>
            <a:spLocks noGrp="1"/>
          </p:cNvSpPr>
          <p:nvPr>
            <p:ph idx="4294967295"/>
          </p:nvPr>
        </p:nvSpPr>
        <p:spPr>
          <a:xfrm>
            <a:off x="1" y="2335988"/>
            <a:ext cx="4509106" cy="421957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1800" dirty="0"/>
              <a:t>Se compose de </a:t>
            </a:r>
            <a:r>
              <a:rPr lang="en-GB" sz="1800" b="1" dirty="0" err="1"/>
              <a:t>partenaires</a:t>
            </a:r>
            <a:r>
              <a:rPr lang="en-GB" sz="1800" b="1" dirty="0"/>
              <a:t> </a:t>
            </a:r>
            <a:r>
              <a:rPr lang="en-GB" sz="1800" b="1" dirty="0" err="1"/>
              <a:t>opérationnels</a:t>
            </a:r>
            <a:r>
              <a:rPr lang="en-GB" sz="1800" b="1" dirty="0"/>
              <a:t> </a:t>
            </a:r>
            <a:r>
              <a:rPr lang="en-GB" sz="1800" b="1" dirty="0" err="1"/>
              <a:t>essentiels</a:t>
            </a:r>
            <a:endParaRPr lang="en-GB" sz="1800" b="1" dirty="0"/>
          </a:p>
          <a:p>
            <a:r>
              <a:rPr lang="en-GB" sz="1800" dirty="0" err="1"/>
              <a:t>Membres</a:t>
            </a:r>
            <a:r>
              <a:rPr lang="en-GB" sz="1800" dirty="0"/>
              <a:t> </a:t>
            </a:r>
            <a:r>
              <a:rPr lang="en-GB" sz="1800" dirty="0" err="1"/>
              <a:t>désignés</a:t>
            </a:r>
            <a:r>
              <a:rPr lang="en-GB" sz="1800" dirty="0"/>
              <a:t> et </a:t>
            </a:r>
            <a:r>
              <a:rPr lang="en-GB" sz="1800" dirty="0" err="1"/>
              <a:t>élus</a:t>
            </a:r>
            <a:endParaRPr lang="en-GB" sz="1800" dirty="0"/>
          </a:p>
          <a:p>
            <a:r>
              <a:rPr lang="en-GB" sz="1800" dirty="0" err="1"/>
              <a:t>Développe</a:t>
            </a:r>
            <a:r>
              <a:rPr lang="en-GB" sz="1800" dirty="0"/>
              <a:t> et </a:t>
            </a:r>
            <a:r>
              <a:rPr lang="en-GB" sz="1800" dirty="0" err="1"/>
              <a:t>ajuste</a:t>
            </a:r>
            <a:r>
              <a:rPr lang="en-GB" sz="1800" dirty="0"/>
              <a:t> </a:t>
            </a:r>
            <a:r>
              <a:rPr lang="en-GB" sz="1800" b="1" dirty="0"/>
              <a:t>le cadre </a:t>
            </a:r>
            <a:r>
              <a:rPr lang="en-GB" sz="1800" b="1" dirty="0" err="1"/>
              <a:t>stratégique</a:t>
            </a:r>
            <a:r>
              <a:rPr lang="en-GB" sz="1800" b="1" dirty="0"/>
              <a:t>, les </a:t>
            </a:r>
            <a:r>
              <a:rPr lang="en-GB" sz="1800" b="1" dirty="0" err="1"/>
              <a:t>priorités</a:t>
            </a:r>
            <a:r>
              <a:rPr lang="en-GB" sz="1800" b="1" dirty="0"/>
              <a:t> et le plan de travail</a:t>
            </a:r>
            <a:r>
              <a:rPr lang="en-GB" sz="1800" dirty="0"/>
              <a:t> du cluster. </a:t>
            </a:r>
          </a:p>
          <a:p>
            <a:r>
              <a:rPr lang="en-GB" sz="1800" dirty="0" err="1"/>
              <a:t>L'adhésion</a:t>
            </a:r>
            <a:r>
              <a:rPr lang="en-GB" sz="1800" dirty="0"/>
              <a:t> </a:t>
            </a:r>
            <a:r>
              <a:rPr lang="en-GB" sz="1800" dirty="0" err="1"/>
              <a:t>représente</a:t>
            </a:r>
            <a:r>
              <a:rPr lang="en-GB" sz="1800" dirty="0"/>
              <a:t> </a:t>
            </a:r>
            <a:r>
              <a:rPr lang="en-GB" sz="1800" b="1" dirty="0"/>
              <a:t>le </a:t>
            </a:r>
            <a:r>
              <a:rPr lang="en-GB" sz="1800" b="1" dirty="0" err="1"/>
              <a:t>partenariat</a:t>
            </a:r>
            <a:r>
              <a:rPr lang="en-GB" sz="1800" b="1" dirty="0"/>
              <a:t> </a:t>
            </a:r>
            <a:r>
              <a:rPr lang="en-GB" sz="1800" b="1" dirty="0" err="1"/>
              <a:t>général</a:t>
            </a:r>
            <a:r>
              <a:rPr lang="en-GB" sz="1800" b="1" dirty="0"/>
              <a:t> du cluster</a:t>
            </a:r>
            <a:r>
              <a:rPr lang="en-GB" sz="1800" dirty="0"/>
              <a:t> </a:t>
            </a:r>
          </a:p>
          <a:p>
            <a:r>
              <a:rPr lang="en-GB" sz="1800" dirty="0"/>
              <a:t>P</a:t>
            </a:r>
            <a:r>
              <a:rPr lang="en-US" sz="1800" dirty="0" err="1"/>
              <a:t>ermet</a:t>
            </a:r>
            <a:r>
              <a:rPr lang="en-US" sz="1800" dirty="0"/>
              <a:t> la </a:t>
            </a:r>
            <a:r>
              <a:rPr lang="en-US" sz="1800" dirty="0" err="1"/>
              <a:t>prise</a:t>
            </a:r>
            <a:r>
              <a:rPr lang="en-US" sz="1800" dirty="0"/>
              <a:t> de </a:t>
            </a:r>
            <a:r>
              <a:rPr lang="en-US" sz="1800" dirty="0" err="1"/>
              <a:t>décisions</a:t>
            </a:r>
            <a:r>
              <a:rPr lang="en-US" sz="1800" dirty="0"/>
              <a:t> au nom du plus grand </a:t>
            </a:r>
            <a:r>
              <a:rPr lang="en-US" sz="1800" dirty="0" err="1"/>
              <a:t>nombre</a:t>
            </a:r>
            <a:r>
              <a:rPr lang="en-US" sz="1800" dirty="0"/>
              <a:t> par la </a:t>
            </a:r>
            <a:r>
              <a:rPr lang="en-US" sz="1800" dirty="0" err="1"/>
              <a:t>représentation</a:t>
            </a:r>
            <a:r>
              <a:rPr lang="en-US" sz="1800" dirty="0"/>
              <a:t> des </a:t>
            </a:r>
            <a:r>
              <a:rPr lang="en-US" sz="1800" dirty="0" err="1"/>
              <a:t>groupes</a:t>
            </a:r>
            <a:r>
              <a:rPr lang="en-US" sz="1800" dirty="0"/>
              <a:t> de parties </a:t>
            </a:r>
            <a:r>
              <a:rPr lang="en-US" sz="1800" dirty="0" err="1"/>
              <a:t>prenantes</a:t>
            </a:r>
            <a:r>
              <a:rPr lang="en-US" sz="1800" dirty="0"/>
              <a:t>.</a:t>
            </a:r>
            <a:endParaRPr lang="en-GB" sz="1800" dirty="0"/>
          </a:p>
          <a:p>
            <a:r>
              <a:rPr lang="en-GB" sz="1800" dirty="0" err="1"/>
              <a:t>Est</a:t>
            </a:r>
            <a:r>
              <a:rPr lang="en-GB" sz="1800" dirty="0"/>
              <a:t> </a:t>
            </a:r>
            <a:r>
              <a:rPr lang="en-GB" sz="1800" dirty="0" err="1"/>
              <a:t>censé</a:t>
            </a:r>
            <a:r>
              <a:rPr lang="en-GB" sz="1800" dirty="0"/>
              <a:t> </a:t>
            </a:r>
            <a:r>
              <a:rPr lang="en-GB" sz="1800" dirty="0" err="1"/>
              <a:t>interagir</a:t>
            </a:r>
            <a:r>
              <a:rPr lang="en-GB" sz="1800" dirty="0"/>
              <a:t> avec </a:t>
            </a:r>
            <a:r>
              <a:rPr lang="en-GB" sz="1800" dirty="0" err="1"/>
              <a:t>tous</a:t>
            </a:r>
            <a:r>
              <a:rPr lang="en-GB" sz="1800" dirty="0"/>
              <a:t> les </a:t>
            </a:r>
            <a:r>
              <a:rPr lang="en-GB" sz="1800" dirty="0" err="1"/>
              <a:t>adhérents</a:t>
            </a:r>
            <a:r>
              <a:rPr lang="en-GB" sz="1800" dirty="0"/>
              <a:t> du cluster au </a:t>
            </a:r>
            <a:r>
              <a:rPr lang="en-GB" sz="1800" dirty="0" err="1"/>
              <a:t>sens</a:t>
            </a:r>
            <a:r>
              <a:rPr lang="en-GB" sz="1800" dirty="0"/>
              <a:t> large </a:t>
            </a:r>
            <a:r>
              <a:rPr lang="en-GB" sz="1800" dirty="0" err="1"/>
              <a:t>afin</a:t>
            </a:r>
            <a:r>
              <a:rPr lang="en-GB" sz="1800" dirty="0"/>
              <a:t> </a:t>
            </a:r>
            <a:r>
              <a:rPr lang="en-GB" sz="1800" dirty="0" err="1"/>
              <a:t>d’assurer</a:t>
            </a:r>
            <a:r>
              <a:rPr lang="en-GB" sz="1800" dirty="0"/>
              <a:t> un </a:t>
            </a:r>
            <a:r>
              <a:rPr lang="en-GB" sz="1800" b="1" dirty="0"/>
              <a:t>flux </a:t>
            </a:r>
            <a:r>
              <a:rPr lang="en-GB" sz="1800" b="1" dirty="0" err="1"/>
              <a:t>d’informations</a:t>
            </a:r>
            <a:r>
              <a:rPr lang="en-GB" sz="1800" b="1" dirty="0"/>
              <a:t> </a:t>
            </a:r>
            <a:r>
              <a:rPr lang="en-GB" sz="1800" b="1" dirty="0" err="1"/>
              <a:t>régulier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563868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2"/>
          <p:cNvSpPr txBox="1">
            <a:spLocks/>
          </p:cNvSpPr>
          <p:nvPr/>
        </p:nvSpPr>
        <p:spPr>
          <a:xfrm>
            <a:off x="457200" y="5733256"/>
            <a:ext cx="8686800" cy="11247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>
                <a:latin typeface="Calibri" charset="0"/>
                <a:ea typeface="Calibri" charset="0"/>
                <a:cs typeface="Calibri" charset="0"/>
              </a:rPr>
              <a:t>Le cluster </a:t>
            </a:r>
            <a:r>
              <a:rPr lang="en-GB" sz="2400" dirty="0" err="1">
                <a:latin typeface="Calibri" charset="0"/>
                <a:ea typeface="Calibri" charset="0"/>
                <a:cs typeface="Calibri" charset="0"/>
              </a:rPr>
              <a:t>peut</a:t>
            </a:r>
            <a:r>
              <a:rPr lang="en-GB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400" dirty="0" err="1">
                <a:latin typeface="Calibri" charset="0"/>
                <a:ea typeface="Calibri" charset="0"/>
                <a:cs typeface="Calibri" charset="0"/>
              </a:rPr>
              <a:t>parfois</a:t>
            </a:r>
            <a:r>
              <a:rPr lang="en-GB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400" dirty="0" err="1">
                <a:latin typeface="Calibri" charset="0"/>
                <a:ea typeface="Calibri" charset="0"/>
                <a:cs typeface="Calibri" charset="0"/>
              </a:rPr>
              <a:t>fusionner</a:t>
            </a:r>
            <a:r>
              <a:rPr lang="en-GB" sz="2400" dirty="0">
                <a:latin typeface="Calibri" charset="0"/>
                <a:ea typeface="Calibri" charset="0"/>
                <a:cs typeface="Calibri" charset="0"/>
              </a:rPr>
              <a:t> à </a:t>
            </a:r>
            <a:r>
              <a:rPr lang="en-GB" sz="2400" dirty="0" err="1">
                <a:latin typeface="Calibri" charset="0"/>
                <a:ea typeface="Calibri" charset="0"/>
                <a:cs typeface="Calibri" charset="0"/>
              </a:rPr>
              <a:t>l'échelle</a:t>
            </a:r>
            <a:r>
              <a:rPr lang="en-GB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400" dirty="0" err="1">
                <a:latin typeface="Calibri" charset="0"/>
                <a:ea typeface="Calibri" charset="0"/>
                <a:cs typeface="Calibri" charset="0"/>
              </a:rPr>
              <a:t>sous-nationale</a:t>
            </a:r>
            <a:r>
              <a:rPr lang="en-GB" sz="24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GB" sz="2400" dirty="0" err="1">
                <a:latin typeface="Calibri" charset="0"/>
                <a:ea typeface="Calibri" charset="0"/>
                <a:cs typeface="Calibri" charset="0"/>
              </a:rPr>
              <a:t>comme</a:t>
            </a:r>
            <a:r>
              <a:rPr lang="en-GB" sz="2400" dirty="0">
                <a:latin typeface="Calibri" charset="0"/>
                <a:ea typeface="Calibri" charset="0"/>
                <a:cs typeface="Calibri" charset="0"/>
              </a:rPr>
              <a:t> par </a:t>
            </a:r>
            <a:r>
              <a:rPr lang="en-GB" sz="2400" dirty="0" err="1">
                <a:latin typeface="Calibri" charset="0"/>
                <a:ea typeface="Calibri" charset="0"/>
                <a:cs typeface="Calibri" charset="0"/>
              </a:rPr>
              <a:t>exemple</a:t>
            </a:r>
            <a:r>
              <a:rPr lang="en-GB" sz="2400" dirty="0">
                <a:latin typeface="Calibri" charset="0"/>
                <a:ea typeface="Calibri" charset="0"/>
                <a:cs typeface="Calibri" charset="0"/>
              </a:rPr>
              <a:t> les clusters santé et nutrition </a:t>
            </a:r>
            <a:r>
              <a:rPr lang="en-GB" sz="2400" dirty="0" err="1">
                <a:latin typeface="Calibri" charset="0"/>
                <a:ea typeface="Calibri" charset="0"/>
                <a:cs typeface="Calibri" charset="0"/>
              </a:rPr>
              <a:t>dans</a:t>
            </a:r>
            <a:r>
              <a:rPr lang="en-GB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400" dirty="0" err="1">
                <a:latin typeface="Calibri" charset="0"/>
                <a:ea typeface="Calibri" charset="0"/>
                <a:cs typeface="Calibri" charset="0"/>
              </a:rPr>
              <a:t>certains</a:t>
            </a:r>
            <a:r>
              <a:rPr lang="en-GB" sz="2400" dirty="0">
                <a:latin typeface="Calibri" charset="0"/>
                <a:ea typeface="Calibri" charset="0"/>
                <a:cs typeface="Calibri" charset="0"/>
              </a:rPr>
              <a:t> pays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>
                <a:solidFill>
                  <a:schemeClr val="bg1"/>
                </a:solidFill>
                <a:latin typeface="Calibri" panose="020F0502020204030204" pitchFamily="34" charset="0"/>
              </a:rPr>
              <a:t>Coordination sous-nationale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33805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Calibri" charset="0"/>
                <a:ea typeface="Calibri" charset="0"/>
                <a:cs typeface="Calibri" charset="0"/>
              </a:rPr>
              <a:t>cluster/</a:t>
            </a:r>
            <a:r>
              <a:rPr lang="en-GB" sz="2800" b="1" dirty="0" err="1">
                <a:latin typeface="Calibri" charset="0"/>
                <a:ea typeface="Calibri" charset="0"/>
                <a:cs typeface="Calibri" charset="0"/>
              </a:rPr>
              <a:t>secteur</a:t>
            </a:r>
            <a:r>
              <a:rPr lang="en-GB" sz="28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800" b="1" dirty="0" err="1">
                <a:latin typeface="Calibri" charset="0"/>
                <a:ea typeface="Calibri" charset="0"/>
                <a:cs typeface="Calibri" charset="0"/>
              </a:rPr>
              <a:t>décentralisé</a:t>
            </a:r>
            <a:r>
              <a:rPr lang="en-GB" sz="28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800" b="1" dirty="0" err="1">
                <a:latin typeface="Calibri" charset="0"/>
                <a:ea typeface="Calibri" charset="0"/>
                <a:cs typeface="Calibri" charset="0"/>
              </a:rPr>
              <a:t>dans</a:t>
            </a:r>
            <a:r>
              <a:rPr lang="en-GB" sz="2800" b="1" dirty="0">
                <a:latin typeface="Calibri" charset="0"/>
                <a:ea typeface="Calibri" charset="0"/>
                <a:cs typeface="Calibri" charset="0"/>
              </a:rPr>
              <a:t> des zones </a:t>
            </a:r>
            <a:r>
              <a:rPr lang="en-GB" sz="2800" b="1" dirty="0" err="1">
                <a:latin typeface="Calibri" charset="0"/>
                <a:ea typeface="Calibri" charset="0"/>
                <a:cs typeface="Calibri" charset="0"/>
              </a:rPr>
              <a:t>d’importance</a:t>
            </a:r>
            <a:r>
              <a:rPr lang="en-GB" sz="28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800" b="1" dirty="0" err="1">
                <a:latin typeface="Calibri" charset="0"/>
                <a:ea typeface="Calibri" charset="0"/>
                <a:cs typeface="Calibri" charset="0"/>
              </a:rPr>
              <a:t>particulière</a:t>
            </a:r>
            <a:r>
              <a:rPr lang="en-GB" sz="2800" b="1" dirty="0">
                <a:latin typeface="Calibri" charset="0"/>
                <a:ea typeface="Calibri" charset="0"/>
                <a:cs typeface="Calibri" charset="0"/>
              </a:rPr>
              <a:t> :</a:t>
            </a:r>
            <a:endParaRPr lang="en-GB" sz="2800" b="1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2589" y="2085948"/>
            <a:ext cx="80385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>
                <a:latin typeface="Calibri" charset="0"/>
                <a:ea typeface="Calibri" charset="0"/>
                <a:cs typeface="Calibri" charset="0"/>
              </a:rPr>
              <a:t>Par exemple, la décentralisation peut être nécessaire :</a:t>
            </a:r>
          </a:p>
          <a:p>
            <a:endParaRPr lang="en-GB" sz="2400" dirty="0">
              <a:latin typeface="Calibri" charset="0"/>
              <a:ea typeface="Calibri" charset="0"/>
              <a:cs typeface="Calibri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sz="2400">
                <a:latin typeface="Calibri" charset="0"/>
                <a:ea typeface="Calibri" charset="0"/>
                <a:cs typeface="Calibri" charset="0"/>
              </a:rPr>
              <a:t>Si les interventions ont lieu dans des </a:t>
            </a:r>
            <a:r>
              <a:rPr lang="en-GB" sz="2400" b="1">
                <a:latin typeface="Calibri" charset="0"/>
                <a:ea typeface="Calibri" charset="0"/>
                <a:cs typeface="Calibri" charset="0"/>
              </a:rPr>
              <a:t>zones reculées </a:t>
            </a:r>
            <a:r>
              <a:rPr lang="en-GB" sz="2400">
                <a:latin typeface="Calibri" charset="0"/>
                <a:ea typeface="Calibri" charset="0"/>
                <a:cs typeface="Calibri" charset="0"/>
              </a:rPr>
              <a:t>(comme le Sud-Soudan)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sz="2400" dirty="0">
              <a:latin typeface="Calibri" charset="0"/>
              <a:ea typeface="Calibri" charset="0"/>
              <a:cs typeface="Calibri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sz="2400">
                <a:latin typeface="Calibri" charset="0"/>
                <a:ea typeface="Calibri" charset="0"/>
                <a:cs typeface="Calibri" charset="0"/>
              </a:rPr>
              <a:t>Si la zone d'intervention est </a:t>
            </a:r>
            <a:r>
              <a:rPr lang="en-GB" sz="2400" b="1">
                <a:latin typeface="Calibri" charset="0"/>
                <a:ea typeface="Calibri" charset="0"/>
                <a:cs typeface="Calibri" charset="0"/>
              </a:rPr>
              <a:t>très vaste </a:t>
            </a:r>
            <a:r>
              <a:rPr lang="en-GB" sz="2400">
                <a:latin typeface="Calibri" charset="0"/>
                <a:ea typeface="Calibri" charset="0"/>
                <a:cs typeface="Calibri" charset="0"/>
              </a:rPr>
              <a:t>(comme la RDC)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sz="2400" dirty="0">
              <a:latin typeface="Calibri" charset="0"/>
              <a:ea typeface="Calibri" charset="0"/>
              <a:cs typeface="Calibri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sz="2400">
                <a:latin typeface="Calibri" charset="0"/>
                <a:ea typeface="Calibri" charset="0"/>
                <a:cs typeface="Calibri" charset="0"/>
              </a:rPr>
              <a:t>Si la prise de décision doit être </a:t>
            </a:r>
            <a:r>
              <a:rPr lang="en-GB" sz="2400" b="1">
                <a:latin typeface="Calibri" charset="0"/>
                <a:ea typeface="Calibri" charset="0"/>
                <a:cs typeface="Calibri" charset="0"/>
              </a:rPr>
              <a:t>décentralisée</a:t>
            </a:r>
          </a:p>
        </p:txBody>
      </p:sp>
    </p:spTree>
    <p:extLst>
      <p:ext uri="{BB962C8B-B14F-4D97-AF65-F5344CB8AC3E}">
        <p14:creationId xmlns:p14="http://schemas.microsoft.com/office/powerpoint/2010/main" val="4518202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/>
          </a:bodyPr>
          <a:lstStyle/>
          <a:p>
            <a:pPr defTabSz="891760">
              <a:defRPr/>
            </a:pPr>
            <a:r>
              <a:rPr lang="en-GB" b="1">
                <a:solidFill>
                  <a:schemeClr val="bg1"/>
                </a:solidFill>
                <a:latin typeface="Calibri" panose="020F0502020204030204" pitchFamily="34" charset="0"/>
              </a:rPr>
              <a:t>Coordination sous-nationale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1225689"/>
            <a:ext cx="8306260" cy="563231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2400" dirty="0">
                <a:latin typeface="Calibri"/>
                <a:ea typeface="Calibri" charset="0"/>
                <a:cs typeface="Calibri"/>
              </a:rPr>
              <a:t>Points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focaux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spécifiques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identifiés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en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vue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de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coordonner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les clusters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sous-nationaux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, avec des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termes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de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référence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et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une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étendue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de travail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individuel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clairs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.</a:t>
            </a:r>
            <a:endParaRPr lang="en-US" dirty="0">
              <a:latin typeface="Calibri"/>
              <a:ea typeface="Calibri" charset="0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latin typeface="Calibri"/>
                <a:ea typeface="Calibri" charset="0"/>
                <a:cs typeface="Calibri"/>
              </a:rPr>
              <a:t> 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Termes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de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référence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développés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afin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de guider la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gouvernance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et les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objectifs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du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sous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-cluster nutrition.</a:t>
            </a:r>
            <a:endParaRPr lang="en-US" dirty="0">
              <a:latin typeface="Calibri"/>
              <a:ea typeface="Calibri" charset="0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GB" sz="2400" dirty="0" err="1">
                <a:latin typeface="Calibri"/>
                <a:ea typeface="Calibri" charset="0"/>
                <a:cs typeface="Calibri"/>
              </a:rPr>
              <a:t>Lignes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de communication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claires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,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systèmes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de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rapportage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et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mécanismes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de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soutien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établis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entre les clusters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nationaux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et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sous-nationaux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.</a:t>
            </a:r>
            <a:endParaRPr lang="en-US" dirty="0">
              <a:latin typeface="Calibri"/>
              <a:ea typeface="Calibri" charset="0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latin typeface="Calibri"/>
                <a:ea typeface="Calibri" charset="0"/>
                <a:cs typeface="Calibri"/>
              </a:rPr>
              <a:t>Les contributions et les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processus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clusters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sous-nationaux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doivent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s’insérer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dans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la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stratégie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plus large de coordination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nationale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.</a:t>
            </a:r>
            <a:endParaRPr lang="en-US" dirty="0">
              <a:latin typeface="Calibri"/>
              <a:ea typeface="Calibri" charset="0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latin typeface="Calibri"/>
                <a:ea typeface="Calibri" charset="0"/>
                <a:cs typeface="Calibri"/>
              </a:rPr>
              <a:t>Les clusters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sous-nationaux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peuvent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ne pas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refléter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</a:t>
            </a:r>
            <a:r>
              <a:rPr lang="en-GB" sz="2400" i="1" dirty="0" err="1">
                <a:latin typeface="Calibri"/>
                <a:ea typeface="Calibri" charset="0"/>
                <a:cs typeface="Calibri"/>
              </a:rPr>
              <a:t>toutes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les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fonctions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du cluster national - la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hiérarchisation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des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tâches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doit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être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abordée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avec les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partenaires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</a:t>
            </a:r>
            <a:r>
              <a:rPr lang="en-GB" sz="2400" dirty="0" err="1">
                <a:latin typeface="Calibri"/>
                <a:ea typeface="Calibri" charset="0"/>
                <a:cs typeface="Calibri"/>
              </a:rPr>
              <a:t>opérationnels</a:t>
            </a:r>
            <a:r>
              <a:rPr lang="en-GB" sz="2400" dirty="0">
                <a:latin typeface="Calibri"/>
                <a:ea typeface="Calibri" charset="0"/>
                <a:cs typeface="Calibri"/>
              </a:rPr>
              <a:t> et le cluster national.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07617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Hexagon 41"/>
          <p:cNvSpPr/>
          <p:nvPr/>
        </p:nvSpPr>
        <p:spPr>
          <a:xfrm>
            <a:off x="179512" y="6525344"/>
            <a:ext cx="140335" cy="11557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1845560" y="1503367"/>
            <a:ext cx="5432285" cy="4802420"/>
            <a:chOff x="1579334" y="2448944"/>
            <a:chExt cx="4752528" cy="4104455"/>
          </a:xfrm>
        </p:grpSpPr>
        <p:sp>
          <p:nvSpPr>
            <p:cNvPr id="6" name="Oval 5"/>
            <p:cNvSpPr/>
            <p:nvPr/>
          </p:nvSpPr>
          <p:spPr>
            <a:xfrm>
              <a:off x="1579334" y="2448944"/>
              <a:ext cx="4752528" cy="4104455"/>
            </a:xfrm>
            <a:prstGeom prst="ellipse">
              <a:avLst/>
            </a:prstGeom>
            <a:solidFill>
              <a:srgbClr val="F0F5F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9" name="Text Box 4"/>
            <p:cNvSpPr txBox="1"/>
            <p:nvPr/>
          </p:nvSpPr>
          <p:spPr>
            <a:xfrm>
              <a:off x="2571020" y="2725506"/>
              <a:ext cx="2519838" cy="6953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cluster </a:t>
              </a:r>
              <a:r>
                <a:rPr lang="en-GB" sz="200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ou</a:t>
              </a:r>
              <a:r>
                <a:rPr lang="en-GB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200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secteur</a:t>
              </a:r>
              <a:r>
                <a:rPr lang="en-GB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nutrition </a:t>
              </a:r>
              <a:r>
                <a:rPr lang="en-GB" sz="200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sous</a:t>
              </a:r>
              <a:r>
                <a:rPr lang="en-GB" sz="20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-national</a:t>
              </a:r>
              <a:endParaRPr lang="en-GB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Hexagon 18"/>
            <p:cNvSpPr/>
            <p:nvPr/>
          </p:nvSpPr>
          <p:spPr>
            <a:xfrm>
              <a:off x="5022398" y="3551296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0" name="Hexagon 19"/>
            <p:cNvSpPr/>
            <p:nvPr/>
          </p:nvSpPr>
          <p:spPr>
            <a:xfrm>
              <a:off x="5065258" y="5081152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1" name="Hexagon 20"/>
            <p:cNvSpPr/>
            <p:nvPr/>
          </p:nvSpPr>
          <p:spPr>
            <a:xfrm>
              <a:off x="5316403" y="385800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2" name="Hexagon 21"/>
            <p:cNvSpPr/>
            <p:nvPr/>
          </p:nvSpPr>
          <p:spPr>
            <a:xfrm>
              <a:off x="3061506" y="5032812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3" name="Hexagon 22"/>
            <p:cNvSpPr/>
            <p:nvPr/>
          </p:nvSpPr>
          <p:spPr>
            <a:xfrm>
              <a:off x="2843078" y="412851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4" name="Hexagon 23"/>
            <p:cNvSpPr/>
            <p:nvPr/>
          </p:nvSpPr>
          <p:spPr>
            <a:xfrm>
              <a:off x="3016750" y="3335749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5" name="Hexagon 24"/>
            <p:cNvSpPr/>
            <p:nvPr/>
          </p:nvSpPr>
          <p:spPr>
            <a:xfrm>
              <a:off x="5157720" y="4051676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6" name="Hexagon 25"/>
            <p:cNvSpPr/>
            <p:nvPr/>
          </p:nvSpPr>
          <p:spPr>
            <a:xfrm>
              <a:off x="4980521" y="545445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7" name="Hexagon 26"/>
            <p:cNvSpPr/>
            <p:nvPr/>
          </p:nvSpPr>
          <p:spPr>
            <a:xfrm>
              <a:off x="4696618" y="3462512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8" name="Hexagon 27"/>
            <p:cNvSpPr/>
            <p:nvPr/>
          </p:nvSpPr>
          <p:spPr>
            <a:xfrm>
              <a:off x="5330970" y="455396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9" name="Hexagon 28"/>
            <p:cNvSpPr/>
            <p:nvPr/>
          </p:nvSpPr>
          <p:spPr>
            <a:xfrm>
              <a:off x="4556308" y="5455026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0" name="Hexagon 29"/>
            <p:cNvSpPr/>
            <p:nvPr/>
          </p:nvSpPr>
          <p:spPr>
            <a:xfrm>
              <a:off x="3702789" y="5656046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1" name="Hexagon 30"/>
            <p:cNvSpPr/>
            <p:nvPr/>
          </p:nvSpPr>
          <p:spPr>
            <a:xfrm>
              <a:off x="3548271" y="5202973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2" name="Hexagon 31"/>
            <p:cNvSpPr/>
            <p:nvPr/>
          </p:nvSpPr>
          <p:spPr>
            <a:xfrm>
              <a:off x="3336472" y="5702384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3" name="Hexagon 32"/>
            <p:cNvSpPr/>
            <p:nvPr/>
          </p:nvSpPr>
          <p:spPr>
            <a:xfrm>
              <a:off x="4824628" y="322383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4" name="Hexagon 33"/>
            <p:cNvSpPr/>
            <p:nvPr/>
          </p:nvSpPr>
          <p:spPr>
            <a:xfrm>
              <a:off x="2326018" y="4983534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5" name="Hexagon 34"/>
            <p:cNvSpPr/>
            <p:nvPr/>
          </p:nvSpPr>
          <p:spPr>
            <a:xfrm>
              <a:off x="5694391" y="466318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6" name="Hexagon 35"/>
            <p:cNvSpPr/>
            <p:nvPr/>
          </p:nvSpPr>
          <p:spPr>
            <a:xfrm>
              <a:off x="2946583" y="466953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7" name="Hexagon 36"/>
            <p:cNvSpPr/>
            <p:nvPr/>
          </p:nvSpPr>
          <p:spPr>
            <a:xfrm>
              <a:off x="2600508" y="368020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8" name="Hexagon 37"/>
            <p:cNvSpPr/>
            <p:nvPr/>
          </p:nvSpPr>
          <p:spPr>
            <a:xfrm>
              <a:off x="2983413" y="3613526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39" name="Hexagon 38"/>
            <p:cNvSpPr/>
            <p:nvPr/>
          </p:nvSpPr>
          <p:spPr>
            <a:xfrm>
              <a:off x="3485698" y="356209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40" name="Hexagon 39"/>
            <p:cNvSpPr/>
            <p:nvPr/>
          </p:nvSpPr>
          <p:spPr>
            <a:xfrm>
              <a:off x="3853269" y="3424417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41" name="Hexagon 40"/>
            <p:cNvSpPr/>
            <p:nvPr/>
          </p:nvSpPr>
          <p:spPr>
            <a:xfrm>
              <a:off x="4231049" y="335635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43" name="Hexagon 42"/>
            <p:cNvSpPr/>
            <p:nvPr/>
          </p:nvSpPr>
          <p:spPr>
            <a:xfrm>
              <a:off x="2559652" y="4669531"/>
              <a:ext cx="140335" cy="11557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44" name="Hexagon 43"/>
            <p:cNvSpPr/>
            <p:nvPr/>
          </p:nvSpPr>
          <p:spPr>
            <a:xfrm>
              <a:off x="2762433" y="5313421"/>
              <a:ext cx="135331" cy="150495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45" name="Hexagon 44"/>
            <p:cNvSpPr/>
            <p:nvPr/>
          </p:nvSpPr>
          <p:spPr>
            <a:xfrm>
              <a:off x="2958013" y="5958676"/>
              <a:ext cx="160655" cy="13462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/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86693191-81D0-4B77-8C0A-72BB7B0F427D}"/>
              </a:ext>
            </a:extLst>
          </p:cNvPr>
          <p:cNvSpPr/>
          <p:nvPr/>
        </p:nvSpPr>
        <p:spPr>
          <a:xfrm>
            <a:off x="3347864" y="2996952"/>
            <a:ext cx="2561973" cy="188643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cluster/</a:t>
            </a:r>
            <a:r>
              <a:rPr lang="en-GB" b="1" dirty="0" err="1">
                <a:solidFill>
                  <a:schemeClr val="tx2">
                    <a:lumMod val="75000"/>
                  </a:schemeClr>
                </a:solidFill>
              </a:rPr>
              <a:t>secteur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 nutrition </a:t>
            </a:r>
            <a:r>
              <a:rPr lang="en-GB" b="1" dirty="0" err="1">
                <a:solidFill>
                  <a:schemeClr val="tx2">
                    <a:lumMod val="75000"/>
                  </a:schemeClr>
                </a:solidFill>
              </a:rPr>
              <a:t>sous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-national </a:t>
            </a:r>
          </a:p>
          <a:p>
            <a:pPr algn="ctr"/>
            <a:r>
              <a:rPr lang="en-GB" b="1" dirty="0" err="1">
                <a:solidFill>
                  <a:schemeClr val="tx2">
                    <a:lumMod val="75000"/>
                  </a:schemeClr>
                </a:solidFill>
              </a:rPr>
              <a:t>Équipe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 de coordination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7544" y="6398463"/>
            <a:ext cx="328230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GB" dirty="0"/>
              <a:t>= </a:t>
            </a:r>
            <a:r>
              <a:rPr lang="en-GB" dirty="0" err="1"/>
              <a:t>partenaires</a:t>
            </a:r>
            <a:r>
              <a:rPr lang="en-GB" dirty="0"/>
              <a:t> du cluster nutrition</a:t>
            </a:r>
          </a:p>
        </p:txBody>
      </p:sp>
      <p:sp>
        <p:nvSpPr>
          <p:cNvPr id="49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>
            <a:normAutofit fontScale="90000"/>
          </a:bodyPr>
          <a:lstStyle/>
          <a:p>
            <a:pPr defTabSz="891760">
              <a:defRPr/>
            </a:pP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Structure du cluster/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secteur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 nutrition </a:t>
            </a:r>
            <a:r>
              <a:rPr lang="en-GB" b="1" dirty="0">
                <a:latin typeface="Calibri" panose="020F0502020204030204" pitchFamily="34" charset="0"/>
              </a:rPr>
              <a:t>à </a:t>
            </a:r>
            <a:r>
              <a:rPr lang="en-GB" b="1" dirty="0" err="1">
                <a:latin typeface="Calibri" panose="020F0502020204030204" pitchFamily="34" charset="0"/>
              </a:rPr>
              <a:t>l'</a:t>
            </a:r>
            <a:r>
              <a:rPr lang="en-GB" dirty="0" err="1">
                <a:latin typeface="Calibri" panose="020F0502020204030204" pitchFamily="34" charset="0"/>
              </a:rPr>
              <a:t>é</a:t>
            </a:r>
            <a:r>
              <a:rPr lang="en-GB" b="1" dirty="0" err="1">
                <a:latin typeface="Calibri" panose="020F0502020204030204" pitchFamily="34" charset="0"/>
              </a:rPr>
              <a:t>chelle</a:t>
            </a:r>
            <a:r>
              <a:rPr lang="en-GB" b="1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s</a:t>
            </a:r>
            <a:r>
              <a:rPr lang="en-GB" b="1" dirty="0" err="1">
                <a:latin typeface="Calibri" panose="020F0502020204030204" pitchFamily="34" charset="0"/>
              </a:rPr>
              <a:t>ous-nationale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893E0EC-E59D-473F-BC6F-B8AC5F4A6261}"/>
              </a:ext>
            </a:extLst>
          </p:cNvPr>
          <p:cNvSpPr/>
          <p:nvPr/>
        </p:nvSpPr>
        <p:spPr>
          <a:xfrm>
            <a:off x="107864" y="4813727"/>
            <a:ext cx="3756451" cy="13880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cs typeface="Calibri"/>
              </a:rPr>
              <a:t>GTT </a:t>
            </a:r>
            <a:r>
              <a:rPr lang="en-US" dirty="0" err="1">
                <a:cs typeface="Calibri"/>
              </a:rPr>
              <a:t>opérationnels</a:t>
            </a:r>
            <a:r>
              <a:rPr lang="en-US" dirty="0">
                <a:cs typeface="Calibri"/>
              </a:rPr>
              <a:t> ? (Par ex. </a:t>
            </a:r>
            <a:r>
              <a:rPr lang="en-US" dirty="0" err="1">
                <a:cs typeface="Calibri"/>
              </a:rPr>
              <a:t>approvisionnement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informations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nutritionnelles</a:t>
            </a:r>
            <a:r>
              <a:rPr lang="en-US" dirty="0">
                <a:cs typeface="Calibri"/>
              </a:rPr>
              <a:t>, etc)</a:t>
            </a:r>
          </a:p>
        </p:txBody>
      </p:sp>
    </p:spTree>
    <p:extLst>
      <p:ext uri="{BB962C8B-B14F-4D97-AF65-F5344CB8AC3E}">
        <p14:creationId xmlns:p14="http://schemas.microsoft.com/office/powerpoint/2010/main" val="1308745889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_dlc_DocId xmlns="5858627f-d058-4b92-9b52-677b5fd7d454">EMOPSGCCU-1435067120-27928</_dlc_DocId>
    <TaxCatchAll xmlns="ca283e0b-db31-4043-a2ef-b80661bf084a">
      <Value>3</Value>
    </TaxCatchAll>
    <_dlc_DocIdUrl xmlns="5858627f-d058-4b92-9b52-677b5fd7d454">
      <Url>https://unicef.sharepoint.com/teams/EMOPS-GCCU/_layouts/15/DocIdRedir.aspx?ID=EMOPSGCCU-1435067120-27928</Url>
      <Description>EMOPSGCCU-1435067120-27928</Description>
    </_dlc_DocIdUrl>
    <ContentLanguage xmlns="ca283e0b-db31-4043-a2ef-b80661bf084a">English</ContentLanguage>
    <k8c968e8c72a4eda96b7e8fdbe192be2 xmlns="ca283e0b-db31-4043-a2ef-b80661bf084a">
      <Terms xmlns="http://schemas.microsoft.com/office/infopath/2007/PartnerControls"/>
    </k8c968e8c72a4eda96b7e8fdbe192be2>
    <DateTransmittedEmail xmlns="ca283e0b-db31-4043-a2ef-b80661bf084a" xsi:nil="true"/>
    <ContentStatus xmlns="ca283e0b-db31-4043-a2ef-b80661bf084a" xsi:nil="true"/>
    <SenderEmail xmlns="ca283e0b-db31-4043-a2ef-b80661bf084a" xsi:nil="true"/>
    <IconOverlay xmlns="http://schemas.microsoft.com/sharepoint/v4" xsi:nil="true"/>
    <h6a71f3e574e4344bc34f3fc9dd20054 xmlns="ca283e0b-db31-4043-a2ef-b80661bf084a">
      <Terms xmlns="http://schemas.microsoft.com/office/infopath/2007/PartnerControls"/>
    </h6a71f3e574e4344bc34f3fc9dd20054>
    <TaxKeywordTaxHTField xmlns="5858627f-d058-4b92-9b52-677b5fd7d454">
      <Terms xmlns="http://schemas.microsoft.com/office/infopath/2007/PartnerControls"/>
    </TaxKeywordTaxHTField>
    <CategoryDescription xmlns="http://schemas.microsoft.com/sharepoint.v3" xsi:nil="true"/>
    <RecipientsEmail xmlns="ca283e0b-db31-4043-a2ef-b80661bf084a" xsi:nil="true"/>
    <mda26ace941f4791a7314a339fee829c xmlns="ca283e0b-db31-4043-a2ef-b80661bf084a">
      <Terms xmlns="http://schemas.microsoft.com/office/infopath/2007/PartnerControls"/>
    </mda26ace941f4791a7314a339fee829c>
    <WrittenBy xmlns="ca283e0b-db31-4043-a2ef-b80661bf084a">
      <UserInfo>
        <DisplayName/>
        <AccountId xsi:nil="true"/>
        <AccountType/>
      </UserInfo>
    </WrittenBy>
  </documentManagement>
</p:properties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9A2D2C21-9CB0-40CB-9F10-FDF4D6C76C29}"/>
</file>

<file path=customXml/itemProps2.xml><?xml version="1.0" encoding="utf-8"?>
<ds:datastoreItem xmlns:ds="http://schemas.openxmlformats.org/officeDocument/2006/customXml" ds:itemID="{F60BB308-1C40-416E-B0F0-E57ECB658A49}"/>
</file>

<file path=customXml/itemProps3.xml><?xml version="1.0" encoding="utf-8"?>
<ds:datastoreItem xmlns:ds="http://schemas.openxmlformats.org/officeDocument/2006/customXml" ds:itemID="{02711900-ED97-4B55-98B9-EA32B1134002}"/>
</file>

<file path=customXml/itemProps4.xml><?xml version="1.0" encoding="utf-8"?>
<ds:datastoreItem xmlns:ds="http://schemas.openxmlformats.org/officeDocument/2006/customXml" ds:itemID="{C81EB449-2F7A-4765-90AE-AAEDAF004BF2}"/>
</file>

<file path=customXml/itemProps5.xml><?xml version="1.0" encoding="utf-8"?>
<ds:datastoreItem xmlns:ds="http://schemas.openxmlformats.org/officeDocument/2006/customXml" ds:itemID="{0D9CD084-8E03-45BB-8DC0-17F0AEDAB18C}"/>
</file>

<file path=customXml/itemProps6.xml><?xml version="1.0" encoding="utf-8"?>
<ds:datastoreItem xmlns:ds="http://schemas.openxmlformats.org/officeDocument/2006/customXml" ds:itemID="{548A603D-D6DF-4BB1-BFCD-D08E6421A0EB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678</TotalTime>
  <Words>1083</Words>
  <Application>Microsoft Office PowerPoint</Application>
  <PresentationFormat>On-screen Show (4:3)</PresentationFormat>
  <Paragraphs>194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</vt:lpstr>
      <vt:lpstr>Roboto Condensed</vt:lpstr>
      <vt:lpstr>Tahoma</vt:lpstr>
      <vt:lpstr>Wingdings</vt:lpstr>
      <vt:lpstr>1_Office Theme</vt:lpstr>
      <vt:lpstr>2_Office Theme</vt:lpstr>
      <vt:lpstr>1.4 Structures du cluster nutrition</vt:lpstr>
      <vt:lpstr>Objectifs de la session</vt:lpstr>
      <vt:lpstr>Acteurs dans la réponse humanitaire</vt:lpstr>
      <vt:lpstr>PowerPoint Presentation</vt:lpstr>
      <vt:lpstr>Structure du cluster/secteur nutrition échelle nationale</vt:lpstr>
      <vt:lpstr>GSC et GTT</vt:lpstr>
      <vt:lpstr>Coordination sous-nationale</vt:lpstr>
      <vt:lpstr>Coordination sous-nationale</vt:lpstr>
      <vt:lpstr>Structure du cluster/secteur nutrition à l'échelle sous-nationale</vt:lpstr>
      <vt:lpstr>Équipe du cluster/secteur  l'Échelle Sous-nationale</vt:lpstr>
      <vt:lpstr>cluster nutrition sous-national en XXX</vt:lpstr>
      <vt:lpstr>Travail de groupe :</vt:lpstr>
      <vt:lpstr>Responsabilités du CCN</vt:lpstr>
      <vt:lpstr>Relations entre le niveau national et   sous-national</vt:lpstr>
      <vt:lpstr>Redevabilité organisationnelle</vt:lpstr>
      <vt:lpstr>Pas seulement le travail des coordinateurs du cluster!</vt:lpstr>
      <vt:lpstr>Messages clés :</vt:lpstr>
    </vt:vector>
  </TitlesOfParts>
  <Company>UNICEF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Cluster Structures</dc:title>
  <dc:creator>Marion Orchison</dc:creator>
  <cp:lastModifiedBy>Yara Sfeir</cp:lastModifiedBy>
  <cp:revision>133</cp:revision>
  <dcterms:created xsi:type="dcterms:W3CDTF">2017-10-13T15:01:41Z</dcterms:created>
  <dcterms:modified xsi:type="dcterms:W3CDTF">2019-09-11T16:44:49Z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_dlc_DocIdItemGuid">
    <vt:lpwstr>74f2c143-f927-4ba4-b757-33566f417a41</vt:lpwstr>
  </property>
  <property fmtid="{D5CDD505-2E9C-101B-9397-08002B2CF9AE}" pid="5" name="TaxKeyword">
    <vt:lpwstr/>
  </property>
</Properties>
</file>