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2" r:id="rId3"/>
    <p:sldId id="304" r:id="rId4"/>
    <p:sldId id="259" r:id="rId5"/>
    <p:sldId id="260" r:id="rId6"/>
    <p:sldId id="307" r:id="rId7"/>
    <p:sldId id="277" r:id="rId8"/>
    <p:sldId id="263" r:id="rId9"/>
    <p:sldId id="276" r:id="rId10"/>
    <p:sldId id="258" r:id="rId11"/>
    <p:sldId id="281" r:id="rId12"/>
    <p:sldId id="268" r:id="rId13"/>
    <p:sldId id="306"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5" clrIdx="0"/>
  <p:cmAuthor id="1" name="Tove Eriksson" initials="TE"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a:srgbClr val="00CC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7984" autoAdjust="0"/>
  </p:normalViewPr>
  <p:slideViewPr>
    <p:cSldViewPr>
      <p:cViewPr varScale="1">
        <p:scale>
          <a:sx n="59" d="100"/>
          <a:sy n="59" d="100"/>
        </p:scale>
        <p:origin x="117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openxmlformats.org/officeDocument/2006/relationships/customXml" Target="../customXml/item6.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382393"/>
          </a:xfrm>
          <a:prstGeom prst="rect">
            <a:avLst/>
          </a:prstGeom>
        </p:spPr>
        <p:txBody>
          <a:bodyPr vert="horz" lIns="174513" tIns="87257" rIns="174513" bIns="87257" rtlCol="0"/>
          <a:lstStyle>
            <a:lvl1pPr algn="l">
              <a:defRPr sz="2300"/>
            </a:lvl1pPr>
          </a:lstStyle>
          <a:p>
            <a:endParaRPr lang="en-US"/>
          </a:p>
        </p:txBody>
      </p:sp>
      <p:sp>
        <p:nvSpPr>
          <p:cNvPr id="3" name="Date Placeholder 2"/>
          <p:cNvSpPr>
            <a:spLocks noGrp="1"/>
          </p:cNvSpPr>
          <p:nvPr>
            <p:ph type="dt" idx="1"/>
          </p:nvPr>
        </p:nvSpPr>
        <p:spPr>
          <a:xfrm>
            <a:off x="3850442" y="0"/>
            <a:ext cx="2945659" cy="2382393"/>
          </a:xfrm>
          <a:prstGeom prst="rect">
            <a:avLst/>
          </a:prstGeom>
        </p:spPr>
        <p:txBody>
          <a:bodyPr vert="horz" lIns="174513" tIns="87257" rIns="174513" bIns="87257" rtlCol="0"/>
          <a:lstStyle>
            <a:lvl1pPr algn="r">
              <a:defRPr sz="2300"/>
            </a:lvl1pPr>
          </a:lstStyle>
          <a:p>
            <a:fld id="{2827A219-3763-4942-8E2E-C73BCB45AC7C}" type="datetimeFigureOut">
              <a:rPr lang="en-US" smtClean="0"/>
              <a:pPr/>
              <a:t>7/10/2019</a:t>
            </a:fld>
            <a:endParaRPr lang="en-US"/>
          </a:p>
        </p:txBody>
      </p:sp>
      <p:sp>
        <p:nvSpPr>
          <p:cNvPr id="4" name="Slide Image Placeholder 3"/>
          <p:cNvSpPr>
            <a:spLocks noGrp="1" noRot="1" noChangeAspect="1"/>
          </p:cNvSpPr>
          <p:nvPr>
            <p:ph type="sldImg" idx="2"/>
          </p:nvPr>
        </p:nvSpPr>
        <p:spPr>
          <a:xfrm>
            <a:off x="-8512175" y="3573463"/>
            <a:ext cx="23822025" cy="17867312"/>
          </a:xfrm>
          <a:prstGeom prst="rect">
            <a:avLst/>
          </a:prstGeom>
          <a:noFill/>
          <a:ln w="12700">
            <a:solidFill>
              <a:prstClr val="black"/>
            </a:solidFill>
          </a:ln>
        </p:spPr>
        <p:txBody>
          <a:bodyPr vert="horz" lIns="174513" tIns="87257" rIns="174513" bIns="87257" rtlCol="0" anchor="ctr"/>
          <a:lstStyle/>
          <a:p>
            <a:endParaRPr lang="en-US"/>
          </a:p>
        </p:txBody>
      </p:sp>
      <p:sp>
        <p:nvSpPr>
          <p:cNvPr id="5" name="Notes Placeholder 4"/>
          <p:cNvSpPr>
            <a:spLocks noGrp="1"/>
          </p:cNvSpPr>
          <p:nvPr>
            <p:ph type="body" sz="quarter" idx="3"/>
          </p:nvPr>
        </p:nvSpPr>
        <p:spPr>
          <a:xfrm>
            <a:off x="679768" y="22632735"/>
            <a:ext cx="5438140" cy="21441538"/>
          </a:xfrm>
          <a:prstGeom prst="rect">
            <a:avLst/>
          </a:prstGeom>
        </p:spPr>
        <p:txBody>
          <a:bodyPr vert="horz" lIns="174513" tIns="87257" rIns="174513" bIns="872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5257200"/>
            <a:ext cx="2945659" cy="2382393"/>
          </a:xfrm>
          <a:prstGeom prst="rect">
            <a:avLst/>
          </a:prstGeom>
        </p:spPr>
        <p:txBody>
          <a:bodyPr vert="horz" lIns="174513" tIns="87257" rIns="174513" bIns="87257" rtlCol="0" anchor="b"/>
          <a:lstStyle>
            <a:lvl1pPr algn="l">
              <a:defRPr sz="2300"/>
            </a:lvl1pPr>
          </a:lstStyle>
          <a:p>
            <a:endParaRPr lang="en-US"/>
          </a:p>
        </p:txBody>
      </p:sp>
      <p:sp>
        <p:nvSpPr>
          <p:cNvPr id="7" name="Slide Number Placeholder 6"/>
          <p:cNvSpPr>
            <a:spLocks noGrp="1"/>
          </p:cNvSpPr>
          <p:nvPr>
            <p:ph type="sldNum" sz="quarter" idx="5"/>
          </p:nvPr>
        </p:nvSpPr>
        <p:spPr>
          <a:xfrm>
            <a:off x="3850442" y="45257200"/>
            <a:ext cx="2945659" cy="2382393"/>
          </a:xfrm>
          <a:prstGeom prst="rect">
            <a:avLst/>
          </a:prstGeom>
        </p:spPr>
        <p:txBody>
          <a:bodyPr vert="horz" lIns="174513" tIns="87257" rIns="174513" bIns="87257" rtlCol="0" anchor="b"/>
          <a:lstStyle>
            <a:lvl1pPr algn="r">
              <a:defRPr sz="2300"/>
            </a:lvl1pPr>
          </a:lstStyle>
          <a:p>
            <a:fld id="{51A1ACB2-5D97-463E-A8A4-CE2BB76462FF}" type="slidenum">
              <a:rPr lang="en-US" smtClean="0"/>
              <a:pPr/>
              <a:t>‹#›</a:t>
            </a:fld>
            <a:endParaRPr lang="en-US"/>
          </a:p>
        </p:txBody>
      </p:sp>
    </p:spTree>
    <p:extLst>
      <p:ext uri="{BB962C8B-B14F-4D97-AF65-F5344CB8AC3E}">
        <p14:creationId xmlns:p14="http://schemas.microsoft.com/office/powerpoint/2010/main" val="65061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Essentiel</a:t>
            </a:r>
          </a:p>
        </p:txBody>
      </p:sp>
      <p:sp>
        <p:nvSpPr>
          <p:cNvPr id="4" name="Slide Number Placeholder 3"/>
          <p:cNvSpPr>
            <a:spLocks noGrp="1"/>
          </p:cNvSpPr>
          <p:nvPr>
            <p:ph type="sldNum" sz="quarter" idx="5"/>
          </p:nvPr>
        </p:nvSpPr>
        <p:spPr/>
        <p:txBody>
          <a:bodyPr/>
          <a:lstStyle/>
          <a:p>
            <a:fld id="{51A1ACB2-5D97-463E-A8A4-CE2BB76462FF}" type="slidenum">
              <a:rPr lang="fr-FR" smtClean="0"/>
              <a:pPr/>
              <a:t>1</a:t>
            </a:fld>
            <a:endParaRPr lang="en-US"/>
          </a:p>
        </p:txBody>
      </p:sp>
    </p:spTree>
    <p:extLst>
      <p:ext uri="{BB962C8B-B14F-4D97-AF65-F5344CB8AC3E}">
        <p14:creationId xmlns:p14="http://schemas.microsoft.com/office/powerpoint/2010/main" val="389878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Présentation : Humanitaire - Développement</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L’un des aspects clés de l’intégration est celui du lien entre l’aide humanitaire et le développement. À la suite de l’initiative</a:t>
            </a:r>
            <a:r>
              <a:rPr lang="fr-FR" sz="1200" kern="1200" baseline="0" dirty="0">
                <a:solidFill>
                  <a:schemeClr val="tx1"/>
                </a:solidFill>
                <a:effectLst/>
                <a:latin typeface="+mn-lt"/>
                <a:ea typeface="+mn-ea"/>
                <a:cs typeface="+mn-cs"/>
              </a:rPr>
              <a:t> Grand </a:t>
            </a:r>
            <a:r>
              <a:rPr lang="fr-FR" sz="1200" kern="1200" baseline="0" dirty="0" err="1">
                <a:solidFill>
                  <a:schemeClr val="tx1"/>
                </a:solidFill>
                <a:effectLst/>
                <a:latin typeface="+mn-lt"/>
                <a:ea typeface="+mn-ea"/>
                <a:cs typeface="+mn-cs"/>
              </a:rPr>
              <a:t>Bargain</a:t>
            </a:r>
            <a:r>
              <a:rPr lang="fr-FR" sz="1200" kern="1200" dirty="0">
                <a:solidFill>
                  <a:schemeClr val="tx1"/>
                </a:solidFill>
                <a:effectLst/>
                <a:latin typeface="+mn-lt"/>
                <a:ea typeface="+mn-ea"/>
                <a:cs typeface="+mn-cs"/>
              </a:rPr>
              <a:t> (la</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grande négociation) et du sommet humanitaire de 2016 tous les intervenants et donateurs se sont engagés à cet égard et </a:t>
            </a:r>
            <a:r>
              <a:rPr lang="fr-FR" sz="1200" u="sng" kern="1200" dirty="0">
                <a:solidFill>
                  <a:schemeClr val="tx1"/>
                </a:solidFill>
                <a:effectLst/>
                <a:latin typeface="+mn-lt"/>
                <a:ea typeface="+mn-ea"/>
                <a:cs typeface="+mn-cs"/>
              </a:rPr>
              <a:t>désormais </a:t>
            </a:r>
            <a:r>
              <a:rPr lang="fr-FR" sz="1200" kern="1200" dirty="0">
                <a:solidFill>
                  <a:schemeClr val="tx1"/>
                </a:solidFill>
                <a:effectLst/>
                <a:latin typeface="+mn-lt"/>
                <a:ea typeface="+mn-ea"/>
                <a:cs typeface="+mn-cs"/>
              </a:rPr>
              <a:t>toute programmation </a:t>
            </a:r>
            <a:r>
              <a:rPr lang="fr-FR" sz="1200" u="sng" kern="1200" dirty="0">
                <a:solidFill>
                  <a:schemeClr val="tx1"/>
                </a:solidFill>
                <a:effectLst/>
                <a:latin typeface="+mn-lt"/>
                <a:ea typeface="+mn-ea"/>
                <a:cs typeface="+mn-cs"/>
              </a:rPr>
              <a:t>devra</a:t>
            </a:r>
            <a:r>
              <a:rPr lang="fr-FR" sz="1200" kern="1200" dirty="0">
                <a:solidFill>
                  <a:schemeClr val="tx1"/>
                </a:solidFill>
                <a:effectLst/>
                <a:latin typeface="+mn-lt"/>
                <a:ea typeface="+mn-ea"/>
                <a:cs typeface="+mn-cs"/>
              </a:rPr>
              <a:t> en tenir compte. Renvoyez les participants à leur </a:t>
            </a:r>
            <a:r>
              <a:rPr lang="fr-FR" sz="1200" u="sng" kern="1200" dirty="0">
                <a:solidFill>
                  <a:schemeClr val="tx1"/>
                </a:solidFill>
                <a:effectLst/>
                <a:latin typeface="+mn-lt"/>
                <a:ea typeface="+mn-ea"/>
                <a:cs typeface="+mn-cs"/>
              </a:rPr>
              <a:t>dossier</a:t>
            </a:r>
            <a:r>
              <a:rPr lang="fr-FR" sz="1200" kern="1200" dirty="0">
                <a:solidFill>
                  <a:schemeClr val="tx1"/>
                </a:solidFill>
                <a:effectLst/>
                <a:latin typeface="+mn-lt"/>
                <a:ea typeface="+mn-ea"/>
                <a:cs typeface="+mn-cs"/>
              </a:rPr>
              <a:t> où ils peuvent en apprendre davantage à ce sujet. Pour illustrer, vous pouvez préparer un exemple, ou en demander un, parmi les engagements de </a:t>
            </a:r>
            <a:r>
              <a:rPr lang="fr-FR" sz="1200" u="sng" kern="1200" dirty="0">
                <a:solidFill>
                  <a:schemeClr val="tx1"/>
                </a:solidFill>
                <a:effectLst/>
                <a:latin typeface="+mn-lt"/>
                <a:ea typeface="+mn-ea"/>
                <a:cs typeface="+mn-cs"/>
              </a:rPr>
              <a:t>lien</a:t>
            </a:r>
            <a:r>
              <a:rPr lang="fr-FR" sz="1200" kern="1200" dirty="0">
                <a:solidFill>
                  <a:schemeClr val="tx1"/>
                </a:solidFill>
                <a:effectLst/>
                <a:latin typeface="+mn-lt"/>
                <a:ea typeface="+mn-ea"/>
                <a:cs typeface="+mn-cs"/>
              </a:rPr>
              <a:t> humanitaire-développement. </a:t>
            </a:r>
            <a:endParaRPr lang="en-US" dirty="0">
              <a:cs typeface="Calibri"/>
            </a:endParaRPr>
          </a:p>
          <a:p>
            <a:r>
              <a:rPr lang="fr-FR" dirty="0"/>
              <a:t>Présentation de </a:t>
            </a:r>
            <a:r>
              <a:rPr lang="fr-FR" dirty="0" err="1"/>
              <a:t>Concern</a:t>
            </a:r>
            <a:r>
              <a:rPr lang="fr-FR" dirty="0"/>
              <a:t> Worldwide États-Unis au groupe CORE - Le Nexus du développement humanitaire (The </a:t>
            </a:r>
            <a:r>
              <a:rPr lang="fr-FR" dirty="0" err="1"/>
              <a:t>Humanitarian-development</a:t>
            </a:r>
            <a:r>
              <a:rPr lang="fr-FR" dirty="0"/>
              <a:t> Nexus) https://www.slideshare.net/COREGroup1/the-humanitarian-and-development-nexus</a:t>
            </a:r>
            <a:endParaRPr lang="en-US" dirty="0">
              <a:cs typeface="Calibri"/>
            </a:endParaRPr>
          </a:p>
          <a:p>
            <a:endParaRPr lang="fr-FR" dirty="0"/>
          </a:p>
        </p:txBody>
      </p:sp>
      <p:sp>
        <p:nvSpPr>
          <p:cNvPr id="4" name="Slide Number Placeholder 3"/>
          <p:cNvSpPr>
            <a:spLocks noGrp="1"/>
          </p:cNvSpPr>
          <p:nvPr>
            <p:ph type="sldNum" sz="quarter" idx="5"/>
          </p:nvPr>
        </p:nvSpPr>
        <p:spPr/>
        <p:txBody>
          <a:bodyPr/>
          <a:lstStyle/>
          <a:p>
            <a:fld id="{51A1ACB2-5D97-463E-A8A4-CE2BB76462FF}" type="slidenum">
              <a:rPr lang="en-US" smtClean="0"/>
              <a:pPr/>
              <a:t>10</a:t>
            </a:fld>
            <a:endParaRPr lang="en-US"/>
          </a:p>
        </p:txBody>
      </p:sp>
    </p:spTree>
    <p:extLst>
      <p:ext uri="{BB962C8B-B14F-4D97-AF65-F5344CB8AC3E}">
        <p14:creationId xmlns:p14="http://schemas.microsoft.com/office/powerpoint/2010/main" val="231370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1ACB2-5D97-463E-A8A4-CE2BB76462FF}" type="slidenum">
              <a:rPr lang="fr-FR"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fr-FR" dirty="0"/>
              <a:t>Essentiel</a:t>
            </a:r>
          </a:p>
          <a:p>
            <a:pPr fontAlgn="base"/>
            <a:endParaRPr lang="en-US" dirty="0"/>
          </a:p>
          <a:p>
            <a:pPr rtl="0" fontAlgn="base"/>
            <a:endParaRPr lang="en-US" sz="2300" dirty="0"/>
          </a:p>
        </p:txBody>
      </p:sp>
      <p:sp>
        <p:nvSpPr>
          <p:cNvPr id="4" name="Slide Number Placeholder 3"/>
          <p:cNvSpPr>
            <a:spLocks noGrp="1"/>
          </p:cNvSpPr>
          <p:nvPr>
            <p:ph type="sldNum" sz="quarter" idx="10"/>
          </p:nvPr>
        </p:nvSpPr>
        <p:spPr/>
        <p:txBody>
          <a:bodyPr/>
          <a:lstStyle/>
          <a:p>
            <a:fld id="{51A1ACB2-5D97-463E-A8A4-CE2BB76462FF}" type="slidenum">
              <a:rPr lang="fr-FR"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cs typeface="Calibri"/>
              </a:rPr>
              <a:t>Appuyant :</a:t>
            </a:r>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Exercice: Étude du cas d'Amina</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Demandez aux participants de revenir dans leurs groupes et de réfléchir aux interventions à proposer pour résoudre les causes immédiates, sous-jacentes et fondamentales identifiées lors de la session précédente. Donnez aux participants 15 minutes pour ce faire. À la fin des 15 minutes, demandez-leur de partager leurs idées principales. Aidez le groupe à s'apercevoir que des interventions de nombreux secteurs différents sont nécessaires pour lutter contre la malnutrition et parvenir à des résultats en nutrition.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Présentez le concept de programmation intégrée sur la diapositive 4 ou pré-écrivez le sur un tableau à feuilles mobiles. Assurez-vous que les points de la diapositive 5 (Programmation intégrée) soient couverts, soit par vous ou soit par la discussion de groupe. Soulignez qu'il existe différents niveaux de participation sectorielle et que nous aurons l'occasion d'y réfléchir davantage lors de la troisième journée. Montrez le cycle de programme humanitaire et demandez aux participants où, à leur avis, l'intégration devrait avoir lieu ? Insistez sur le fait qu'elle doit se faire à partir de l'étape d'évaluation des besoins et tout au long du cycle de programme.</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A1ACB2-5D97-463E-A8A4-CE2BB76462FF}" type="slidenum">
              <a:rPr lang="fr-FR" smtClean="0"/>
              <a:pPr/>
              <a:t>3</a:t>
            </a:fld>
            <a:endParaRPr lang="en-US"/>
          </a:p>
        </p:txBody>
      </p:sp>
    </p:spTree>
    <p:extLst>
      <p:ext uri="{BB962C8B-B14F-4D97-AF65-F5344CB8AC3E}">
        <p14:creationId xmlns:p14="http://schemas.microsoft.com/office/powerpoint/2010/main" val="30910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745132">
              <a:defRPr/>
            </a:pPr>
            <a:endParaRPr lang="en-US" sz="2300" dirty="0"/>
          </a:p>
          <a:p>
            <a:endParaRPr lang="en-US" sz="2300" dirty="0"/>
          </a:p>
          <a:p>
            <a:pPr defTabSz="1745132">
              <a:defRPr/>
            </a:pPr>
            <a:endParaRPr lang="en-US" sz="2300" dirty="0"/>
          </a:p>
          <a:p>
            <a:endParaRPr lang="en-US" sz="2300"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	</a:t>
            </a:r>
            <a:endParaRPr lang="en-US" sz="1200" dirty="0"/>
          </a:p>
          <a:p>
            <a:endParaRPr lang="fr-FR" dirty="0"/>
          </a:p>
        </p:txBody>
      </p:sp>
      <p:sp>
        <p:nvSpPr>
          <p:cNvPr id="4" name="Slide Number Placeholder 3"/>
          <p:cNvSpPr>
            <a:spLocks noGrp="1"/>
          </p:cNvSpPr>
          <p:nvPr>
            <p:ph type="sldNum" sz="quarter" idx="5"/>
          </p:nvPr>
        </p:nvSpPr>
        <p:spPr/>
        <p:txBody>
          <a:bodyPr/>
          <a:lstStyle/>
          <a:p>
            <a:fld id="{51A1ACB2-5D97-463E-A8A4-CE2BB76462FF}" type="slidenum">
              <a:rPr lang="en-US" smtClean="0"/>
              <a:pPr/>
              <a:t>6</a:t>
            </a:fld>
            <a:endParaRPr lang="en-US"/>
          </a:p>
        </p:txBody>
      </p:sp>
    </p:spTree>
    <p:extLst>
      <p:ext uri="{BB962C8B-B14F-4D97-AF65-F5344CB8AC3E}">
        <p14:creationId xmlns:p14="http://schemas.microsoft.com/office/powerpoint/2010/main" val="304505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dirty="0"/>
              <a:t>Essentiel</a:t>
            </a:r>
          </a:p>
          <a:p>
            <a:r>
              <a:rPr lang="fr-FR" b="1" u="sng" dirty="0"/>
              <a:t>Note GB:</a:t>
            </a:r>
            <a:r>
              <a:rPr lang="fr-FR" b="1" u="sng" baseline="0" dirty="0"/>
              <a:t> I have </a:t>
            </a:r>
            <a:r>
              <a:rPr lang="fr-FR" b="1" u="sng" baseline="0" dirty="0" err="1"/>
              <a:t>removed</a:t>
            </a:r>
            <a:r>
              <a:rPr lang="fr-FR" b="1" u="sng" baseline="0" dirty="0"/>
              <a:t> the English graph and </a:t>
            </a:r>
            <a:r>
              <a:rPr lang="fr-FR" b="1" u="sng" baseline="0" dirty="0" err="1"/>
              <a:t>inserted</a:t>
            </a:r>
            <a:r>
              <a:rPr lang="fr-FR" b="1" u="sng" baseline="0" dirty="0"/>
              <a:t> the French one.</a:t>
            </a:r>
            <a:endParaRPr lang="en-US" u="sng" dirty="0"/>
          </a:p>
        </p:txBody>
      </p:sp>
      <p:sp>
        <p:nvSpPr>
          <p:cNvPr id="4" name="Slide Number Placeholder 3"/>
          <p:cNvSpPr>
            <a:spLocks noGrp="1"/>
          </p:cNvSpPr>
          <p:nvPr>
            <p:ph type="sldNum" sz="quarter" idx="10"/>
          </p:nvPr>
        </p:nvSpPr>
        <p:spPr/>
        <p:txBody>
          <a:bodyPr/>
          <a:lstStyle/>
          <a:p>
            <a:fld id="{51A1ACB2-5D97-463E-A8A4-CE2BB76462FF}" type="slidenum">
              <a:rPr lang="fr-FR"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Demandez ce qui renseigne les options pour la programmation intégrée ? Présentez brièvement la diapositive 8 et définissez la tâche pour appliquer ce qui a été appris.</a:t>
            </a:r>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Demandez aux participants de revenir dans leurs groupes d’études de cas. Attribuez aux groupes une option pour la programmation intégrée. Allouez les tâches afin que certains groupes examinent le contexte, d’autres les capacités et d’autres les ressources financières. Demandez-leur de discuter de la question de savoir si la programmation intégrée est une option du scénario ou non, et, dans la négative, de ce qu'il faudrait faire pour la faciliter. L’étude de cas contient suffisamment d’informations pour discuter de ces facteurs, mais informez les participants qu’ils peuvent être amenés à émettre des hypothèses si toutes les informations dont ils ont besoin ne sont pas disponibles.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Faites une démonstration de la galerie des réponses des groupes et concluez en déterminant si l'intégration est une option dans ce scénario ou non ? Si vous arrivez à une conclusion négative, que faut-il faire pour la faciliter ? Pour la discussion, l’un des points principaux de la capacité est que cela doit être évalué pendant la phase d’évaluation et lors des discussions avec le gouvernement, l’ONU et les ONG. En ce qui concerne les ressources, elles doivent également être évaluées et le plaidoyer auprès du gouvernement et des donateurs doit faire partie du plan de réponse. Rappelez aux participants le cadre de l’UNICEF pour la malnutrition et ses possibilités d’intégration. Voici toutes les opportunités :</a:t>
            </a:r>
          </a:p>
          <a:p>
            <a:pPr lvl="0"/>
            <a:r>
              <a:rPr lang="fr-FR" sz="1200" kern="1200" dirty="0">
                <a:solidFill>
                  <a:schemeClr val="tx1"/>
                </a:solidFill>
                <a:effectLst/>
                <a:latin typeface="+mn-lt"/>
                <a:ea typeface="+mn-ea"/>
                <a:cs typeface="+mn-cs"/>
              </a:rPr>
              <a:t>Urgence et développement</a:t>
            </a:r>
          </a:p>
          <a:p>
            <a:pPr lvl="0"/>
            <a:r>
              <a:rPr lang="fr-FR" sz="1200" kern="1200" dirty="0">
                <a:solidFill>
                  <a:schemeClr val="tx1"/>
                </a:solidFill>
                <a:effectLst/>
                <a:latin typeface="+mn-lt"/>
                <a:ea typeface="+mn-ea"/>
                <a:cs typeface="+mn-cs"/>
              </a:rPr>
              <a:t>Nutrition-EAH-Sécurité alimentaire</a:t>
            </a:r>
          </a:p>
          <a:p>
            <a:pPr lvl="0"/>
            <a:r>
              <a:rPr lang="fr-FR" sz="1200" kern="1200" dirty="0">
                <a:solidFill>
                  <a:schemeClr val="tx1"/>
                </a:solidFill>
                <a:effectLst/>
                <a:latin typeface="+mn-lt"/>
                <a:ea typeface="+mn-ea"/>
                <a:cs typeface="+mn-cs"/>
              </a:rPr>
              <a:t>Nutrition-EAH-Santé</a:t>
            </a:r>
          </a:p>
          <a:p>
            <a:pPr lvl="0"/>
            <a:r>
              <a:rPr lang="fr-FR" sz="1200" kern="1200" dirty="0">
                <a:solidFill>
                  <a:schemeClr val="tx1"/>
                </a:solidFill>
                <a:effectLst/>
                <a:latin typeface="+mn-lt"/>
                <a:ea typeface="+mn-ea"/>
                <a:cs typeface="+mn-cs"/>
              </a:rPr>
              <a:t>Nutrition-Planification familiale</a:t>
            </a:r>
          </a:p>
          <a:p>
            <a:pPr lvl="0"/>
            <a:r>
              <a:rPr lang="fr-FR" sz="1200" kern="1200" dirty="0">
                <a:solidFill>
                  <a:schemeClr val="tx1"/>
                </a:solidFill>
                <a:effectLst/>
                <a:latin typeface="+mn-lt"/>
                <a:ea typeface="+mn-ea"/>
                <a:cs typeface="+mn-cs"/>
              </a:rPr>
              <a:t>Soins de santé primaires et prise en charge communautaire intégrée des maladies infantiles et de la nutrition</a:t>
            </a:r>
          </a:p>
          <a:p>
            <a:pPr lvl="0"/>
            <a:r>
              <a:rPr lang="fr-FR" sz="1200" kern="1200" dirty="0">
                <a:solidFill>
                  <a:schemeClr val="tx1"/>
                </a:solidFill>
                <a:effectLst/>
                <a:latin typeface="+mn-lt"/>
                <a:ea typeface="+mn-ea"/>
                <a:cs typeface="+mn-cs"/>
              </a:rPr>
              <a:t>Soins de santé primaires et nutrition</a:t>
            </a:r>
          </a:p>
          <a:p>
            <a:pPr lvl="0"/>
            <a:r>
              <a:rPr lang="fr-FR" sz="1200" kern="1200" dirty="0">
                <a:solidFill>
                  <a:schemeClr val="tx1"/>
                </a:solidFill>
                <a:effectLst/>
                <a:latin typeface="+mn-lt"/>
                <a:ea typeface="+mn-ea"/>
                <a:cs typeface="+mn-cs"/>
              </a:rPr>
              <a:t>Développement du jeune enfant et nutrition</a:t>
            </a:r>
          </a:p>
          <a:p>
            <a:pPr lvl="0"/>
            <a:r>
              <a:rPr lang="fr-FR" sz="1200" kern="1200" dirty="0">
                <a:solidFill>
                  <a:schemeClr val="tx1"/>
                </a:solidFill>
                <a:effectLst/>
                <a:latin typeface="+mn-lt"/>
                <a:ea typeface="+mn-ea"/>
                <a:cs typeface="+mn-cs"/>
              </a:rPr>
              <a:t>Agriculture et nutrition</a:t>
            </a:r>
          </a:p>
          <a:p>
            <a:pPr lvl="0"/>
            <a:r>
              <a:rPr lang="fr-FR" sz="1200" kern="1200" dirty="0">
                <a:solidFill>
                  <a:schemeClr val="tx1"/>
                </a:solidFill>
                <a:effectLst/>
                <a:latin typeface="+mn-lt"/>
                <a:ea typeface="+mn-ea"/>
                <a:cs typeface="+mn-cs"/>
              </a:rPr>
              <a:t>Agriculture et EAH</a:t>
            </a:r>
          </a:p>
          <a:p>
            <a:pPr lvl="0"/>
            <a:r>
              <a:rPr lang="fr-FR" sz="1200" kern="1200" dirty="0">
                <a:solidFill>
                  <a:schemeClr val="tx1"/>
                </a:solidFill>
                <a:effectLst/>
                <a:latin typeface="+mn-lt"/>
                <a:ea typeface="+mn-ea"/>
                <a:cs typeface="+mn-cs"/>
              </a:rPr>
              <a:t>Assistance alimentaire et protection</a:t>
            </a:r>
          </a:p>
          <a:p>
            <a:pPr indent="-436283"/>
            <a:endParaRPr lang="en-US" sz="2300" dirty="0"/>
          </a:p>
          <a:p>
            <a:pPr indent="-436283"/>
            <a:endParaRPr lang="en-US" sz="2300" b="1" i="1" u="sng"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EA15F4-C3E9-4B61-834F-8A99B171ACA8}"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A15F4-C3E9-4B61-834F-8A99B171ACA8}"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A15F4-C3E9-4B61-834F-8A99B171ACA8}"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A15F4-C3E9-4B61-834F-8A99B171ACA8}"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A15F4-C3E9-4B61-834F-8A99B171ACA8}"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EA15F4-C3E9-4B61-834F-8A99B171ACA8}"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EA15F4-C3E9-4B61-834F-8A99B171ACA8}" type="datetimeFigureOut">
              <a:rPr lang="en-US" smtClean="0"/>
              <a:pPr/>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EA15F4-C3E9-4B61-834F-8A99B171ACA8}" type="datetimeFigureOut">
              <a:rPr lang="en-US" smtClean="0"/>
              <a:pPr/>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A15F4-C3E9-4B61-834F-8A99B171ACA8}" type="datetimeFigureOut">
              <a:rPr lang="en-US" smtClean="0"/>
              <a:pPr/>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A15F4-C3E9-4B61-834F-8A99B171ACA8}"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A15F4-C3E9-4B61-834F-8A99B171ACA8}"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15F4-C3E9-4B61-834F-8A99B171ACA8}" type="datetimeFigureOut">
              <a:rPr lang="en-US" smtClean="0"/>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4DA5B-E79C-481F-AF4B-D707A576A8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772400" cy="2212975"/>
          </a:xfrm>
          <a:solidFill>
            <a:schemeClr val="tx2"/>
          </a:solidFill>
          <a:ln>
            <a:solidFill>
              <a:schemeClr val="tx1"/>
            </a:solidFill>
          </a:ln>
        </p:spPr>
        <p:txBody>
          <a:bodyPr/>
          <a:lstStyle/>
          <a:p>
            <a:r>
              <a:rPr lang="fr-FR" b="1" dirty="0">
                <a:solidFill>
                  <a:schemeClr val="bg1"/>
                </a:solidFill>
              </a:rPr>
              <a:t>Programmation intégrée - Définitions et décisions</a:t>
            </a:r>
            <a:br>
              <a:rPr lang="fr-FR" b="1" dirty="0"/>
            </a:br>
            <a:endParaRPr lang="en-US" b="1" dirty="0"/>
          </a:p>
        </p:txBody>
      </p:sp>
      <p:pic>
        <p:nvPicPr>
          <p:cNvPr id="135170" name="Picture 2"/>
          <p:cNvPicPr>
            <a:picLocks noChangeAspect="1" noChangeArrowheads="1"/>
          </p:cNvPicPr>
          <p:nvPr/>
        </p:nvPicPr>
        <p:blipFill>
          <a:blip r:embed="rId3" cstate="print"/>
          <a:srcRect/>
          <a:stretch>
            <a:fillRect/>
          </a:stretch>
        </p:blipFill>
        <p:spPr bwMode="auto">
          <a:xfrm>
            <a:off x="0" y="0"/>
            <a:ext cx="4286250" cy="1733550"/>
          </a:xfrm>
          <a:prstGeom prst="rect">
            <a:avLst/>
          </a:prstGeom>
          <a:noFill/>
          <a:ln w="9525">
            <a:noFill/>
            <a:miter lim="800000"/>
            <a:headEnd/>
            <a:tailEnd/>
          </a:ln>
        </p:spPr>
      </p:pic>
      <p:pic>
        <p:nvPicPr>
          <p:cNvPr id="135171" name="Picture 3"/>
          <p:cNvPicPr>
            <a:picLocks noChangeAspect="1" noChangeArrowheads="1"/>
          </p:cNvPicPr>
          <p:nvPr/>
        </p:nvPicPr>
        <p:blipFill>
          <a:blip r:embed="rId4" cstate="print"/>
          <a:srcRect/>
          <a:stretch>
            <a:fillRect/>
          </a:stretch>
        </p:blipFill>
        <p:spPr bwMode="auto">
          <a:xfrm>
            <a:off x="4758813" y="0"/>
            <a:ext cx="4385187" cy="1676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a:extLst>
              <a:ext uri="{FF2B5EF4-FFF2-40B4-BE49-F238E27FC236}">
                <a16:creationId xmlns:a16="http://schemas.microsoft.com/office/drawing/2014/main" id="{5F409E11-06A6-460A-876A-B66301267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34"/>
          <a:stretch/>
        </p:blipFill>
        <p:spPr bwMode="auto">
          <a:xfrm>
            <a:off x="1103473" y="5044406"/>
            <a:ext cx="7278899" cy="16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indoor, sitting, person, floor&#10;&#10;Description generated with high confidence">
            <a:extLst>
              <a:ext uri="{FF2B5EF4-FFF2-40B4-BE49-F238E27FC236}">
                <a16:creationId xmlns:a16="http://schemas.microsoft.com/office/drawing/2014/main" id="{4E28FE7D-7E75-4756-98B6-022DC8CFDB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51"/>
          <a:stretch/>
        </p:blipFill>
        <p:spPr>
          <a:xfrm>
            <a:off x="1103472" y="1813595"/>
            <a:ext cx="3545184" cy="2567030"/>
          </a:xfrm>
          <a:prstGeom prst="rect">
            <a:avLst/>
          </a:prstGeom>
        </p:spPr>
      </p:pic>
      <p:sp>
        <p:nvSpPr>
          <p:cNvPr id="5" name="Rectangle 4">
            <a:extLst>
              <a:ext uri="{FF2B5EF4-FFF2-40B4-BE49-F238E27FC236}">
                <a16:creationId xmlns:a16="http://schemas.microsoft.com/office/drawing/2014/main" id="{FF3E2DD6-A0F1-4A48-9CCA-A2B086D6DE7D}"/>
              </a:ext>
            </a:extLst>
          </p:cNvPr>
          <p:cNvSpPr/>
          <p:nvPr/>
        </p:nvSpPr>
        <p:spPr>
          <a:xfrm>
            <a:off x="1103473" y="1813595"/>
            <a:ext cx="3545184" cy="2567031"/>
          </a:xfrm>
          <a:prstGeom prst="rect">
            <a:avLst/>
          </a:prstGeom>
          <a:gradFill flip="none" rotWithShape="1">
            <a:gsLst>
              <a:gs pos="0">
                <a:srgbClr val="04162E"/>
              </a:gs>
              <a:gs pos="54000">
                <a:srgbClr val="04162E">
                  <a:alpha val="95000"/>
                </a:srgbClr>
              </a:gs>
              <a:gs pos="100000">
                <a:srgbClr val="04162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6" name="TextBox 5">
            <a:extLst>
              <a:ext uri="{FF2B5EF4-FFF2-40B4-BE49-F238E27FC236}">
                <a16:creationId xmlns:a16="http://schemas.microsoft.com/office/drawing/2014/main" id="{04D8CEA4-9BB5-4BAA-A039-7A913820E3C3}"/>
              </a:ext>
            </a:extLst>
          </p:cNvPr>
          <p:cNvSpPr txBox="1"/>
          <p:nvPr/>
        </p:nvSpPr>
        <p:spPr>
          <a:xfrm>
            <a:off x="1259536" y="2116883"/>
            <a:ext cx="3233057" cy="830997"/>
          </a:xfrm>
          <a:prstGeom prst="rect">
            <a:avLst/>
          </a:prstGeom>
          <a:noFill/>
        </p:spPr>
        <p:txBody>
          <a:bodyPr wrap="square" rtlCol="0">
            <a:spAutoFit/>
          </a:bodyPr>
          <a:lstStyle/>
          <a:p>
            <a:r>
              <a:rPr lang="fr-CA" sz="3000" b="1" dirty="0">
                <a:solidFill>
                  <a:srgbClr val="00B0F0"/>
                </a:solidFill>
              </a:rPr>
              <a:t>UNE</a:t>
            </a:r>
            <a:r>
              <a:rPr lang="fr-CA" sz="3000" b="1" dirty="0"/>
              <a:t> </a:t>
            </a:r>
            <a:r>
              <a:rPr lang="fr-CA" sz="3000" b="1" dirty="0">
                <a:solidFill>
                  <a:schemeClr val="accent5">
                    <a:lumMod val="40000"/>
                    <a:lumOff val="60000"/>
                  </a:schemeClr>
                </a:solidFill>
              </a:rPr>
              <a:t>HUMANITÉ</a:t>
            </a:r>
          </a:p>
          <a:p>
            <a:r>
              <a:rPr lang="fr-CA" b="1" dirty="0">
                <a:solidFill>
                  <a:schemeClr val="accent5">
                    <a:lumMod val="40000"/>
                    <a:lumOff val="60000"/>
                  </a:schemeClr>
                </a:solidFill>
              </a:rPr>
              <a:t>RESPONSABILITÉ </a:t>
            </a:r>
            <a:r>
              <a:rPr lang="fr-CA" b="1" dirty="0">
                <a:solidFill>
                  <a:srgbClr val="00B0F0"/>
                </a:solidFill>
              </a:rPr>
              <a:t>PARTAGÉE</a:t>
            </a:r>
          </a:p>
        </p:txBody>
      </p:sp>
      <p:sp>
        <p:nvSpPr>
          <p:cNvPr id="7" name="TextBox 6">
            <a:extLst>
              <a:ext uri="{FF2B5EF4-FFF2-40B4-BE49-F238E27FC236}">
                <a16:creationId xmlns:a16="http://schemas.microsoft.com/office/drawing/2014/main" id="{D4CFC6F2-6B46-4974-B1B9-CE6F015C8716}"/>
              </a:ext>
            </a:extLst>
          </p:cNvPr>
          <p:cNvSpPr txBox="1"/>
          <p:nvPr/>
        </p:nvSpPr>
        <p:spPr>
          <a:xfrm>
            <a:off x="1259536" y="3082751"/>
            <a:ext cx="2813180" cy="415498"/>
          </a:xfrm>
          <a:prstGeom prst="rect">
            <a:avLst/>
          </a:prstGeom>
          <a:noFill/>
        </p:spPr>
        <p:txBody>
          <a:bodyPr wrap="square" rtlCol="0">
            <a:spAutoFit/>
          </a:bodyPr>
          <a:lstStyle/>
          <a:p>
            <a:r>
              <a:rPr lang="fr-CA" sz="1050" dirty="0">
                <a:solidFill>
                  <a:schemeClr val="bg1"/>
                </a:solidFill>
              </a:rPr>
              <a:t>Rapport du secrétariat général pour le Sommet humanitaire mondial des Nations Unies</a:t>
            </a:r>
          </a:p>
        </p:txBody>
      </p:sp>
      <p:pic>
        <p:nvPicPr>
          <p:cNvPr id="1038" name="Picture 14" descr="Related image">
            <a:extLst>
              <a:ext uri="{FF2B5EF4-FFF2-40B4-BE49-F238E27FC236}">
                <a16:creationId xmlns:a16="http://schemas.microsoft.com/office/drawing/2014/main" id="{0B9B552F-79C9-4791-A8DA-C2A875E3DDAB}"/>
              </a:ext>
            </a:extLst>
          </p:cNvPr>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259536" y="3655658"/>
            <a:ext cx="470557" cy="3985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DC28A50-0A0E-478F-A4B1-0F1B2DFEC08D}"/>
              </a:ext>
            </a:extLst>
          </p:cNvPr>
          <p:cNvSpPr txBox="1"/>
          <p:nvPr/>
        </p:nvSpPr>
        <p:spPr>
          <a:xfrm>
            <a:off x="1738822" y="3716409"/>
            <a:ext cx="1432850" cy="300082"/>
          </a:xfrm>
          <a:prstGeom prst="rect">
            <a:avLst/>
          </a:prstGeom>
          <a:noFill/>
        </p:spPr>
        <p:txBody>
          <a:bodyPr wrap="square" rtlCol="0">
            <a:spAutoFit/>
          </a:bodyPr>
          <a:lstStyle/>
          <a:p>
            <a:r>
              <a:rPr lang="fr-CA" sz="1350" b="1" dirty="0">
                <a:solidFill>
                  <a:srgbClr val="00B0F0"/>
                </a:solidFill>
              </a:rPr>
              <a:t>NATIONS UNIES</a:t>
            </a:r>
          </a:p>
        </p:txBody>
      </p:sp>
      <p:sp>
        <p:nvSpPr>
          <p:cNvPr id="8" name="TextBox 7">
            <a:extLst>
              <a:ext uri="{FF2B5EF4-FFF2-40B4-BE49-F238E27FC236}">
                <a16:creationId xmlns:a16="http://schemas.microsoft.com/office/drawing/2014/main" id="{B18D9BD1-A03E-4904-A3D0-B682ED9B7CE0}"/>
              </a:ext>
            </a:extLst>
          </p:cNvPr>
          <p:cNvSpPr txBox="1"/>
          <p:nvPr/>
        </p:nvSpPr>
        <p:spPr>
          <a:xfrm>
            <a:off x="4837187" y="1996786"/>
            <a:ext cx="3545184" cy="1892826"/>
          </a:xfrm>
          <a:prstGeom prst="rect">
            <a:avLst/>
          </a:prstGeom>
          <a:noFill/>
        </p:spPr>
        <p:txBody>
          <a:bodyPr wrap="square" rtlCol="0">
            <a:spAutoFit/>
          </a:bodyPr>
          <a:lstStyle/>
          <a:p>
            <a:r>
              <a:rPr lang="fr-CA" sz="1350" dirty="0"/>
              <a:t>Le rapport du Secrétariat général de l’ONU </a:t>
            </a:r>
            <a:r>
              <a:rPr lang="fr-CA" sz="1350" i="1" dirty="0"/>
              <a:t>Une humanité: une responsabilité partagée</a:t>
            </a:r>
            <a:r>
              <a:rPr lang="fr-CA" sz="1350" dirty="0"/>
              <a:t> nous demande de:</a:t>
            </a:r>
          </a:p>
          <a:p>
            <a:endParaRPr lang="fr-CA" sz="1350" dirty="0"/>
          </a:p>
          <a:p>
            <a:pPr lvl="1"/>
            <a:r>
              <a:rPr lang="fr-CA" sz="2100" dirty="0">
                <a:solidFill>
                  <a:srgbClr val="84357B"/>
                </a:solidFill>
              </a:rPr>
              <a:t>« transcender la division humanitaire et de développement. »</a:t>
            </a:r>
          </a:p>
        </p:txBody>
      </p:sp>
      <p:pic>
        <p:nvPicPr>
          <p:cNvPr id="2" name="Picture 1">
            <a:extLst>
              <a:ext uri="{FF2B5EF4-FFF2-40B4-BE49-F238E27FC236}">
                <a16:creationId xmlns:a16="http://schemas.microsoft.com/office/drawing/2014/main" id="{DA568B82-781A-494E-AAE0-C4BE309C154D}"/>
              </a:ext>
            </a:extLst>
          </p:cNvPr>
          <p:cNvPicPr>
            <a:picLocks noChangeAspect="1"/>
          </p:cNvPicPr>
          <p:nvPr/>
        </p:nvPicPr>
        <p:blipFill>
          <a:blip r:embed="rId6"/>
          <a:stretch>
            <a:fillRect/>
          </a:stretch>
        </p:blipFill>
        <p:spPr>
          <a:xfrm>
            <a:off x="143269" y="5871182"/>
            <a:ext cx="1920406" cy="780356"/>
          </a:xfrm>
          <a:prstGeom prst="rect">
            <a:avLst/>
          </a:prstGeom>
        </p:spPr>
      </p:pic>
      <p:pic>
        <p:nvPicPr>
          <p:cNvPr id="3" name="Picture 2">
            <a:extLst>
              <a:ext uri="{FF2B5EF4-FFF2-40B4-BE49-F238E27FC236}">
                <a16:creationId xmlns:a16="http://schemas.microsoft.com/office/drawing/2014/main" id="{59CD03D0-3E9B-4192-ADA3-E8937636170C}"/>
              </a:ext>
            </a:extLst>
          </p:cNvPr>
          <p:cNvPicPr>
            <a:picLocks noChangeAspect="1"/>
          </p:cNvPicPr>
          <p:nvPr/>
        </p:nvPicPr>
        <p:blipFill>
          <a:blip r:embed="rId7"/>
          <a:stretch>
            <a:fillRect/>
          </a:stretch>
        </p:blipFill>
        <p:spPr>
          <a:xfrm>
            <a:off x="6609779" y="6093949"/>
            <a:ext cx="2170364" cy="536494"/>
          </a:xfrm>
          <a:prstGeom prst="rect">
            <a:avLst/>
          </a:prstGeom>
        </p:spPr>
      </p:pic>
    </p:spTree>
    <p:extLst>
      <p:ext uri="{BB962C8B-B14F-4D97-AF65-F5344CB8AC3E}">
        <p14:creationId xmlns:p14="http://schemas.microsoft.com/office/powerpoint/2010/main" val="16558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E84AA-4879-4517-BB08-CF082D732585}"/>
              </a:ext>
            </a:extLst>
          </p:cNvPr>
          <p:cNvSpPr>
            <a:spLocks noGrp="1"/>
          </p:cNvSpPr>
          <p:nvPr>
            <p:ph idx="1"/>
          </p:nvPr>
        </p:nvSpPr>
        <p:spPr>
          <a:xfrm>
            <a:off x="381000" y="1600200"/>
            <a:ext cx="8534400" cy="4525963"/>
          </a:xfrm>
        </p:spPr>
        <p:txBody>
          <a:bodyPr>
            <a:normAutofit fontScale="85000" lnSpcReduction="10000"/>
          </a:bodyPr>
          <a:lstStyle/>
          <a:p>
            <a:pPr marL="0" indent="0">
              <a:buNone/>
            </a:pPr>
            <a:r>
              <a:rPr lang="en-US" dirty="0">
                <a:solidFill>
                  <a:srgbClr val="92D050"/>
                </a:solidFill>
              </a:rPr>
              <a:t>Le rapport </a:t>
            </a:r>
            <a:r>
              <a:rPr lang="en-US" dirty="0" err="1">
                <a:solidFill>
                  <a:srgbClr val="92D050"/>
                </a:solidFill>
              </a:rPr>
              <a:t>exhorte</a:t>
            </a:r>
            <a:r>
              <a:rPr lang="en-US" dirty="0">
                <a:solidFill>
                  <a:srgbClr val="92D050"/>
                </a:solidFill>
              </a:rPr>
              <a:t> </a:t>
            </a:r>
            <a:r>
              <a:rPr lang="en-US" dirty="0" err="1">
                <a:solidFill>
                  <a:srgbClr val="92D050"/>
                </a:solidFill>
              </a:rPr>
              <a:t>également</a:t>
            </a:r>
            <a:r>
              <a:rPr lang="en-US" dirty="0">
                <a:solidFill>
                  <a:srgbClr val="92D050"/>
                </a:solidFill>
              </a:rPr>
              <a:t> le </a:t>
            </a:r>
            <a:r>
              <a:rPr lang="en-US" dirty="0" err="1">
                <a:solidFill>
                  <a:srgbClr val="92D050"/>
                </a:solidFill>
              </a:rPr>
              <a:t>système</a:t>
            </a:r>
            <a:r>
              <a:rPr lang="en-US" dirty="0">
                <a:solidFill>
                  <a:srgbClr val="92D050"/>
                </a:solidFill>
              </a:rPr>
              <a:t> </a:t>
            </a:r>
            <a:r>
              <a:rPr lang="en-US" dirty="0" err="1">
                <a:solidFill>
                  <a:srgbClr val="92D050"/>
                </a:solidFill>
              </a:rPr>
              <a:t>d’aide</a:t>
            </a:r>
            <a:r>
              <a:rPr lang="en-US" dirty="0">
                <a:solidFill>
                  <a:srgbClr val="92D050"/>
                </a:solidFill>
              </a:rPr>
              <a:t> international à </a:t>
            </a:r>
            <a:r>
              <a:rPr lang="en-US" dirty="0" err="1">
                <a:solidFill>
                  <a:srgbClr val="92D050"/>
                </a:solidFill>
              </a:rPr>
              <a:t>s’engager</a:t>
            </a:r>
            <a:r>
              <a:rPr lang="en-US" dirty="0">
                <a:solidFill>
                  <a:srgbClr val="92D050"/>
                </a:solidFill>
              </a:rPr>
              <a:t> à </a:t>
            </a:r>
            <a:r>
              <a:rPr lang="en-US" dirty="0" err="1">
                <a:solidFill>
                  <a:srgbClr val="92D050"/>
                </a:solidFill>
              </a:rPr>
              <a:t>travailler</a:t>
            </a:r>
            <a:r>
              <a:rPr lang="en-US" dirty="0">
                <a:solidFill>
                  <a:srgbClr val="92D050"/>
                </a:solidFill>
              </a:rPr>
              <a:t> avec un nouveau </a:t>
            </a:r>
            <a:r>
              <a:rPr lang="en-US" dirty="0" err="1">
                <a:solidFill>
                  <a:srgbClr val="92D050"/>
                </a:solidFill>
              </a:rPr>
              <a:t>paradigme</a:t>
            </a:r>
            <a:r>
              <a:rPr lang="en-US" dirty="0">
                <a:solidFill>
                  <a:srgbClr val="92D050"/>
                </a:solidFill>
              </a:rPr>
              <a:t> </a:t>
            </a:r>
            <a:r>
              <a:rPr lang="en-US" dirty="0" err="1">
                <a:solidFill>
                  <a:srgbClr val="92D050"/>
                </a:solidFill>
              </a:rPr>
              <a:t>marqué</a:t>
            </a:r>
            <a:r>
              <a:rPr lang="en-US" dirty="0">
                <a:solidFill>
                  <a:srgbClr val="92D050"/>
                </a:solidFill>
              </a:rPr>
              <a:t> par trois </a:t>
            </a:r>
            <a:r>
              <a:rPr lang="en-US" dirty="0" err="1">
                <a:solidFill>
                  <a:srgbClr val="92D050"/>
                </a:solidFill>
              </a:rPr>
              <a:t>changements</a:t>
            </a:r>
            <a:r>
              <a:rPr lang="en-US" dirty="0">
                <a:solidFill>
                  <a:srgbClr val="92D050"/>
                </a:solidFill>
              </a:rPr>
              <a:t> </a:t>
            </a:r>
            <a:r>
              <a:rPr lang="en-US" dirty="0" err="1">
                <a:solidFill>
                  <a:srgbClr val="92D050"/>
                </a:solidFill>
              </a:rPr>
              <a:t>fondamentaux</a:t>
            </a:r>
            <a:r>
              <a:rPr lang="en-US" dirty="0">
                <a:solidFill>
                  <a:srgbClr val="00CC99"/>
                </a:solidFill>
              </a:rPr>
              <a:t>: </a:t>
            </a:r>
          </a:p>
          <a:p>
            <a:endParaRPr lang="en-US" dirty="0"/>
          </a:p>
          <a:p>
            <a:pPr marL="363538" indent="-363538">
              <a:buAutoNum type="arabicPeriod"/>
            </a:pPr>
            <a:r>
              <a:rPr lang="sr-Latn-RS" b="1" dirty="0"/>
              <a:t> </a:t>
            </a:r>
            <a:r>
              <a:rPr lang="en-US" b="1" dirty="0" err="1"/>
              <a:t>Renforcer</a:t>
            </a:r>
            <a:r>
              <a:rPr lang="en-US" dirty="0"/>
              <a:t>, ne pas </a:t>
            </a:r>
            <a:r>
              <a:rPr lang="en-US" dirty="0" err="1"/>
              <a:t>remplacer</a:t>
            </a:r>
            <a:r>
              <a:rPr lang="en-US" dirty="0"/>
              <a:t> les </a:t>
            </a:r>
            <a:r>
              <a:rPr lang="en-US" dirty="0" err="1"/>
              <a:t>systèmes</a:t>
            </a:r>
            <a:r>
              <a:rPr lang="en-US" dirty="0"/>
              <a:t> </a:t>
            </a:r>
            <a:r>
              <a:rPr lang="en-US" dirty="0" err="1"/>
              <a:t>nationaux</a:t>
            </a:r>
            <a:r>
              <a:rPr lang="en-US" dirty="0"/>
              <a:t> et </a:t>
            </a:r>
            <a:r>
              <a:rPr lang="en-US" dirty="0" err="1"/>
              <a:t>locaux</a:t>
            </a:r>
            <a:r>
              <a:rPr lang="en-US" dirty="0"/>
              <a:t> </a:t>
            </a:r>
          </a:p>
          <a:p>
            <a:pPr marL="363538" indent="-363538">
              <a:buAutoNum type="arabicPeriod"/>
            </a:pPr>
            <a:r>
              <a:rPr lang="sr-Latn-RS" b="1" dirty="0"/>
              <a:t> </a:t>
            </a:r>
            <a:r>
              <a:rPr lang="en-US" b="1" dirty="0" err="1"/>
              <a:t>Anticiper</a:t>
            </a:r>
            <a:r>
              <a:rPr lang="en-US" b="1" dirty="0"/>
              <a:t>, </a:t>
            </a:r>
            <a:r>
              <a:rPr lang="en-US" dirty="0"/>
              <a:t>ne pas </a:t>
            </a:r>
            <a:r>
              <a:rPr lang="en-US" dirty="0" err="1"/>
              <a:t>attendre</a:t>
            </a:r>
            <a:r>
              <a:rPr lang="en-US" dirty="0">
                <a:solidFill>
                  <a:srgbClr val="FF0000"/>
                </a:solidFill>
              </a:rPr>
              <a:t> </a:t>
            </a:r>
            <a:r>
              <a:rPr lang="en-US" dirty="0"/>
              <a:t>les crises</a:t>
            </a:r>
          </a:p>
          <a:p>
            <a:pPr marL="363538" indent="-363538">
              <a:buAutoNum type="arabicPeriod"/>
            </a:pPr>
            <a:r>
              <a:rPr lang="sr-Latn-RS" b="1" dirty="0"/>
              <a:t> </a:t>
            </a:r>
            <a:r>
              <a:rPr lang="en-US" b="1" dirty="0" err="1"/>
              <a:t>Transcender</a:t>
            </a:r>
            <a:r>
              <a:rPr lang="en-US" dirty="0"/>
              <a:t> la division </a:t>
            </a:r>
            <a:r>
              <a:rPr lang="en-US" dirty="0" err="1"/>
              <a:t>humanitaire-développement</a:t>
            </a:r>
            <a:r>
              <a:rPr lang="en-US" dirty="0"/>
              <a:t> en </a:t>
            </a:r>
            <a:r>
              <a:rPr lang="en-US" dirty="0" err="1"/>
              <a:t>travaillant</a:t>
            </a:r>
            <a:r>
              <a:rPr lang="en-US" dirty="0"/>
              <a:t> </a:t>
            </a:r>
            <a:r>
              <a:rPr lang="en-US" dirty="0" err="1"/>
              <a:t>vers</a:t>
            </a:r>
            <a:r>
              <a:rPr lang="en-US" dirty="0"/>
              <a:t> des </a:t>
            </a:r>
            <a:r>
              <a:rPr lang="en-US" dirty="0" err="1"/>
              <a:t>objectifs</a:t>
            </a:r>
            <a:r>
              <a:rPr lang="en-US" dirty="0"/>
              <a:t> </a:t>
            </a:r>
            <a:r>
              <a:rPr lang="en-US" dirty="0" err="1"/>
              <a:t>communs</a:t>
            </a:r>
            <a:r>
              <a:rPr lang="en-US" dirty="0"/>
              <a:t>, </a:t>
            </a:r>
            <a:r>
              <a:rPr lang="en-US" dirty="0" err="1"/>
              <a:t>basés</a:t>
            </a:r>
            <a:r>
              <a:rPr lang="en-US" dirty="0"/>
              <a:t> sur des </a:t>
            </a:r>
            <a:r>
              <a:rPr lang="en-US" dirty="0" err="1"/>
              <a:t>avantages</a:t>
            </a:r>
            <a:r>
              <a:rPr lang="en-US" dirty="0"/>
              <a:t> </a:t>
            </a:r>
            <a:r>
              <a:rPr lang="en-US" dirty="0" err="1"/>
              <a:t>comparatifs</a:t>
            </a:r>
            <a:r>
              <a:rPr lang="en-US" dirty="0"/>
              <a:t> et </a:t>
            </a:r>
            <a:r>
              <a:rPr lang="en-US" dirty="0" err="1"/>
              <a:t>sur</a:t>
            </a:r>
            <a:r>
              <a:rPr lang="en-US" dirty="0">
                <a:solidFill>
                  <a:srgbClr val="FF0000"/>
                </a:solidFill>
              </a:rPr>
              <a:t> </a:t>
            </a:r>
            <a:r>
              <a:rPr lang="en-US" dirty="0" err="1"/>
              <a:t>plusieurs</a:t>
            </a:r>
            <a:r>
              <a:rPr lang="en-US" dirty="0"/>
              <a:t> </a:t>
            </a:r>
            <a:r>
              <a:rPr lang="en-US" dirty="0" err="1"/>
              <a:t>années</a:t>
            </a:r>
            <a:endParaRPr lang="en-US" dirty="0"/>
          </a:p>
          <a:p>
            <a:pPr marL="0" indent="0">
              <a:buNone/>
            </a:pP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ln>
            <a:noFill/>
          </a:ln>
        </p:spPr>
        <p:txBody>
          <a:bodyPr>
            <a:normAutofit fontScale="90000"/>
          </a:bodyPr>
          <a:lstStyle/>
          <a:p>
            <a:pPr algn="l"/>
            <a:r>
              <a:rPr lang="fr-FR" b="1" dirty="0"/>
              <a:t>Principaux messages à retenir</a:t>
            </a:r>
          </a:p>
        </p:txBody>
      </p:sp>
      <p:pic>
        <p:nvPicPr>
          <p:cNvPr id="4" name="Picture 3">
            <a:extLst>
              <a:ext uri="{FF2B5EF4-FFF2-40B4-BE49-F238E27FC236}">
                <a16:creationId xmlns:a16="http://schemas.microsoft.com/office/drawing/2014/main" id="{DB89CB19-A374-4D1A-BEF8-9643CF6C4A97}"/>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037CFB84-4FFD-4106-9F92-4E45CF0A8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
        <p:nvSpPr>
          <p:cNvPr id="3" name="Content Placeholder 2"/>
          <p:cNvSpPr>
            <a:spLocks noGrp="1"/>
          </p:cNvSpPr>
          <p:nvPr>
            <p:ph idx="1"/>
          </p:nvPr>
        </p:nvSpPr>
        <p:spPr>
          <a:xfrm>
            <a:off x="453024" y="914400"/>
            <a:ext cx="8386175" cy="4953000"/>
          </a:xfrm>
          <a:ln>
            <a:noFill/>
          </a:ln>
        </p:spPr>
        <p:txBody>
          <a:bodyPr vert="horz" lIns="91440" tIns="45720" rIns="91440" bIns="45720" rtlCol="0" anchor="t">
            <a:noAutofit/>
          </a:bodyPr>
          <a:lstStyle/>
          <a:p>
            <a:r>
              <a:rPr lang="fr-FR" sz="2200" dirty="0"/>
              <a:t>La programmation intégrée est réalisable. Cela nécessite un changement de mentalité, une volonté et </a:t>
            </a:r>
            <a:r>
              <a:rPr lang="fr-FR" sz="2200" b="1" dirty="0"/>
              <a:t>une mise en commun </a:t>
            </a:r>
            <a:r>
              <a:rPr lang="fr-FR" sz="2200" dirty="0"/>
              <a:t>des ressources, des stratégies, de la conception, de la mise en œuvre et du suivi des programmes.</a:t>
            </a:r>
          </a:p>
          <a:p>
            <a:r>
              <a:rPr lang="fr-FR" sz="2200" dirty="0">
                <a:cs typeface="Calibri"/>
              </a:rPr>
              <a:t>Le lien entre le développement et l'humanitaire est un élément clé dans toute intervention pérenne pour des résultats en nutrition.</a:t>
            </a:r>
          </a:p>
          <a:p>
            <a:r>
              <a:rPr lang="fr-FR" sz="2200" dirty="0">
                <a:cs typeface="Calibri"/>
              </a:rPr>
              <a:t>Une attention particulière doit être accordée au contexte/ besoins, aux capacités y compris un environnement propice et des capacités humaines, aux systèmes, aux processus et aux ressources de manière à ce que l'intégration des programmes entre les secteurs réussisse.</a:t>
            </a:r>
          </a:p>
          <a:p>
            <a:r>
              <a:rPr lang="fr-FR" sz="2200" dirty="0">
                <a:cs typeface="Calibri"/>
              </a:rPr>
              <a:t>Il faut construire l'intégration dès la phase de préparation afin de disposer de la capacité nécessaire pour une réponse en temps opportun en cas de crise.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3D303E3-0F4F-3545-9D9C-02859736FA6F}"/>
              </a:ext>
            </a:extLst>
          </p:cNvPr>
          <p:cNvGrpSpPr/>
          <p:nvPr/>
        </p:nvGrpSpPr>
        <p:grpSpPr>
          <a:xfrm>
            <a:off x="3097" y="359061"/>
            <a:ext cx="8871599" cy="5482313"/>
            <a:chOff x="18999" y="-479832"/>
            <a:chExt cx="9059842" cy="5598640"/>
          </a:xfrm>
        </p:grpSpPr>
        <p:pic>
          <p:nvPicPr>
            <p:cNvPr id="2" name="Google Shape;72;p13">
              <a:extLst>
                <a:ext uri="{FF2B5EF4-FFF2-40B4-BE49-F238E27FC236}">
                  <a16:creationId xmlns:a16="http://schemas.microsoft.com/office/drawing/2014/main" id="{3A546F63-3F92-6240-BAD5-C37497F5826C}"/>
                </a:ext>
              </a:extLst>
            </p:cNvPr>
            <p:cNvPicPr preferRelativeResize="0"/>
            <p:nvPr/>
          </p:nvPicPr>
          <p:blipFill>
            <a:blip r:embed="rId2" cstate="print">
              <a:alphaModFix/>
            </a:blip>
            <a:stretch>
              <a:fillRect/>
            </a:stretch>
          </p:blipFill>
          <p:spPr>
            <a:xfrm>
              <a:off x="3526465" y="2290838"/>
              <a:ext cx="1323625" cy="1323625"/>
            </a:xfrm>
            <a:prstGeom prst="rect">
              <a:avLst/>
            </a:prstGeom>
            <a:noFill/>
            <a:ln>
              <a:noFill/>
            </a:ln>
          </p:spPr>
        </p:pic>
        <p:sp>
          <p:nvSpPr>
            <p:cNvPr id="3" name="Google Shape;54;p13">
              <a:extLst>
                <a:ext uri="{FF2B5EF4-FFF2-40B4-BE49-F238E27FC236}">
                  <a16:creationId xmlns:a16="http://schemas.microsoft.com/office/drawing/2014/main" id="{FC0BE1DD-498D-AC47-8689-2F33A1C2D3C3}"/>
                </a:ext>
              </a:extLst>
            </p:cNvPr>
            <p:cNvSpPr txBox="1">
              <a:spLocks/>
            </p:cNvSpPr>
            <p:nvPr/>
          </p:nvSpPr>
          <p:spPr>
            <a:xfrm>
              <a:off x="18999" y="-479832"/>
              <a:ext cx="8520600" cy="572700"/>
            </a:xfrm>
            <a:prstGeom prst="rect">
              <a:avLst/>
            </a:prstGeom>
          </p:spPr>
          <p:txBody>
            <a:bodyPr spcFirstLastPara="1" wrap="square" lIns="68569" tIns="68569" rIns="68569" bIns="68569"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FR" sz="3300" dirty="0"/>
                <a:t>Remerciements</a:t>
              </a:r>
            </a:p>
          </p:txBody>
        </p:sp>
        <p:pic>
          <p:nvPicPr>
            <p:cNvPr id="4" name="Google Shape;55;p13">
              <a:extLst>
                <a:ext uri="{FF2B5EF4-FFF2-40B4-BE49-F238E27FC236}">
                  <a16:creationId xmlns:a16="http://schemas.microsoft.com/office/drawing/2014/main" id="{81654850-8A20-1646-B94C-9CE6A71C665A}"/>
                </a:ext>
              </a:extLst>
            </p:cNvPr>
            <p:cNvPicPr preferRelativeResize="0"/>
            <p:nvPr/>
          </p:nvPicPr>
          <p:blipFill>
            <a:blip r:embed="rId3" cstate="print">
              <a:alphaModFix/>
            </a:blip>
            <a:stretch>
              <a:fillRect/>
            </a:stretch>
          </p:blipFill>
          <p:spPr>
            <a:xfrm>
              <a:off x="7438801" y="1498850"/>
              <a:ext cx="1323625" cy="970750"/>
            </a:xfrm>
            <a:prstGeom prst="rect">
              <a:avLst/>
            </a:prstGeom>
            <a:noFill/>
            <a:ln>
              <a:noFill/>
            </a:ln>
          </p:spPr>
        </p:pic>
        <p:pic>
          <p:nvPicPr>
            <p:cNvPr id="5" name="Google Shape;56;p13">
              <a:extLst>
                <a:ext uri="{FF2B5EF4-FFF2-40B4-BE49-F238E27FC236}">
                  <a16:creationId xmlns:a16="http://schemas.microsoft.com/office/drawing/2014/main" id="{71BA00EE-04A1-8944-A2E0-38693B189DA5}"/>
                </a:ext>
              </a:extLst>
            </p:cNvPr>
            <p:cNvPicPr preferRelativeResize="0"/>
            <p:nvPr/>
          </p:nvPicPr>
          <p:blipFill>
            <a:blip r:embed="rId4" cstate="print">
              <a:alphaModFix/>
            </a:blip>
            <a:stretch>
              <a:fillRect/>
            </a:stretch>
          </p:blipFill>
          <p:spPr>
            <a:xfrm>
              <a:off x="3098900" y="1691975"/>
              <a:ext cx="2695425" cy="712375"/>
            </a:xfrm>
            <a:prstGeom prst="rect">
              <a:avLst/>
            </a:prstGeom>
            <a:noFill/>
            <a:ln>
              <a:noFill/>
            </a:ln>
          </p:spPr>
        </p:pic>
        <p:pic>
          <p:nvPicPr>
            <p:cNvPr id="6" name="Google Shape;57;p13">
              <a:extLst>
                <a:ext uri="{FF2B5EF4-FFF2-40B4-BE49-F238E27FC236}">
                  <a16:creationId xmlns:a16="http://schemas.microsoft.com/office/drawing/2014/main" id="{5C893BF1-814E-5C41-B55C-E42002FF0632}"/>
                </a:ext>
              </a:extLst>
            </p:cNvPr>
            <p:cNvPicPr preferRelativeResize="0"/>
            <p:nvPr/>
          </p:nvPicPr>
          <p:blipFill rotWithShape="1">
            <a:blip r:embed="rId5" cstate="print">
              <a:alphaModFix/>
            </a:blip>
            <a:srcRect t="12603" b="27337"/>
            <a:stretch/>
          </p:blipFill>
          <p:spPr>
            <a:xfrm>
              <a:off x="249550" y="4229466"/>
              <a:ext cx="1437027" cy="842052"/>
            </a:xfrm>
            <a:prstGeom prst="rect">
              <a:avLst/>
            </a:prstGeom>
            <a:noFill/>
            <a:ln>
              <a:noFill/>
            </a:ln>
          </p:spPr>
        </p:pic>
        <p:pic>
          <p:nvPicPr>
            <p:cNvPr id="7" name="Google Shape;58;p13">
              <a:extLst>
                <a:ext uri="{FF2B5EF4-FFF2-40B4-BE49-F238E27FC236}">
                  <a16:creationId xmlns:a16="http://schemas.microsoft.com/office/drawing/2014/main" id="{EAD70EF1-1B65-9243-A22D-734FD2DA2B7D}"/>
                </a:ext>
              </a:extLst>
            </p:cNvPr>
            <p:cNvPicPr preferRelativeResize="0"/>
            <p:nvPr/>
          </p:nvPicPr>
          <p:blipFill>
            <a:blip r:embed="rId6" cstate="print">
              <a:alphaModFix/>
            </a:blip>
            <a:stretch>
              <a:fillRect/>
            </a:stretch>
          </p:blipFill>
          <p:spPr>
            <a:xfrm>
              <a:off x="4625098" y="4349746"/>
              <a:ext cx="2027718" cy="706515"/>
            </a:xfrm>
            <a:prstGeom prst="rect">
              <a:avLst/>
            </a:prstGeom>
            <a:noFill/>
            <a:ln>
              <a:noFill/>
            </a:ln>
          </p:spPr>
        </p:pic>
        <p:pic>
          <p:nvPicPr>
            <p:cNvPr id="8" name="Google Shape;59;p13">
              <a:extLst>
                <a:ext uri="{FF2B5EF4-FFF2-40B4-BE49-F238E27FC236}">
                  <a16:creationId xmlns:a16="http://schemas.microsoft.com/office/drawing/2014/main" id="{ED3434B6-7318-7149-8B11-16561FA4B1D2}"/>
                </a:ext>
              </a:extLst>
            </p:cNvPr>
            <p:cNvPicPr preferRelativeResize="0"/>
            <p:nvPr/>
          </p:nvPicPr>
          <p:blipFill>
            <a:blip r:embed="rId7" cstate="print">
              <a:alphaModFix/>
            </a:blip>
            <a:stretch>
              <a:fillRect/>
            </a:stretch>
          </p:blipFill>
          <p:spPr>
            <a:xfrm>
              <a:off x="4031175" y="467675"/>
              <a:ext cx="4958023" cy="876175"/>
            </a:xfrm>
            <a:prstGeom prst="rect">
              <a:avLst/>
            </a:prstGeom>
            <a:noFill/>
            <a:ln>
              <a:noFill/>
            </a:ln>
          </p:spPr>
        </p:pic>
        <p:pic>
          <p:nvPicPr>
            <p:cNvPr id="9" name="Google Shape;60;p13">
              <a:extLst>
                <a:ext uri="{FF2B5EF4-FFF2-40B4-BE49-F238E27FC236}">
                  <a16:creationId xmlns:a16="http://schemas.microsoft.com/office/drawing/2014/main" id="{090CD693-13C8-1246-B93C-D9D4F6C1F3FF}"/>
                </a:ext>
              </a:extLst>
            </p:cNvPr>
            <p:cNvPicPr preferRelativeResize="0"/>
            <p:nvPr/>
          </p:nvPicPr>
          <p:blipFill>
            <a:blip r:embed="rId8" cstate="print">
              <a:alphaModFix/>
            </a:blip>
            <a:stretch>
              <a:fillRect/>
            </a:stretch>
          </p:blipFill>
          <p:spPr>
            <a:xfrm>
              <a:off x="6044121" y="3517798"/>
              <a:ext cx="2789360" cy="522671"/>
            </a:xfrm>
            <a:prstGeom prst="rect">
              <a:avLst/>
            </a:prstGeom>
            <a:noFill/>
            <a:ln>
              <a:noFill/>
            </a:ln>
          </p:spPr>
        </p:pic>
        <p:pic>
          <p:nvPicPr>
            <p:cNvPr id="10" name="Google Shape;61;p13">
              <a:extLst>
                <a:ext uri="{FF2B5EF4-FFF2-40B4-BE49-F238E27FC236}">
                  <a16:creationId xmlns:a16="http://schemas.microsoft.com/office/drawing/2014/main" id="{D6CE80F1-A1F0-F848-BE5D-71305811E889}"/>
                </a:ext>
              </a:extLst>
            </p:cNvPr>
            <p:cNvPicPr preferRelativeResize="0"/>
            <p:nvPr/>
          </p:nvPicPr>
          <p:blipFill>
            <a:blip r:embed="rId9" cstate="print">
              <a:alphaModFix/>
            </a:blip>
            <a:stretch>
              <a:fillRect/>
            </a:stretch>
          </p:blipFill>
          <p:spPr>
            <a:xfrm>
              <a:off x="6713102" y="4415275"/>
              <a:ext cx="2365739" cy="574304"/>
            </a:xfrm>
            <a:prstGeom prst="rect">
              <a:avLst/>
            </a:prstGeom>
            <a:noFill/>
            <a:ln>
              <a:noFill/>
            </a:ln>
          </p:spPr>
        </p:pic>
        <p:pic>
          <p:nvPicPr>
            <p:cNvPr id="11" name="Google Shape;62;p13">
              <a:extLst>
                <a:ext uri="{FF2B5EF4-FFF2-40B4-BE49-F238E27FC236}">
                  <a16:creationId xmlns:a16="http://schemas.microsoft.com/office/drawing/2014/main" id="{D106D3F9-7501-7140-97BF-127CC8CA76A7}"/>
                </a:ext>
              </a:extLst>
            </p:cNvPr>
            <p:cNvPicPr preferRelativeResize="0"/>
            <p:nvPr/>
          </p:nvPicPr>
          <p:blipFill>
            <a:blip r:embed="rId10" cstate="print">
              <a:alphaModFix/>
            </a:blip>
            <a:stretch>
              <a:fillRect/>
            </a:stretch>
          </p:blipFill>
          <p:spPr>
            <a:xfrm>
              <a:off x="5794325" y="1675400"/>
              <a:ext cx="1073950" cy="713475"/>
            </a:xfrm>
            <a:prstGeom prst="rect">
              <a:avLst/>
            </a:prstGeom>
            <a:noFill/>
            <a:ln>
              <a:noFill/>
            </a:ln>
          </p:spPr>
        </p:pic>
        <p:pic>
          <p:nvPicPr>
            <p:cNvPr id="12" name="Google Shape;63;p13">
              <a:extLst>
                <a:ext uri="{FF2B5EF4-FFF2-40B4-BE49-F238E27FC236}">
                  <a16:creationId xmlns:a16="http://schemas.microsoft.com/office/drawing/2014/main" id="{C9B2DC0E-FFEF-974A-A6EF-5E65058FCEA5}"/>
                </a:ext>
              </a:extLst>
            </p:cNvPr>
            <p:cNvPicPr preferRelativeResize="0"/>
            <p:nvPr/>
          </p:nvPicPr>
          <p:blipFill>
            <a:blip r:embed="rId11" cstate="print">
              <a:alphaModFix/>
            </a:blip>
            <a:stretch>
              <a:fillRect/>
            </a:stretch>
          </p:blipFill>
          <p:spPr>
            <a:xfrm>
              <a:off x="3164899" y="3414575"/>
              <a:ext cx="2872815" cy="799635"/>
            </a:xfrm>
            <a:prstGeom prst="rect">
              <a:avLst/>
            </a:prstGeom>
            <a:noFill/>
            <a:ln>
              <a:noFill/>
            </a:ln>
          </p:spPr>
        </p:pic>
        <p:sp>
          <p:nvSpPr>
            <p:cNvPr id="13" name="Google Shape;64;p13">
              <a:extLst>
                <a:ext uri="{FF2B5EF4-FFF2-40B4-BE49-F238E27FC236}">
                  <a16:creationId xmlns:a16="http://schemas.microsoft.com/office/drawing/2014/main" id="{F5A7E44D-9E38-9B46-A9BF-38BF9128D584}"/>
                </a:ext>
              </a:extLst>
            </p:cNvPr>
            <p:cNvSpPr txBox="1"/>
            <p:nvPr/>
          </p:nvSpPr>
          <p:spPr>
            <a:xfrm>
              <a:off x="108990" y="2571208"/>
              <a:ext cx="1084943" cy="25476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fr-FR" sz="1350" b="1" dirty="0">
                  <a:solidFill>
                    <a:srgbClr val="38761D"/>
                  </a:solidFill>
                </a:rPr>
                <a:t>Ce module de formation a été développé avec l'assistance technique de</a:t>
              </a:r>
              <a:endParaRPr sz="1350" b="1" dirty="0">
                <a:solidFill>
                  <a:srgbClr val="38761D"/>
                </a:solidFill>
              </a:endParaRPr>
            </a:p>
          </p:txBody>
        </p:sp>
        <p:sp>
          <p:nvSpPr>
            <p:cNvPr id="14" name="Google Shape;65;p13">
              <a:extLst>
                <a:ext uri="{FF2B5EF4-FFF2-40B4-BE49-F238E27FC236}">
                  <a16:creationId xmlns:a16="http://schemas.microsoft.com/office/drawing/2014/main" id="{D3BAD507-CAFB-A84C-B735-2ACEFB14BC39}"/>
                </a:ext>
              </a:extLst>
            </p:cNvPr>
            <p:cNvSpPr txBox="1"/>
            <p:nvPr/>
          </p:nvSpPr>
          <p:spPr>
            <a:xfrm>
              <a:off x="67650" y="753275"/>
              <a:ext cx="3859200" cy="6294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fr-FR" sz="1350" b="1" dirty="0">
                  <a:solidFill>
                    <a:srgbClr val="38761D"/>
                  </a:solidFill>
                </a:rPr>
                <a:t>Ce module de formation a été développé par le Groupe de travail inter-clusters sur la nutrition</a:t>
              </a:r>
              <a:endParaRPr sz="1350" b="1" dirty="0">
                <a:solidFill>
                  <a:srgbClr val="38761D"/>
                </a:solidFill>
              </a:endParaRPr>
            </a:p>
          </p:txBody>
        </p:sp>
        <p:sp>
          <p:nvSpPr>
            <p:cNvPr id="15" name="Google Shape;66;p13">
              <a:extLst>
                <a:ext uri="{FF2B5EF4-FFF2-40B4-BE49-F238E27FC236}">
                  <a16:creationId xmlns:a16="http://schemas.microsoft.com/office/drawing/2014/main" id="{FF3A4802-D669-8E41-9044-0DCAE1264EC1}"/>
                </a:ext>
              </a:extLst>
            </p:cNvPr>
            <p:cNvSpPr txBox="1"/>
            <p:nvPr/>
          </p:nvSpPr>
          <p:spPr>
            <a:xfrm>
              <a:off x="87300" y="1442275"/>
              <a:ext cx="2188425" cy="7743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fr-FR" sz="1350" b="1" dirty="0">
                  <a:solidFill>
                    <a:srgbClr val="38761D"/>
                  </a:solidFill>
                </a:rPr>
                <a:t>Ce module de formation a été financé par</a:t>
              </a:r>
              <a:endParaRPr sz="1350" b="1" dirty="0">
                <a:solidFill>
                  <a:srgbClr val="38761D"/>
                </a:solidFill>
              </a:endParaRPr>
            </a:p>
          </p:txBody>
        </p:sp>
        <p:cxnSp>
          <p:nvCxnSpPr>
            <p:cNvPr id="16" name="Google Shape;67;p13">
              <a:extLst>
                <a:ext uri="{FF2B5EF4-FFF2-40B4-BE49-F238E27FC236}">
                  <a16:creationId xmlns:a16="http://schemas.microsoft.com/office/drawing/2014/main" id="{C4BF1F47-B4B3-7F4C-A8AD-1B5BF077B8F0}"/>
                </a:ext>
              </a:extLst>
            </p:cNvPr>
            <p:cNvCxnSpPr/>
            <p:nvPr/>
          </p:nvCxnSpPr>
          <p:spPr>
            <a:xfrm rot="10800000" flipH="1">
              <a:off x="109925" y="1457975"/>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17" name="Google Shape;69;p13">
              <a:extLst>
                <a:ext uri="{FF2B5EF4-FFF2-40B4-BE49-F238E27FC236}">
                  <a16:creationId xmlns:a16="http://schemas.microsoft.com/office/drawing/2014/main" id="{60EB7F83-6C1D-3D46-A5D2-5B8222BBD464}"/>
                </a:ext>
              </a:extLst>
            </p:cNvPr>
            <p:cNvPicPr preferRelativeResize="0"/>
            <p:nvPr/>
          </p:nvPicPr>
          <p:blipFill>
            <a:blip r:embed="rId12" cstate="print">
              <a:alphaModFix/>
            </a:blip>
            <a:stretch>
              <a:fillRect/>
            </a:stretch>
          </p:blipFill>
          <p:spPr>
            <a:xfrm>
              <a:off x="1587975" y="3414575"/>
              <a:ext cx="1437027" cy="799636"/>
            </a:xfrm>
            <a:prstGeom prst="rect">
              <a:avLst/>
            </a:prstGeom>
            <a:noFill/>
            <a:ln>
              <a:noFill/>
            </a:ln>
          </p:spPr>
        </p:pic>
        <p:pic>
          <p:nvPicPr>
            <p:cNvPr id="18" name="Google Shape;70;p13">
              <a:extLst>
                <a:ext uri="{FF2B5EF4-FFF2-40B4-BE49-F238E27FC236}">
                  <a16:creationId xmlns:a16="http://schemas.microsoft.com/office/drawing/2014/main" id="{20B11ED6-A210-5648-8954-849C6F226A59}"/>
                </a:ext>
              </a:extLst>
            </p:cNvPr>
            <p:cNvPicPr preferRelativeResize="0"/>
            <p:nvPr/>
          </p:nvPicPr>
          <p:blipFill>
            <a:blip r:embed="rId13" cstate="print">
              <a:alphaModFix/>
            </a:blip>
            <a:stretch>
              <a:fillRect/>
            </a:stretch>
          </p:blipFill>
          <p:spPr>
            <a:xfrm>
              <a:off x="1587975" y="2627676"/>
              <a:ext cx="1747592" cy="640625"/>
            </a:xfrm>
            <a:prstGeom prst="rect">
              <a:avLst/>
            </a:prstGeom>
            <a:noFill/>
            <a:ln>
              <a:noFill/>
            </a:ln>
          </p:spPr>
        </p:pic>
        <p:pic>
          <p:nvPicPr>
            <p:cNvPr id="19" name="Google Shape;71;p13">
              <a:extLst>
                <a:ext uri="{FF2B5EF4-FFF2-40B4-BE49-F238E27FC236}">
                  <a16:creationId xmlns:a16="http://schemas.microsoft.com/office/drawing/2014/main" id="{76A7ED7E-192F-9A45-A643-81C667ABEC84}"/>
                </a:ext>
              </a:extLst>
            </p:cNvPr>
            <p:cNvPicPr preferRelativeResize="0"/>
            <p:nvPr/>
          </p:nvPicPr>
          <p:blipFill>
            <a:blip r:embed="rId14" cstate="print">
              <a:alphaModFix/>
            </a:blip>
            <a:stretch>
              <a:fillRect/>
            </a:stretch>
          </p:blipFill>
          <p:spPr>
            <a:xfrm>
              <a:off x="5086700" y="2620375"/>
              <a:ext cx="1509450" cy="640639"/>
            </a:xfrm>
            <a:prstGeom prst="rect">
              <a:avLst/>
            </a:prstGeom>
            <a:noFill/>
            <a:ln>
              <a:noFill/>
            </a:ln>
          </p:spPr>
        </p:pic>
        <p:pic>
          <p:nvPicPr>
            <p:cNvPr id="20" name="Google Shape;73;p13">
              <a:extLst>
                <a:ext uri="{FF2B5EF4-FFF2-40B4-BE49-F238E27FC236}">
                  <a16:creationId xmlns:a16="http://schemas.microsoft.com/office/drawing/2014/main" id="{1A7F9F69-96A4-2C49-8BF5-F0C6306104A7}"/>
                </a:ext>
              </a:extLst>
            </p:cNvPr>
            <p:cNvPicPr preferRelativeResize="0"/>
            <p:nvPr/>
          </p:nvPicPr>
          <p:blipFill>
            <a:blip r:embed="rId15" cstate="print">
              <a:alphaModFix/>
            </a:blip>
            <a:stretch>
              <a:fillRect/>
            </a:stretch>
          </p:blipFill>
          <p:spPr>
            <a:xfrm>
              <a:off x="6832760" y="2701771"/>
              <a:ext cx="2126424" cy="421350"/>
            </a:xfrm>
            <a:prstGeom prst="rect">
              <a:avLst/>
            </a:prstGeom>
            <a:noFill/>
            <a:ln>
              <a:noFill/>
            </a:ln>
          </p:spPr>
        </p:pic>
        <p:cxnSp>
          <p:nvCxnSpPr>
            <p:cNvPr id="21" name="Google Shape;68;p13">
              <a:extLst>
                <a:ext uri="{FF2B5EF4-FFF2-40B4-BE49-F238E27FC236}">
                  <a16:creationId xmlns:a16="http://schemas.microsoft.com/office/drawing/2014/main" id="{FE7B82BC-221E-6746-BEFB-26991A291A65}"/>
                </a:ext>
              </a:extLst>
            </p:cNvPr>
            <p:cNvCxnSpPr/>
            <p:nvPr/>
          </p:nvCxnSpPr>
          <p:spPr>
            <a:xfrm rot="10800000" flipH="1">
              <a:off x="154800" y="245121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22" name="Picture 21">
              <a:extLst>
                <a:ext uri="{FF2B5EF4-FFF2-40B4-BE49-F238E27FC236}">
                  <a16:creationId xmlns:a16="http://schemas.microsoft.com/office/drawing/2014/main" id="{5CB5DA6E-5E7A-AE49-9955-A5351B1D5410}"/>
                </a:ext>
              </a:extLst>
            </p:cNvPr>
            <p:cNvPicPr>
              <a:picLocks noChangeAspect="1"/>
            </p:cNvPicPr>
            <p:nvPr/>
          </p:nvPicPr>
          <p:blipFill>
            <a:blip r:embed="rId16" cstate="print"/>
            <a:stretch>
              <a:fillRect/>
            </a:stretch>
          </p:blipFill>
          <p:spPr>
            <a:xfrm>
              <a:off x="2050499" y="4286047"/>
              <a:ext cx="2228800" cy="832761"/>
            </a:xfrm>
            <a:prstGeom prst="rect">
              <a:avLst/>
            </a:prstGeom>
          </p:spPr>
        </p:pic>
      </p:grpSp>
    </p:spTree>
    <p:extLst>
      <p:ext uri="{BB962C8B-B14F-4D97-AF65-F5344CB8AC3E}">
        <p14:creationId xmlns:p14="http://schemas.microsoft.com/office/powerpoint/2010/main" val="379720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a:noFill/>
          </a:ln>
        </p:spPr>
        <p:txBody>
          <a:bodyPr/>
          <a:lstStyle/>
          <a:p>
            <a:r>
              <a:rPr lang="fr-FR" sz="4400" b="1" dirty="0"/>
              <a:t>Objectifs d’apprentissage :</a:t>
            </a:r>
          </a:p>
        </p:txBody>
      </p:sp>
      <p:sp>
        <p:nvSpPr>
          <p:cNvPr id="3" name="Content Placeholder 2"/>
          <p:cNvSpPr>
            <a:spLocks noGrp="1"/>
          </p:cNvSpPr>
          <p:nvPr>
            <p:ph idx="1"/>
          </p:nvPr>
        </p:nvSpPr>
        <p:spPr>
          <a:xfrm>
            <a:off x="457200" y="1219200"/>
            <a:ext cx="8229600" cy="5410200"/>
          </a:xfrm>
          <a:ln>
            <a:noFill/>
          </a:ln>
        </p:spPr>
        <p:txBody>
          <a:bodyPr vert="horz" lIns="91440" tIns="45720" rIns="91440" bIns="45720" rtlCol="0" anchor="t">
            <a:normAutofit/>
          </a:bodyPr>
          <a:lstStyle/>
          <a:p>
            <a:pPr>
              <a:buNone/>
            </a:pPr>
            <a:r>
              <a:rPr lang="fr-FR" sz="3600" dirty="0"/>
              <a:t>À la fin de la séance, les participants seront en mesure de :</a:t>
            </a:r>
          </a:p>
          <a:p>
            <a:pPr lvl="0"/>
            <a:r>
              <a:rPr lang="fr-FR" dirty="0"/>
              <a:t>Définir la programmation intégrée</a:t>
            </a:r>
            <a:endParaRPr lang="en-GB" dirty="0"/>
          </a:p>
          <a:p>
            <a:pPr lvl="0"/>
            <a:r>
              <a:rPr lang="fr-FR" dirty="0"/>
              <a:t>Expliquer ce qui renseigne le choix de la programmation intégrée</a:t>
            </a:r>
            <a:endParaRPr lang="en-GB" dirty="0"/>
          </a:p>
          <a:p>
            <a:r>
              <a:rPr lang="fr-FR" dirty="0"/>
              <a:t>Expliquer pourquoi le lien entre le développement et l'aide humanitaire est un élément clé de l'intégration dans toute intervention</a:t>
            </a:r>
            <a:endParaRPr lang="en-GB" dirty="0"/>
          </a:p>
          <a:p>
            <a:pPr lvl="0"/>
            <a:endParaRPr lang="en-US" dirty="0">
              <a:cs typeface="Calibri"/>
            </a:endParaRPr>
          </a:p>
        </p:txBody>
      </p:sp>
      <p:pic>
        <p:nvPicPr>
          <p:cNvPr id="4" name="Picture 3">
            <a:extLst>
              <a:ext uri="{FF2B5EF4-FFF2-40B4-BE49-F238E27FC236}">
                <a16:creationId xmlns:a16="http://schemas.microsoft.com/office/drawing/2014/main" id="{8C31973D-9C78-4E5B-AAD6-1833211BD0A4}"/>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FD67F49B-D075-4F6A-BBC8-0349EB32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extLst>
      <p:ext uri="{BB962C8B-B14F-4D97-AF65-F5344CB8AC3E}">
        <p14:creationId xmlns:p14="http://schemas.microsoft.com/office/powerpoint/2010/main" val="424852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219-B0EE-40F3-B8A7-0FCDACB9034F}"/>
              </a:ext>
            </a:extLst>
          </p:cNvPr>
          <p:cNvSpPr>
            <a:spLocks noGrp="1"/>
          </p:cNvSpPr>
          <p:nvPr>
            <p:ph type="title"/>
          </p:nvPr>
        </p:nvSpPr>
        <p:spPr/>
        <p:txBody>
          <a:bodyPr/>
          <a:lstStyle/>
          <a:p>
            <a:r>
              <a:rPr lang="fr-FR" b="1" dirty="0"/>
              <a:t>Tâche : étude de cas</a:t>
            </a:r>
          </a:p>
        </p:txBody>
      </p:sp>
      <p:sp>
        <p:nvSpPr>
          <p:cNvPr id="3" name="Content Placeholder 2">
            <a:extLst>
              <a:ext uri="{FF2B5EF4-FFF2-40B4-BE49-F238E27FC236}">
                <a16:creationId xmlns:a16="http://schemas.microsoft.com/office/drawing/2014/main" id="{C237A355-D3C6-498D-ABBF-99BDA232CD48}"/>
              </a:ext>
            </a:extLst>
          </p:cNvPr>
          <p:cNvSpPr>
            <a:spLocks noGrp="1"/>
          </p:cNvSpPr>
          <p:nvPr>
            <p:ph idx="1"/>
          </p:nvPr>
        </p:nvSpPr>
        <p:spPr/>
        <p:txBody>
          <a:bodyPr/>
          <a:lstStyle/>
          <a:p>
            <a:r>
              <a:rPr lang="fr-FR" dirty="0"/>
              <a:t>Comment régleriez-vous les causes immédiates, sous-jacentes et fondamentales de la malnutrition d'Amina identifiées lors de la séance précédente ? </a:t>
            </a:r>
          </a:p>
        </p:txBody>
      </p:sp>
      <p:pic>
        <p:nvPicPr>
          <p:cNvPr id="4" name="Picture 3">
            <a:extLst>
              <a:ext uri="{FF2B5EF4-FFF2-40B4-BE49-F238E27FC236}">
                <a16:creationId xmlns:a16="http://schemas.microsoft.com/office/drawing/2014/main" id="{7F40507A-3E80-4434-81E6-C660A8E65B21}"/>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80359CD5-9417-4128-95E5-F4D513F375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extLst>
      <p:ext uri="{BB962C8B-B14F-4D97-AF65-F5344CB8AC3E}">
        <p14:creationId xmlns:p14="http://schemas.microsoft.com/office/powerpoint/2010/main" val="210218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72000"/>
          </a:xfrm>
          <a:ln>
            <a:noFill/>
          </a:ln>
        </p:spPr>
        <p:txBody>
          <a:bodyPr>
            <a:normAutofit fontScale="92500" lnSpcReduction="10000"/>
          </a:bodyPr>
          <a:lstStyle/>
          <a:p>
            <a:pPr>
              <a:buNone/>
            </a:pPr>
            <a:endParaRPr dirty="0"/>
          </a:p>
          <a:p>
            <a:pPr>
              <a:buNone/>
            </a:pPr>
            <a:r>
              <a:rPr lang="fr-FR" sz="3600" dirty="0"/>
              <a:t>La programmation intégrée est </a:t>
            </a:r>
            <a:r>
              <a:rPr lang="fr-FR" sz="3600" b="1" dirty="0"/>
              <a:t>une approche </a:t>
            </a:r>
            <a:r>
              <a:rPr lang="fr-FR" sz="3600" dirty="0"/>
              <a:t>pour le développement et la réponse humanitaire qui intentionnellement « fait le lien entre</a:t>
            </a:r>
            <a:r>
              <a:rPr lang="fr-FR" sz="3600" b="1" dirty="0"/>
              <a:t> </a:t>
            </a:r>
            <a:r>
              <a:rPr lang="fr-FR" sz="3600" dirty="0"/>
              <a:t>la </a:t>
            </a:r>
            <a:r>
              <a:rPr lang="fr-FR" sz="3600" b="1" dirty="0"/>
              <a:t>conception, la mise en œuvre et l'évaluation </a:t>
            </a:r>
            <a:r>
              <a:rPr lang="fr-FR" sz="3600" dirty="0"/>
              <a:t>des programmes à travers plusieurs </a:t>
            </a:r>
            <a:r>
              <a:rPr lang="fr-FR" sz="3600" b="1" dirty="0"/>
              <a:t>disciplines et secteurs </a:t>
            </a:r>
            <a:r>
              <a:rPr lang="fr-FR" sz="3600" dirty="0"/>
              <a:t>afin de produire un </a:t>
            </a:r>
            <a:r>
              <a:rPr lang="fr-FR" sz="3600" b="1" dirty="0"/>
              <a:t>impact</a:t>
            </a:r>
            <a:r>
              <a:rPr lang="fr-FR" sz="3600" dirty="0"/>
              <a:t> </a:t>
            </a:r>
            <a:r>
              <a:rPr lang="fr-FR" sz="3600" b="1" dirty="0"/>
              <a:t>amplifié et durable </a:t>
            </a:r>
            <a:r>
              <a:rPr lang="fr-FR" sz="3600" dirty="0"/>
              <a:t>sur la vie des gens ».</a:t>
            </a:r>
          </a:p>
        </p:txBody>
      </p:sp>
      <p:sp>
        <p:nvSpPr>
          <p:cNvPr id="4" name="Rectangle 3"/>
          <p:cNvSpPr/>
          <p:nvPr/>
        </p:nvSpPr>
        <p:spPr>
          <a:xfrm>
            <a:off x="3200400" y="5181600"/>
            <a:ext cx="5486400" cy="430887"/>
          </a:xfrm>
          <a:prstGeom prst="rect">
            <a:avLst/>
          </a:prstGeom>
          <a:ln>
            <a:solidFill>
              <a:schemeClr val="tx1"/>
            </a:solidFill>
          </a:ln>
        </p:spPr>
        <p:txBody>
          <a:bodyPr wrap="square">
            <a:spAutoFit/>
          </a:bodyPr>
          <a:lstStyle/>
          <a:p>
            <a:r>
              <a:rPr lang="fr-FR" sz="1100" dirty="0"/>
              <a:t>FHI 360, « Développement intégré » (Integrated Development), http://www.fhi360.org/integrated-development.</a:t>
            </a:r>
          </a:p>
        </p:txBody>
      </p:sp>
      <p:pic>
        <p:nvPicPr>
          <p:cNvPr id="5" name="Picture 4">
            <a:extLst>
              <a:ext uri="{FF2B5EF4-FFF2-40B4-BE49-F238E27FC236}">
                <a16:creationId xmlns:a16="http://schemas.microsoft.com/office/drawing/2014/main" id="{1D5559CA-5375-4D76-8851-21D00AAC5A89}"/>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731B1365-F016-4525-A251-11B31BB1F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a:ln>
            <a:noFill/>
          </a:ln>
        </p:spPr>
        <p:txBody>
          <a:bodyPr>
            <a:normAutofit/>
          </a:bodyPr>
          <a:lstStyle/>
          <a:p>
            <a:pPr algn="l"/>
            <a:r>
              <a:rPr lang="fr-FR" b="1" dirty="0"/>
              <a:t>La programmation intégrée :</a:t>
            </a:r>
          </a:p>
        </p:txBody>
      </p:sp>
      <p:sp>
        <p:nvSpPr>
          <p:cNvPr id="3" name="Content Placeholder 2"/>
          <p:cNvSpPr>
            <a:spLocks noGrp="1"/>
          </p:cNvSpPr>
          <p:nvPr>
            <p:ph idx="1"/>
          </p:nvPr>
        </p:nvSpPr>
        <p:spPr>
          <a:xfrm>
            <a:off x="228600" y="1066800"/>
            <a:ext cx="8610600" cy="5001669"/>
          </a:xfrm>
          <a:ln>
            <a:noFill/>
          </a:ln>
        </p:spPr>
        <p:txBody>
          <a:bodyPr vert="horz" lIns="91440" tIns="45720" rIns="91440" bIns="45720" rtlCol="0" anchor="t">
            <a:noAutofit/>
          </a:bodyPr>
          <a:lstStyle/>
          <a:p>
            <a:r>
              <a:rPr lang="fr-FR" sz="3000" dirty="0"/>
              <a:t>« se concentre sur la résolution de problèmes complexes plutôt que sur la recherche de solutions décousues. »</a:t>
            </a:r>
          </a:p>
          <a:p>
            <a:r>
              <a:rPr lang="fr-FR" sz="3000" dirty="0"/>
              <a:t>A le potentiel d’être plus efficace et durable car elle répond aux besoins des femmes, des hommes, des filles et des garçons.</a:t>
            </a:r>
            <a:endParaRPr lang="en-US" sz="3000" dirty="0">
              <a:cs typeface="Calibri"/>
            </a:endParaRPr>
          </a:p>
          <a:p>
            <a:r>
              <a:rPr lang="fr-FR" sz="3000" dirty="0"/>
              <a:t>A le potentiel d'être plus efficace grâce aux activités et au rapportage communs que peuvent produire des programmes bien intégrés.</a:t>
            </a:r>
            <a:endParaRPr lang="en-US" sz="3000" dirty="0">
              <a:cs typeface="Calibri"/>
            </a:endParaRPr>
          </a:p>
          <a:p>
            <a:r>
              <a:rPr lang="fr-FR" sz="3000" dirty="0"/>
              <a:t>Vise à atteindre des résultats collectifs</a:t>
            </a:r>
            <a:r>
              <a:rPr lang="fr-FR" sz="3000" dirty="0">
                <a:solidFill>
                  <a:srgbClr val="FF0000"/>
                </a:solidFill>
              </a:rPr>
              <a:t>.</a:t>
            </a:r>
            <a:endParaRPr lang="en-US" sz="3000" dirty="0">
              <a:cs typeface="Calibri"/>
            </a:endParaRPr>
          </a:p>
        </p:txBody>
      </p:sp>
      <p:pic>
        <p:nvPicPr>
          <p:cNvPr id="4" name="Picture 3">
            <a:extLst>
              <a:ext uri="{FF2B5EF4-FFF2-40B4-BE49-F238E27FC236}">
                <a16:creationId xmlns:a16="http://schemas.microsoft.com/office/drawing/2014/main" id="{97A4FAFA-A84C-48EB-8BE6-6FB8724A40FE}"/>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DF525F19-1BF9-4E6E-BA2A-348B85A28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C47F1CB8-2378-4926-898C-F7EE8DE8627A}"/>
              </a:ext>
            </a:extLst>
          </p:cNvPr>
          <p:cNvSpPr/>
          <p:nvPr/>
        </p:nvSpPr>
        <p:spPr>
          <a:xfrm flipV="1">
            <a:off x="4572000" y="1436090"/>
            <a:ext cx="3682767" cy="4888510"/>
          </a:xfrm>
          <a:prstGeom prst="triangle">
            <a:avLst>
              <a:gd name="adj" fmla="val 51774"/>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aphicFrame>
        <p:nvGraphicFramePr>
          <p:cNvPr id="3" name="Table 2">
            <a:extLst>
              <a:ext uri="{FF2B5EF4-FFF2-40B4-BE49-F238E27FC236}">
                <a16:creationId xmlns:a16="http://schemas.microsoft.com/office/drawing/2014/main" id="{3FD8E9A6-3004-4A14-BF6E-53EC602D18FD}"/>
              </a:ext>
            </a:extLst>
          </p:cNvPr>
          <p:cNvGraphicFramePr>
            <a:graphicFrameLocks noGrp="1"/>
          </p:cNvGraphicFramePr>
          <p:nvPr>
            <p:extLst>
              <p:ext uri="{D42A27DB-BD31-4B8C-83A1-F6EECF244321}">
                <p14:modId xmlns:p14="http://schemas.microsoft.com/office/powerpoint/2010/main" val="3813783679"/>
              </p:ext>
            </p:extLst>
          </p:nvPr>
        </p:nvGraphicFramePr>
        <p:xfrm>
          <a:off x="620785" y="1319290"/>
          <a:ext cx="7902430" cy="5122109"/>
        </p:xfrm>
        <a:graphic>
          <a:graphicData uri="http://schemas.openxmlformats.org/drawingml/2006/table">
            <a:tbl>
              <a:tblPr firstRow="1" bandRow="1">
                <a:tableStyleId>{9D7B26C5-4107-4FEC-AEDC-1716B250A1EF}</a:tableStyleId>
              </a:tblPr>
              <a:tblGrid>
                <a:gridCol w="3951215">
                  <a:extLst>
                    <a:ext uri="{9D8B030D-6E8A-4147-A177-3AD203B41FA5}">
                      <a16:colId xmlns:a16="http://schemas.microsoft.com/office/drawing/2014/main" val="1580076872"/>
                    </a:ext>
                  </a:extLst>
                </a:gridCol>
                <a:gridCol w="3951215">
                  <a:extLst>
                    <a:ext uri="{9D8B030D-6E8A-4147-A177-3AD203B41FA5}">
                      <a16:colId xmlns:a16="http://schemas.microsoft.com/office/drawing/2014/main" val="2141607866"/>
                    </a:ext>
                  </a:extLst>
                </a:gridCol>
              </a:tblGrid>
              <a:tr h="1075889">
                <a:tc>
                  <a:txBody>
                    <a:bodyPr/>
                    <a:lstStyle/>
                    <a:p>
                      <a:pPr marL="1828800" lvl="3"/>
                      <a:r>
                        <a:rPr lang="fr-CA" sz="1400" dirty="0"/>
                        <a:t>TRANS-SECTORIEL</a:t>
                      </a:r>
                    </a:p>
                    <a:p>
                      <a:pPr marL="1828800" lvl="3"/>
                      <a:r>
                        <a:rPr lang="fr-CA" sz="1400" b="0" dirty="0"/>
                        <a:t>Brouillage des frontières entre les secteurs en termes de ressources, méthodes et activités pour résoudre un problème</a:t>
                      </a: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400" dirty="0"/>
                        <a:t>INTÉGRATION</a:t>
                      </a:r>
                    </a:p>
                    <a:p>
                      <a:r>
                        <a:rPr lang="fr-CA" sz="1400" b="0" dirty="0"/>
                        <a:t>Réunir les structures et les fonctions ( ressources, personnel, stratégie et planification) avec une fusion  des attributions sectorielles</a:t>
                      </a: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649611"/>
                  </a:ext>
                </a:extLst>
              </a:tr>
              <a:tr h="1075889">
                <a:tc>
                  <a:txBody>
                    <a:bodyPr/>
                    <a:lstStyle/>
                    <a:p>
                      <a:pPr marL="1828800" lvl="3"/>
                      <a:r>
                        <a:rPr lang="fr-CA" sz="1400" b="1" dirty="0"/>
                        <a:t>INTERSECTORIEL</a:t>
                      </a:r>
                    </a:p>
                    <a:p>
                      <a:pPr marL="1828800" lvl="3"/>
                      <a:r>
                        <a:rPr lang="fr-CA" sz="1400" dirty="0"/>
                        <a:t>Deux secteurs ou plus essaient de comprendre les approches et les méthodes de l’autre pour adresser le problème </a:t>
                      </a: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400" b="1" dirty="0"/>
                        <a:t>COLLABORATION</a:t>
                      </a:r>
                    </a:p>
                    <a:p>
                      <a:r>
                        <a:rPr lang="fr-CA" sz="1400" b="0" dirty="0"/>
                        <a:t>Partage de quelques ressources ou du personnel pour faciliter la planification stratégique commune et l’action sur certains problèmes, pendant que chaque attribution sectorielle est maintenue</a:t>
                      </a: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0835955"/>
                  </a:ext>
                </a:extLst>
              </a:tr>
              <a:tr h="1075889">
                <a:tc>
                  <a:txBody>
                    <a:bodyPr/>
                    <a:lstStyle/>
                    <a:p>
                      <a:pPr marL="1828800" lvl="3"/>
                      <a:r>
                        <a:rPr lang="fr-CA" sz="1400" b="1" dirty="0"/>
                        <a:t>MULTISECTORIEL</a:t>
                      </a:r>
                    </a:p>
                    <a:p>
                      <a:pPr marL="1828800" lvl="3"/>
                      <a:r>
                        <a:rPr lang="fr-CA" sz="1400" b="0" dirty="0"/>
                        <a:t>Deux secteurs ou plus apportent leur approches sectorielles et leurs ressources séparément pour résoudre le problème</a:t>
                      </a: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400" b="1" dirty="0"/>
                        <a:t>LIENS, COOPÉRATION, COORDINATION</a:t>
                      </a:r>
                    </a:p>
                    <a:p>
                      <a:r>
                        <a:rPr lang="fr-CA" sz="1400" b="0" dirty="0"/>
                        <a:t>Maintien des attributions sectorielles pendant qu’un travail commun est effectue sur certains problèmes; interactions souvent non structurée ou basée sur un accord non contraignant oriente vers un objectif </a:t>
                      </a: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701840"/>
                  </a:ext>
                </a:extLst>
              </a:tr>
              <a:tr h="1075889">
                <a:tc>
                  <a:txBody>
                    <a:bodyPr/>
                    <a:lstStyle/>
                    <a:p>
                      <a:pPr marL="1828800" lvl="3"/>
                      <a:r>
                        <a:rPr lang="fr-CA" sz="1400" b="1" dirty="0"/>
                        <a:t>SECTORIEL</a:t>
                      </a:r>
                    </a:p>
                    <a:p>
                      <a:pPr marL="1828800" lvl="3"/>
                      <a:r>
                        <a:rPr lang="fr-CA" sz="1400" b="0" dirty="0"/>
                        <a:t>Un secteur travaille seul pour résoudre le problème</a:t>
                      </a: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400" b="1" dirty="0"/>
                        <a:t>FONCTIONNEMENT LINÉAIRE</a:t>
                      </a:r>
                    </a:p>
                    <a:p>
                      <a:r>
                        <a:rPr lang="fr-CA" sz="1400" b="0" dirty="0"/>
                        <a:t>Travail continue par secteur séparé avec une communication limitée ou une planification stratégique sur le problème</a:t>
                      </a: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182944"/>
                  </a:ext>
                </a:extLst>
              </a:tr>
            </a:tbl>
          </a:graphicData>
        </a:graphic>
      </p:graphicFrame>
      <p:sp>
        <p:nvSpPr>
          <p:cNvPr id="4" name="Rectangle 3">
            <a:extLst>
              <a:ext uri="{FF2B5EF4-FFF2-40B4-BE49-F238E27FC236}">
                <a16:creationId xmlns:a16="http://schemas.microsoft.com/office/drawing/2014/main" id="{0BC5F9D9-9913-430B-A9F1-3766DF22892C}"/>
              </a:ext>
            </a:extLst>
          </p:cNvPr>
          <p:cNvSpPr/>
          <p:nvPr/>
        </p:nvSpPr>
        <p:spPr>
          <a:xfrm>
            <a:off x="1263322" y="1894987"/>
            <a:ext cx="824419" cy="6143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6" name="Rectangle 5">
            <a:extLst>
              <a:ext uri="{FF2B5EF4-FFF2-40B4-BE49-F238E27FC236}">
                <a16:creationId xmlns:a16="http://schemas.microsoft.com/office/drawing/2014/main" id="{AD37234C-6548-45B3-B0EF-201B183E5844}"/>
              </a:ext>
            </a:extLst>
          </p:cNvPr>
          <p:cNvSpPr/>
          <p:nvPr/>
        </p:nvSpPr>
        <p:spPr>
          <a:xfrm>
            <a:off x="1346971" y="3141890"/>
            <a:ext cx="359789" cy="6143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Rectangle 6">
            <a:extLst>
              <a:ext uri="{FF2B5EF4-FFF2-40B4-BE49-F238E27FC236}">
                <a16:creationId xmlns:a16="http://schemas.microsoft.com/office/drawing/2014/main" id="{CA6D7A49-47E1-49C0-88FD-EF9F8A7AB50A}"/>
              </a:ext>
            </a:extLst>
          </p:cNvPr>
          <p:cNvSpPr/>
          <p:nvPr/>
        </p:nvSpPr>
        <p:spPr>
          <a:xfrm>
            <a:off x="1727952" y="3141891"/>
            <a:ext cx="359789" cy="6143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 name="Rectangle 7">
            <a:extLst>
              <a:ext uri="{FF2B5EF4-FFF2-40B4-BE49-F238E27FC236}">
                <a16:creationId xmlns:a16="http://schemas.microsoft.com/office/drawing/2014/main" id="{F2452B37-3184-45EC-B167-58C72E232F6F}"/>
              </a:ext>
            </a:extLst>
          </p:cNvPr>
          <p:cNvSpPr/>
          <p:nvPr/>
        </p:nvSpPr>
        <p:spPr>
          <a:xfrm>
            <a:off x="1263322" y="4421078"/>
            <a:ext cx="359789" cy="6143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Rectangle 8">
            <a:extLst>
              <a:ext uri="{FF2B5EF4-FFF2-40B4-BE49-F238E27FC236}">
                <a16:creationId xmlns:a16="http://schemas.microsoft.com/office/drawing/2014/main" id="{2D5A065C-B775-4AB6-8A81-2332FF41EEBA}"/>
              </a:ext>
            </a:extLst>
          </p:cNvPr>
          <p:cNvSpPr/>
          <p:nvPr/>
        </p:nvSpPr>
        <p:spPr>
          <a:xfrm>
            <a:off x="1777988" y="4421079"/>
            <a:ext cx="359789" cy="6143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0" name="Rectangle 9">
            <a:extLst>
              <a:ext uri="{FF2B5EF4-FFF2-40B4-BE49-F238E27FC236}">
                <a16:creationId xmlns:a16="http://schemas.microsoft.com/office/drawing/2014/main" id="{7F74DFE3-4124-4768-B271-8AC9EE562AB8}"/>
              </a:ext>
            </a:extLst>
          </p:cNvPr>
          <p:cNvSpPr/>
          <p:nvPr/>
        </p:nvSpPr>
        <p:spPr>
          <a:xfrm>
            <a:off x="1777988" y="5592480"/>
            <a:ext cx="359789" cy="6143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Title 13">
            <a:extLst>
              <a:ext uri="{FF2B5EF4-FFF2-40B4-BE49-F238E27FC236}">
                <a16:creationId xmlns:a16="http://schemas.microsoft.com/office/drawing/2014/main" id="{AC4431BE-A508-4A3C-918C-C4F1622CC39F}"/>
              </a:ext>
            </a:extLst>
          </p:cNvPr>
          <p:cNvSpPr>
            <a:spLocks noGrp="1"/>
          </p:cNvSpPr>
          <p:nvPr>
            <p:ph type="title"/>
          </p:nvPr>
        </p:nvSpPr>
        <p:spPr>
          <a:xfrm>
            <a:off x="457200" y="194933"/>
            <a:ext cx="8229600" cy="1143000"/>
          </a:xfrm>
        </p:spPr>
        <p:txBody>
          <a:bodyPr>
            <a:normAutofit fontScale="90000"/>
          </a:bodyPr>
          <a:lstStyle/>
          <a:p>
            <a:r>
              <a:rPr lang="fr-FR" b="1" dirty="0"/>
              <a:t>Participation sectorielle et définition des termes</a:t>
            </a:r>
            <a:endParaRPr lang="fr-FR" dirty="0"/>
          </a:p>
        </p:txBody>
      </p:sp>
      <p:cxnSp>
        <p:nvCxnSpPr>
          <p:cNvPr id="12" name="Straight Connector 11">
            <a:extLst>
              <a:ext uri="{FF2B5EF4-FFF2-40B4-BE49-F238E27FC236}">
                <a16:creationId xmlns:a16="http://schemas.microsoft.com/office/drawing/2014/main" id="{AE1317DD-A8F1-4B97-81EF-6D8FC438FED9}"/>
              </a:ext>
            </a:extLst>
          </p:cNvPr>
          <p:cNvCxnSpPr/>
          <p:nvPr/>
        </p:nvCxnSpPr>
        <p:spPr>
          <a:xfrm>
            <a:off x="1670888" y="1894987"/>
            <a:ext cx="0" cy="614347"/>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EA5CDCB3-30D8-40DA-9A8E-D3B348DF4CCE}"/>
              </a:ext>
            </a:extLst>
          </p:cNvPr>
          <p:cNvSpPr txBox="1"/>
          <p:nvPr/>
        </p:nvSpPr>
        <p:spPr>
          <a:xfrm>
            <a:off x="0" y="6517767"/>
            <a:ext cx="9552503" cy="246221"/>
          </a:xfrm>
          <a:prstGeom prst="rect">
            <a:avLst/>
          </a:prstGeom>
          <a:noFill/>
        </p:spPr>
        <p:txBody>
          <a:bodyPr wrap="square" rtlCol="0">
            <a:spAutoFit/>
          </a:bodyPr>
          <a:lstStyle/>
          <a:p>
            <a:r>
              <a:rPr lang="fr-FR" sz="1000" dirty="0"/>
              <a:t>Jodie Harris et Scott </a:t>
            </a:r>
            <a:r>
              <a:rPr lang="fr-FR" sz="1000" dirty="0" err="1"/>
              <a:t>Drimie</a:t>
            </a:r>
            <a:r>
              <a:rPr lang="fr-FR" sz="1000" dirty="0"/>
              <a:t>: </a:t>
            </a:r>
            <a:r>
              <a:rPr lang="fr-FR" sz="1000" b="1" dirty="0"/>
              <a:t>Document de discussion de l'IFPRI </a:t>
            </a:r>
            <a:r>
              <a:rPr lang="fr-FR" sz="1000" dirty="0"/>
              <a:t>(Institut international de recherche sur les politiques alimentaires) </a:t>
            </a:r>
            <a:r>
              <a:rPr lang="fr-FR" sz="1000" b="1" dirty="0"/>
              <a:t>01200 août 2012 </a:t>
            </a:r>
            <a:endParaRPr lang="en-GB" sz="1000" dirty="0"/>
          </a:p>
        </p:txBody>
      </p:sp>
    </p:spTree>
    <p:extLst>
      <p:ext uri="{BB962C8B-B14F-4D97-AF65-F5344CB8AC3E}">
        <p14:creationId xmlns:p14="http://schemas.microsoft.com/office/powerpoint/2010/main" val="287270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ln>
            <a:noFill/>
          </a:ln>
        </p:spPr>
        <p:txBody>
          <a:bodyPr>
            <a:normAutofit/>
          </a:bodyPr>
          <a:lstStyle/>
          <a:p>
            <a:pPr algn="l"/>
            <a:r>
              <a:rPr lang="fr-FR" b="1" dirty="0"/>
              <a:t>Cycle de programme humanitaire</a:t>
            </a:r>
          </a:p>
        </p:txBody>
      </p:sp>
      <p:pic>
        <p:nvPicPr>
          <p:cNvPr id="4" name="Picture 3">
            <a:extLst>
              <a:ext uri="{FF2B5EF4-FFF2-40B4-BE49-F238E27FC236}">
                <a16:creationId xmlns:a16="http://schemas.microsoft.com/office/drawing/2014/main" id="{D255B37C-0953-4164-A100-8962A8C24F17}"/>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A9768679-A906-47C6-820F-65C1DCAF7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pic>
        <p:nvPicPr>
          <p:cNvPr id="3" name="Picture 2" descr="C:\Users\Geraldine\Documents\Capture d'écran 2019-05-11 17.03.34.png"/>
          <p:cNvPicPr>
            <a:picLocks noChangeAspect="1" noChangeArrowheads="1"/>
          </p:cNvPicPr>
          <p:nvPr/>
        </p:nvPicPr>
        <p:blipFill>
          <a:blip r:embed="rId5" cstate="print"/>
          <a:srcRect/>
          <a:stretch>
            <a:fillRect/>
          </a:stretch>
        </p:blipFill>
        <p:spPr bwMode="auto">
          <a:xfrm>
            <a:off x="1752600" y="914400"/>
            <a:ext cx="5638800" cy="53778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096962"/>
          </a:xfrm>
          <a:ln>
            <a:noFill/>
          </a:ln>
        </p:spPr>
        <p:txBody>
          <a:bodyPr>
            <a:normAutofit fontScale="90000"/>
          </a:bodyPr>
          <a:lstStyle/>
          <a:p>
            <a:pPr algn="l"/>
            <a:r>
              <a:rPr lang="fr-FR" b="1" dirty="0"/>
              <a:t>Quels facteurs déterminent les options pour la programmation intégrée ? </a:t>
            </a:r>
          </a:p>
        </p:txBody>
      </p:sp>
      <p:sp>
        <p:nvSpPr>
          <p:cNvPr id="3" name="Content Placeholder 2"/>
          <p:cNvSpPr>
            <a:spLocks noGrp="1"/>
          </p:cNvSpPr>
          <p:nvPr>
            <p:ph idx="1"/>
          </p:nvPr>
        </p:nvSpPr>
        <p:spPr>
          <a:xfrm>
            <a:off x="304800" y="1676400"/>
            <a:ext cx="8458200" cy="4648200"/>
          </a:xfrm>
          <a:ln>
            <a:noFill/>
          </a:ln>
        </p:spPr>
        <p:txBody>
          <a:bodyPr>
            <a:normAutofit/>
          </a:bodyPr>
          <a:lstStyle/>
          <a:p>
            <a:r>
              <a:rPr lang="fr-FR" sz="3600" dirty="0"/>
              <a:t>Contexte / Besoins</a:t>
            </a:r>
          </a:p>
          <a:p>
            <a:endParaRPr lang="en-US" sz="3600" dirty="0"/>
          </a:p>
          <a:p>
            <a:r>
              <a:rPr lang="fr-FR" sz="3600" dirty="0"/>
              <a:t>Capacité (environnement favorable, capacité organisationnelle et individuelle)</a:t>
            </a:r>
          </a:p>
          <a:p>
            <a:endParaRPr lang="en-US" sz="3600" dirty="0"/>
          </a:p>
          <a:p>
            <a:r>
              <a:rPr lang="fr-FR" sz="3600" dirty="0"/>
              <a:t>Ressources financières</a:t>
            </a:r>
          </a:p>
        </p:txBody>
      </p:sp>
      <p:pic>
        <p:nvPicPr>
          <p:cNvPr id="4" name="Picture 3">
            <a:extLst>
              <a:ext uri="{FF2B5EF4-FFF2-40B4-BE49-F238E27FC236}">
                <a16:creationId xmlns:a16="http://schemas.microsoft.com/office/drawing/2014/main" id="{90C7F4F1-ED46-4487-8BE8-7A6DA9AA8C70}"/>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D62D9E46-2FB1-4784-BCF2-5DDE107B7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a:noFill/>
          </a:ln>
        </p:spPr>
        <p:txBody>
          <a:bodyPr/>
          <a:lstStyle/>
          <a:p>
            <a:pPr algn="l"/>
            <a:r>
              <a:rPr lang="fr-FR" b="1" dirty="0"/>
              <a:t>Tâche : étude de cas</a:t>
            </a:r>
          </a:p>
        </p:txBody>
      </p:sp>
      <p:sp>
        <p:nvSpPr>
          <p:cNvPr id="3" name="Content Placeholder 2"/>
          <p:cNvSpPr>
            <a:spLocks noGrp="1"/>
          </p:cNvSpPr>
          <p:nvPr>
            <p:ph idx="1"/>
          </p:nvPr>
        </p:nvSpPr>
        <p:spPr>
          <a:xfrm>
            <a:off x="457200" y="1371600"/>
            <a:ext cx="8229600" cy="5105400"/>
          </a:xfrm>
          <a:ln>
            <a:noFill/>
          </a:ln>
        </p:spPr>
        <p:txBody>
          <a:bodyPr vert="horz" lIns="91440" tIns="45720" rIns="91440" bIns="45720" rtlCol="0" anchor="t">
            <a:normAutofit/>
          </a:bodyPr>
          <a:lstStyle/>
          <a:p>
            <a:r>
              <a:rPr lang="fr-FR" dirty="0"/>
              <a:t>Lisez la mise à jour de la situation à Liboda</a:t>
            </a:r>
            <a:endParaRPr lang="en-US" dirty="0"/>
          </a:p>
          <a:p>
            <a:r>
              <a:rPr lang="fr-FR" dirty="0"/>
              <a:t>La programmation intégrée est-elle une option dans ce cas ou non ? Sinon, que faut-il faire pour faciliter la programmation intégrée?</a:t>
            </a:r>
          </a:p>
          <a:p>
            <a:endParaRPr lang="en-US" dirty="0"/>
          </a:p>
        </p:txBody>
      </p:sp>
      <p:pic>
        <p:nvPicPr>
          <p:cNvPr id="4" name="Picture 3">
            <a:extLst>
              <a:ext uri="{FF2B5EF4-FFF2-40B4-BE49-F238E27FC236}">
                <a16:creationId xmlns:a16="http://schemas.microsoft.com/office/drawing/2014/main" id="{9DA1C337-1B95-4FFD-926D-71605D53E467}"/>
              </a:ext>
            </a:extLst>
          </p:cNvPr>
          <p:cNvPicPr>
            <a:picLocks noChangeAspect="1" noChangeArrowheads="1"/>
          </p:cNvPicPr>
          <p:nvPr/>
        </p:nvPicPr>
        <p:blipFill>
          <a:blip r:embed="rId3" cstate="print"/>
          <a:srcRect/>
          <a:stretch>
            <a:fillRect/>
          </a:stretch>
        </p:blipFill>
        <p:spPr bwMode="auto">
          <a:xfrm>
            <a:off x="428263" y="6068469"/>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724822EC-FDB2-4CFF-B371-73CF6DC2A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198</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French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Trainings</TermName>
          <TermId xmlns="http://schemas.microsoft.com/office/infopath/2007/PartnerControls">e247eb15-5fb6-4a93-80cd-515db5075dba</TermId>
        </TermInfo>
      </Terms>
    </TaxKeywordTaxHTField>
    <CategoryDescription xmlns="http://schemas.microsoft.com/sharepoint.v3">MASTER GNC Packages - FR 2019 Intercluster - Day 1</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EMOPSGCCU-1435067120-19150</_dlc_DocId>
    <_dlc_DocIdUrl xmlns="5858627f-d058-4b92-9b52-677b5fd7d454">
      <Url>https://unicef.sharepoint.com/teams/EMOPS-GCCU/_layouts/15/DocIdRedir.aspx?ID=EMOPSGCCU-1435067120-19150</Url>
      <Description>EMOPSGCCU-1435067120-19150</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473B23-CA03-40DD-8E55-D1EB3C1B6664}"/>
</file>

<file path=customXml/itemProps2.xml><?xml version="1.0" encoding="utf-8"?>
<ds:datastoreItem xmlns:ds="http://schemas.openxmlformats.org/officeDocument/2006/customXml" ds:itemID="{46D9FACD-70DD-447F-AD6D-155079CA266B}"/>
</file>

<file path=customXml/itemProps3.xml><?xml version="1.0" encoding="utf-8"?>
<ds:datastoreItem xmlns:ds="http://schemas.openxmlformats.org/officeDocument/2006/customXml" ds:itemID="{41B8A87C-FCF9-4C8E-B47C-7E0BA6BD1F95}"/>
</file>

<file path=customXml/itemProps4.xml><?xml version="1.0" encoding="utf-8"?>
<ds:datastoreItem xmlns:ds="http://schemas.openxmlformats.org/officeDocument/2006/customXml" ds:itemID="{8ADF9643-CD0C-48DE-B2FE-02C6470501A0}"/>
</file>

<file path=customXml/itemProps5.xml><?xml version="1.0" encoding="utf-8"?>
<ds:datastoreItem xmlns:ds="http://schemas.openxmlformats.org/officeDocument/2006/customXml" ds:itemID="{93CA9214-B92A-4B64-A7DA-947D4F172222}"/>
</file>

<file path=customXml/itemProps6.xml><?xml version="1.0" encoding="utf-8"?>
<ds:datastoreItem xmlns:ds="http://schemas.openxmlformats.org/officeDocument/2006/customXml" ds:itemID="{6DA9E998-9D93-4AA5-83BF-9B659E7DED68}"/>
</file>

<file path=docProps/app.xml><?xml version="1.0" encoding="utf-8"?>
<Properties xmlns="http://schemas.openxmlformats.org/officeDocument/2006/extended-properties" xmlns:vt="http://schemas.openxmlformats.org/officeDocument/2006/docPropsVTypes">
  <TotalTime>9891</TotalTime>
  <Words>1192</Words>
  <Application>Microsoft Office PowerPoint</Application>
  <PresentationFormat>On-screen Show (4:3)</PresentationFormat>
  <Paragraphs>105</Paragraphs>
  <Slides>13</Slides>
  <Notes>12</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Programmation intégrée - Définitions et décisions </vt:lpstr>
      <vt:lpstr>Objectifs d’apprentissage :</vt:lpstr>
      <vt:lpstr>Tâche : étude de cas</vt:lpstr>
      <vt:lpstr>PowerPoint Presentation</vt:lpstr>
      <vt:lpstr>La programmation intégrée :</vt:lpstr>
      <vt:lpstr>Participation sectorielle et définition des termes</vt:lpstr>
      <vt:lpstr>Cycle de programme humanitaire</vt:lpstr>
      <vt:lpstr>Quels facteurs déterminent les options pour la programmation intégrée ? </vt:lpstr>
      <vt:lpstr>Tâche : étude de cas</vt:lpstr>
      <vt:lpstr>PowerPoint Presentation</vt:lpstr>
      <vt:lpstr>PowerPoint Presentation</vt:lpstr>
      <vt:lpstr>Principaux messages à retenir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Programming</dc:title>
  <dc:creator>Caro</dc:creator>
  <cp:keywords>Trainings; GNC</cp:keywords>
  <cp:lastModifiedBy>Gwenaelle GARNIER</cp:lastModifiedBy>
  <cp:revision>454</cp:revision>
  <cp:lastPrinted>2019-07-10T13:33:01Z</cp:lastPrinted>
  <dcterms:created xsi:type="dcterms:W3CDTF">2018-01-15T08:20:26Z</dcterms:created>
  <dcterms:modified xsi:type="dcterms:W3CDTF">2019-07-10T14:37:30Z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133;#GNC|82a4199d-9c93-4d57-833f-59195f986fba;#198;#Trainings|e247eb15-5fb6-4a93-80cd-515db5075dba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75a8fd9c-f1d9-49ca-99a8-88a4c5cf200c</vt:lpwstr>
  </property>
</Properties>
</file>