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2"/>
  </p:notesMasterIdLst>
  <p:sldIdLst>
    <p:sldId id="257" r:id="rId8"/>
    <p:sldId id="272" r:id="rId9"/>
    <p:sldId id="304" r:id="rId10"/>
    <p:sldId id="307" r:id="rId11"/>
    <p:sldId id="259" r:id="rId12"/>
    <p:sldId id="260" r:id="rId13"/>
    <p:sldId id="261" r:id="rId14"/>
    <p:sldId id="277" r:id="rId15"/>
    <p:sldId id="263" r:id="rId16"/>
    <p:sldId id="276" r:id="rId17"/>
    <p:sldId id="280" r:id="rId18"/>
    <p:sldId id="281" r:id="rId19"/>
    <p:sldId id="268" r:id="rId20"/>
    <p:sldId id="306"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5" clrIdx="0"/>
  <p:cmAuthor id="1" name="Tove Eriksson" initials="TE" lastIdx="5" clrIdx="1">
    <p:extLst>
      <p:ext uri="{19B8F6BF-5375-455C-9EA6-DF929625EA0E}">
        <p15:presenceInfo xmlns:p15="http://schemas.microsoft.com/office/powerpoint/2012/main" userId="S::Tove.Eriksson@redr.org.uk::fd4bf3dc-9314-482f-8100-a10a36654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C16EF-44A3-4764-B4AE-920B180D66F9}" v="69" dt="2019-10-16T13:26:10.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6523" autoAdjust="0"/>
  </p:normalViewPr>
  <p:slideViewPr>
    <p:cSldViewPr>
      <p:cViewPr varScale="1">
        <p:scale>
          <a:sx n="77" d="100"/>
          <a:sy n="77"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C2112F7-A897-4CDF-9F44-F3D56AB08241}"/>
  </pc:docChgLst>
  <pc:docChgLst>
    <pc:chgData name="Tove Eriksson" userId="fd4bf3dc-9314-482f-8100-a10a36654583" providerId="ADAL" clId="{0CA47588-C12A-4A51-8AE8-8A58DBF095F3}"/>
  </pc:docChgLst>
  <pc:docChgLst>
    <pc:chgData name="Tove Eriksson" userId="S::tove.eriksson@redr.org.uk::fd4bf3dc-9314-482f-8100-a10a36654583" providerId="AD" clId="Web-{D57D8125-348E-030A-3E55-0C9BDC8DEAE9}"/>
  </pc:docChgLst>
  <pc:docChgLst>
    <pc:chgData clId="Web-{FB4E626E-237D-4F87-8619-0977F7DDC84B}"/>
  </pc:docChgLst>
  <pc:docChgLst>
    <pc:chgData name="Tove Eriksson" userId="S::tove.eriksson@redr.org.uk::fd4bf3dc-9314-482f-8100-a10a36654583" providerId="AD" clId="Web-{3E0F05DD-E1D9-142F-3E0F-5BE13AEEDD3E}"/>
  </pc:docChgLst>
  <pc:docChgLst>
    <pc:chgData name="Tove Eriksson" userId="fd4bf3dc-9314-482f-8100-a10a36654583" providerId="ADAL" clId="{9D9E0F60-2FAD-47FC-AD8B-84A387378D08}"/>
  </pc:docChgLst>
  <pc:docChgLst>
    <pc:chgData clId="Web-{8DA126F7-974D-4067-9B7B-E809E7A3EAB9}"/>
  </pc:docChgLst>
  <pc:docChgLst>
    <pc:chgData clId="Web-{2A6884C4-C2DD-4953-913A-C6749C24F904}"/>
  </pc:docChgLst>
  <pc:docChgLst>
    <pc:chgData name="Tove Eriksson" userId="S::tove.eriksson@redr.org.uk::fd4bf3dc-9314-482f-8100-a10a36654583" providerId="AD" clId="Web-{0404D805-5047-55FD-532D-134DFC40B21C}"/>
  </pc:docChgLst>
  <pc:docChgLst>
    <pc:chgData name="Tove Eriksson" userId="S::tove.eriksson@redr.org.uk::fd4bf3dc-9314-482f-8100-a10a36654583" providerId="AD" clId="Web-{FFE97774-DCD6-E4ED-1A5F-9C15138849ED}"/>
  </pc:docChgLst>
  <pc:docChgLst>
    <pc:chgData clId="Web-{986FC69F-9449-4581-BC4F-03ACCA908457}"/>
  </pc:docChgLst>
  <pc:docChgLst>
    <pc:chgData name="Diogo Loureiro Jurema" userId="9dfde3f0-34dd-48c5-90ef-eaf27597f482" providerId="ADAL" clId="{FCCC16EF-44A3-4764-B4AE-920B180D66F9}"/>
    <pc:docChg chg="custSel modSld modMainMaster">
      <pc:chgData name="Diogo Loureiro Jurema" userId="9dfde3f0-34dd-48c5-90ef-eaf27597f482" providerId="ADAL" clId="{FCCC16EF-44A3-4764-B4AE-920B180D66F9}" dt="2019-10-16T13:26:10.806" v="68" actId="1076"/>
      <pc:docMkLst>
        <pc:docMk/>
      </pc:docMkLst>
      <pc:sldChg chg="addSp delSp modSp">
        <pc:chgData name="Diogo Loureiro Jurema" userId="9dfde3f0-34dd-48c5-90ef-eaf27597f482" providerId="ADAL" clId="{FCCC16EF-44A3-4764-B4AE-920B180D66F9}" dt="2019-10-16T13:23:09.448" v="36" actId="1037"/>
        <pc:sldMkLst>
          <pc:docMk/>
          <pc:sldMk cId="0" sldId="257"/>
        </pc:sldMkLst>
        <pc:picChg chg="add del mod">
          <ac:chgData name="Diogo Loureiro Jurema" userId="9dfde3f0-34dd-48c5-90ef-eaf27597f482" providerId="ADAL" clId="{FCCC16EF-44A3-4764-B4AE-920B180D66F9}" dt="2019-10-16T13:22:29.440" v="17" actId="478"/>
          <ac:picMkLst>
            <pc:docMk/>
            <pc:sldMk cId="0" sldId="257"/>
            <ac:picMk id="5" creationId="{586F6FEE-6442-4B46-92F6-95D58AC0C52B}"/>
          </ac:picMkLst>
        </pc:picChg>
        <pc:picChg chg="add mod">
          <ac:chgData name="Diogo Loureiro Jurema" userId="9dfde3f0-34dd-48c5-90ef-eaf27597f482" providerId="ADAL" clId="{FCCC16EF-44A3-4764-B4AE-920B180D66F9}" dt="2019-10-16T13:23:09.448" v="36" actId="1037"/>
          <ac:picMkLst>
            <pc:docMk/>
            <pc:sldMk cId="0" sldId="257"/>
            <ac:picMk id="6" creationId="{D7020171-986C-4B9D-843A-5AD7897CFD3E}"/>
          </ac:picMkLst>
        </pc:picChg>
        <pc:picChg chg="del">
          <ac:chgData name="Diogo Loureiro Jurema" userId="9dfde3f0-34dd-48c5-90ef-eaf27597f482" providerId="ADAL" clId="{FCCC16EF-44A3-4764-B4AE-920B180D66F9}" dt="2019-10-16T13:22:45.319" v="18" actId="478"/>
          <ac:picMkLst>
            <pc:docMk/>
            <pc:sldMk cId="0" sldId="257"/>
            <ac:picMk id="135170" creationId="{00000000-0000-0000-0000-000000000000}"/>
          </ac:picMkLst>
        </pc:picChg>
      </pc:sldChg>
      <pc:sldChg chg="delSp">
        <pc:chgData name="Diogo Loureiro Jurema" userId="9dfde3f0-34dd-48c5-90ef-eaf27597f482" providerId="ADAL" clId="{FCCC16EF-44A3-4764-B4AE-920B180D66F9}" dt="2019-10-16T13:23:24.159" v="39" actId="478"/>
        <pc:sldMkLst>
          <pc:docMk/>
          <pc:sldMk cId="0" sldId="259"/>
        </pc:sldMkLst>
        <pc:picChg chg="del">
          <ac:chgData name="Diogo Loureiro Jurema" userId="9dfde3f0-34dd-48c5-90ef-eaf27597f482" providerId="ADAL" clId="{FCCC16EF-44A3-4764-B4AE-920B180D66F9}" dt="2019-10-16T13:23:24.159" v="39" actId="478"/>
          <ac:picMkLst>
            <pc:docMk/>
            <pc:sldMk cId="0" sldId="259"/>
            <ac:picMk id="5" creationId="{1D5559CA-5375-4D76-8851-21D00AAC5A89}"/>
          </ac:picMkLst>
        </pc:picChg>
      </pc:sldChg>
      <pc:sldChg chg="delSp">
        <pc:chgData name="Diogo Loureiro Jurema" userId="9dfde3f0-34dd-48c5-90ef-eaf27597f482" providerId="ADAL" clId="{FCCC16EF-44A3-4764-B4AE-920B180D66F9}" dt="2019-10-16T13:23:25.688" v="40" actId="478"/>
        <pc:sldMkLst>
          <pc:docMk/>
          <pc:sldMk cId="0" sldId="260"/>
        </pc:sldMkLst>
        <pc:picChg chg="del">
          <ac:chgData name="Diogo Loureiro Jurema" userId="9dfde3f0-34dd-48c5-90ef-eaf27597f482" providerId="ADAL" clId="{FCCC16EF-44A3-4764-B4AE-920B180D66F9}" dt="2019-10-16T13:23:25.688" v="40" actId="478"/>
          <ac:picMkLst>
            <pc:docMk/>
            <pc:sldMk cId="0" sldId="260"/>
            <ac:picMk id="4" creationId="{97A4FAFA-A84C-48EB-8BE6-6FB8724A40FE}"/>
          </ac:picMkLst>
        </pc:picChg>
      </pc:sldChg>
      <pc:sldChg chg="modSp">
        <pc:chgData name="Diogo Loureiro Jurema" userId="9dfde3f0-34dd-48c5-90ef-eaf27597f482" providerId="ADAL" clId="{FCCC16EF-44A3-4764-B4AE-920B180D66F9}" dt="2019-10-16T13:24:26.886" v="53" actId="1076"/>
        <pc:sldMkLst>
          <pc:docMk/>
          <pc:sldMk cId="0" sldId="261"/>
        </pc:sldMkLst>
        <pc:spChg chg="mod">
          <ac:chgData name="Diogo Loureiro Jurema" userId="9dfde3f0-34dd-48c5-90ef-eaf27597f482" providerId="ADAL" clId="{FCCC16EF-44A3-4764-B4AE-920B180D66F9}" dt="2019-10-16T13:24:26.886" v="53" actId="1076"/>
          <ac:spMkLst>
            <pc:docMk/>
            <pc:sldMk cId="0" sldId="261"/>
            <ac:spMk id="3" creationId="{A36E2A38-F897-451F-BEFA-6E1481AD95A0}"/>
          </ac:spMkLst>
        </pc:spChg>
        <pc:picChg chg="mod modCrop">
          <ac:chgData name="Diogo Loureiro Jurema" userId="9dfde3f0-34dd-48c5-90ef-eaf27597f482" providerId="ADAL" clId="{FCCC16EF-44A3-4764-B4AE-920B180D66F9}" dt="2019-10-16T13:24:01.952" v="47" actId="1035"/>
          <ac:picMkLst>
            <pc:docMk/>
            <pc:sldMk cId="0" sldId="261"/>
            <ac:picMk id="1026" creationId="{00000000-0000-0000-0000-000000000000}"/>
          </ac:picMkLst>
        </pc:picChg>
      </pc:sldChg>
      <pc:sldChg chg="delSp">
        <pc:chgData name="Diogo Loureiro Jurema" userId="9dfde3f0-34dd-48c5-90ef-eaf27597f482" providerId="ADAL" clId="{FCCC16EF-44A3-4764-B4AE-920B180D66F9}" dt="2019-10-16T13:24:42.584" v="55" actId="478"/>
        <pc:sldMkLst>
          <pc:docMk/>
          <pc:sldMk cId="0" sldId="263"/>
        </pc:sldMkLst>
        <pc:picChg chg="del">
          <ac:chgData name="Diogo Loureiro Jurema" userId="9dfde3f0-34dd-48c5-90ef-eaf27597f482" providerId="ADAL" clId="{FCCC16EF-44A3-4764-B4AE-920B180D66F9}" dt="2019-10-16T13:24:42.584" v="55" actId="478"/>
          <ac:picMkLst>
            <pc:docMk/>
            <pc:sldMk cId="0" sldId="263"/>
            <ac:picMk id="4" creationId="{90C7F4F1-ED46-4487-8BE8-7A6DA9AA8C70}"/>
          </ac:picMkLst>
        </pc:picChg>
      </pc:sldChg>
      <pc:sldChg chg="delSp">
        <pc:chgData name="Diogo Loureiro Jurema" userId="9dfde3f0-34dd-48c5-90ef-eaf27597f482" providerId="ADAL" clId="{FCCC16EF-44A3-4764-B4AE-920B180D66F9}" dt="2019-10-16T13:24:52.960" v="59" actId="478"/>
        <pc:sldMkLst>
          <pc:docMk/>
          <pc:sldMk cId="0" sldId="268"/>
        </pc:sldMkLst>
        <pc:picChg chg="del">
          <ac:chgData name="Diogo Loureiro Jurema" userId="9dfde3f0-34dd-48c5-90ef-eaf27597f482" providerId="ADAL" clId="{FCCC16EF-44A3-4764-B4AE-920B180D66F9}" dt="2019-10-16T13:24:52.960" v="59" actId="478"/>
          <ac:picMkLst>
            <pc:docMk/>
            <pc:sldMk cId="0" sldId="268"/>
            <ac:picMk id="4" creationId="{DB89CB19-A374-4D1A-BEF8-9643CF6C4A97}"/>
          </ac:picMkLst>
        </pc:picChg>
      </pc:sldChg>
      <pc:sldChg chg="delSp">
        <pc:chgData name="Diogo Loureiro Jurema" userId="9dfde3f0-34dd-48c5-90ef-eaf27597f482" providerId="ADAL" clId="{FCCC16EF-44A3-4764-B4AE-920B180D66F9}" dt="2019-10-16T13:23:19.184" v="37" actId="478"/>
        <pc:sldMkLst>
          <pc:docMk/>
          <pc:sldMk cId="4248523346" sldId="272"/>
        </pc:sldMkLst>
        <pc:picChg chg="del">
          <ac:chgData name="Diogo Loureiro Jurema" userId="9dfde3f0-34dd-48c5-90ef-eaf27597f482" providerId="ADAL" clId="{FCCC16EF-44A3-4764-B4AE-920B180D66F9}" dt="2019-10-16T13:23:19.184" v="37" actId="478"/>
          <ac:picMkLst>
            <pc:docMk/>
            <pc:sldMk cId="4248523346" sldId="272"/>
            <ac:picMk id="4" creationId="{8C31973D-9C78-4E5B-AAD6-1833211BD0A4}"/>
          </ac:picMkLst>
        </pc:picChg>
      </pc:sldChg>
      <pc:sldChg chg="delSp">
        <pc:chgData name="Diogo Loureiro Jurema" userId="9dfde3f0-34dd-48c5-90ef-eaf27597f482" providerId="ADAL" clId="{FCCC16EF-44A3-4764-B4AE-920B180D66F9}" dt="2019-10-16T13:24:44.584" v="56" actId="478"/>
        <pc:sldMkLst>
          <pc:docMk/>
          <pc:sldMk cId="0" sldId="276"/>
        </pc:sldMkLst>
        <pc:picChg chg="del">
          <ac:chgData name="Diogo Loureiro Jurema" userId="9dfde3f0-34dd-48c5-90ef-eaf27597f482" providerId="ADAL" clId="{FCCC16EF-44A3-4764-B4AE-920B180D66F9}" dt="2019-10-16T13:24:44.584" v="56" actId="478"/>
          <ac:picMkLst>
            <pc:docMk/>
            <pc:sldMk cId="0" sldId="276"/>
            <ac:picMk id="4" creationId="{9DA1C337-1B95-4FFD-926D-71605D53E467}"/>
          </ac:picMkLst>
        </pc:picChg>
      </pc:sldChg>
      <pc:sldChg chg="delSp">
        <pc:chgData name="Diogo Loureiro Jurema" userId="9dfde3f0-34dd-48c5-90ef-eaf27597f482" providerId="ADAL" clId="{FCCC16EF-44A3-4764-B4AE-920B180D66F9}" dt="2019-10-16T13:24:33.039" v="54" actId="478"/>
        <pc:sldMkLst>
          <pc:docMk/>
          <pc:sldMk cId="0" sldId="277"/>
        </pc:sldMkLst>
        <pc:picChg chg="del">
          <ac:chgData name="Diogo Loureiro Jurema" userId="9dfde3f0-34dd-48c5-90ef-eaf27597f482" providerId="ADAL" clId="{FCCC16EF-44A3-4764-B4AE-920B180D66F9}" dt="2019-10-16T13:24:33.039" v="54" actId="478"/>
          <ac:picMkLst>
            <pc:docMk/>
            <pc:sldMk cId="0" sldId="277"/>
            <ac:picMk id="4" creationId="{D255B37C-0953-4164-A100-8962A8C24F17}"/>
          </ac:picMkLst>
        </pc:picChg>
      </pc:sldChg>
      <pc:sldChg chg="delSp">
        <pc:chgData name="Diogo Loureiro Jurema" userId="9dfde3f0-34dd-48c5-90ef-eaf27597f482" providerId="ADAL" clId="{FCCC16EF-44A3-4764-B4AE-920B180D66F9}" dt="2019-10-16T13:24:46.184" v="57" actId="478"/>
        <pc:sldMkLst>
          <pc:docMk/>
          <pc:sldMk cId="0" sldId="280"/>
        </pc:sldMkLst>
        <pc:picChg chg="del">
          <ac:chgData name="Diogo Loureiro Jurema" userId="9dfde3f0-34dd-48c5-90ef-eaf27597f482" providerId="ADAL" clId="{FCCC16EF-44A3-4764-B4AE-920B180D66F9}" dt="2019-10-16T13:24:46.184" v="57" actId="478"/>
          <ac:picMkLst>
            <pc:docMk/>
            <pc:sldMk cId="0" sldId="280"/>
            <ac:picMk id="5" creationId="{3F1E0C93-CB99-455A-87F6-F2E6782E86CF}"/>
          </ac:picMkLst>
        </pc:picChg>
      </pc:sldChg>
      <pc:sldChg chg="modSp">
        <pc:chgData name="Diogo Loureiro Jurema" userId="9dfde3f0-34dd-48c5-90ef-eaf27597f482" providerId="ADAL" clId="{FCCC16EF-44A3-4764-B4AE-920B180D66F9}" dt="2019-10-16T13:24:50.830" v="58" actId="1076"/>
        <pc:sldMkLst>
          <pc:docMk/>
          <pc:sldMk cId="0" sldId="281"/>
        </pc:sldMkLst>
        <pc:picChg chg="mod">
          <ac:chgData name="Diogo Loureiro Jurema" userId="9dfde3f0-34dd-48c5-90ef-eaf27597f482" providerId="ADAL" clId="{FCCC16EF-44A3-4764-B4AE-920B180D66F9}" dt="2019-10-16T13:24:50.830" v="58" actId="1076"/>
          <ac:picMkLst>
            <pc:docMk/>
            <pc:sldMk cId="0" sldId="281"/>
            <ac:picMk id="4" creationId="{00000000-0000-0000-0000-000000000000}"/>
          </ac:picMkLst>
        </pc:picChg>
      </pc:sldChg>
      <pc:sldChg chg="delSp">
        <pc:chgData name="Diogo Loureiro Jurema" userId="9dfde3f0-34dd-48c5-90ef-eaf27597f482" providerId="ADAL" clId="{FCCC16EF-44A3-4764-B4AE-920B180D66F9}" dt="2019-10-16T13:23:20.511" v="38" actId="478"/>
        <pc:sldMkLst>
          <pc:docMk/>
          <pc:sldMk cId="2102181224" sldId="304"/>
        </pc:sldMkLst>
        <pc:picChg chg="del">
          <ac:chgData name="Diogo Loureiro Jurema" userId="9dfde3f0-34dd-48c5-90ef-eaf27597f482" providerId="ADAL" clId="{FCCC16EF-44A3-4764-B4AE-920B180D66F9}" dt="2019-10-16T13:23:20.511" v="38" actId="478"/>
          <ac:picMkLst>
            <pc:docMk/>
            <pc:sldMk cId="2102181224" sldId="304"/>
            <ac:picMk id="4" creationId="{7F40507A-3E80-4434-81E6-C660A8E65B21}"/>
          </ac:picMkLst>
        </pc:picChg>
      </pc:sldChg>
      <pc:sldChg chg="addSp modSp">
        <pc:chgData name="Diogo Loureiro Jurema" userId="9dfde3f0-34dd-48c5-90ef-eaf27597f482" providerId="ADAL" clId="{FCCC16EF-44A3-4764-B4AE-920B180D66F9}" dt="2019-10-16T13:26:10.806" v="68" actId="1076"/>
        <pc:sldMkLst>
          <pc:docMk/>
          <pc:sldMk cId="3797206186" sldId="306"/>
        </pc:sldMkLst>
        <pc:spChg chg="add mod">
          <ac:chgData name="Diogo Loureiro Jurema" userId="9dfde3f0-34dd-48c5-90ef-eaf27597f482" providerId="ADAL" clId="{FCCC16EF-44A3-4764-B4AE-920B180D66F9}" dt="2019-10-16T13:25:54.742" v="66" actId="2085"/>
          <ac:spMkLst>
            <pc:docMk/>
            <pc:sldMk cId="3797206186" sldId="306"/>
            <ac:spMk id="24" creationId="{DC060F9A-96F9-40B7-8311-8EDB163C4390}"/>
          </ac:spMkLst>
        </pc:spChg>
        <pc:picChg chg="add mod">
          <ac:chgData name="Diogo Loureiro Jurema" userId="9dfde3f0-34dd-48c5-90ef-eaf27597f482" providerId="ADAL" clId="{FCCC16EF-44A3-4764-B4AE-920B180D66F9}" dt="2019-10-16T13:26:10.806" v="68" actId="1076"/>
          <ac:picMkLst>
            <pc:docMk/>
            <pc:sldMk cId="3797206186" sldId="306"/>
            <ac:picMk id="25" creationId="{BCC2AB90-9CB0-43ED-90D3-CDFF89B6813C}"/>
          </ac:picMkLst>
        </pc:picChg>
      </pc:sldChg>
      <pc:sldMasterChg chg="addSp delSp modSp modSldLayout">
        <pc:chgData name="Diogo Loureiro Jurema" userId="9dfde3f0-34dd-48c5-90ef-eaf27597f482" providerId="ADAL" clId="{FCCC16EF-44A3-4764-B4AE-920B180D66F9}" dt="2019-10-16T13:22:07.968" v="13" actId="478"/>
        <pc:sldMasterMkLst>
          <pc:docMk/>
          <pc:sldMasterMk cId="0" sldId="2147483648"/>
        </pc:sldMasterMkLst>
        <pc:spChg chg="del">
          <ac:chgData name="Diogo Loureiro Jurema" userId="9dfde3f0-34dd-48c5-90ef-eaf27597f482" providerId="ADAL" clId="{FCCC16EF-44A3-4764-B4AE-920B180D66F9}" dt="2019-10-16T13:21:42.280" v="0" actId="478"/>
          <ac:spMkLst>
            <pc:docMk/>
            <pc:sldMasterMk cId="0" sldId="2147483648"/>
            <ac:spMk id="4" creationId="{00000000-0000-0000-0000-000000000000}"/>
          </ac:spMkLst>
        </pc:spChg>
        <pc:picChg chg="add mod">
          <ac:chgData name="Diogo Loureiro Jurema" userId="9dfde3f0-34dd-48c5-90ef-eaf27597f482" providerId="ADAL" clId="{FCCC16EF-44A3-4764-B4AE-920B180D66F9}" dt="2019-10-16T13:21:51.710" v="2" actId="1076"/>
          <ac:picMkLst>
            <pc:docMk/>
            <pc:sldMasterMk cId="0" sldId="2147483648"/>
            <ac:picMk id="7" creationId="{BBA2445A-7AEA-4364-89AF-D846E4FFBFF8}"/>
          </ac:picMkLst>
        </pc:picChg>
        <pc:sldLayoutChg chg="delSp">
          <pc:chgData name="Diogo Loureiro Jurema" userId="9dfde3f0-34dd-48c5-90ef-eaf27597f482" providerId="ADAL" clId="{FCCC16EF-44A3-4764-B4AE-920B180D66F9}" dt="2019-10-16T13:21:56.486" v="3" actId="478"/>
          <pc:sldLayoutMkLst>
            <pc:docMk/>
            <pc:sldMasterMk cId="0" sldId="2147483648"/>
            <pc:sldLayoutMk cId="0" sldId="2147483649"/>
          </pc:sldLayoutMkLst>
          <pc:spChg chg="del">
            <ac:chgData name="Diogo Loureiro Jurema" userId="9dfde3f0-34dd-48c5-90ef-eaf27597f482" providerId="ADAL" clId="{FCCC16EF-44A3-4764-B4AE-920B180D66F9}" dt="2019-10-16T13:21:56.486" v="3" actId="478"/>
            <ac:spMkLst>
              <pc:docMk/>
              <pc:sldMasterMk cId="0" sldId="2147483648"/>
              <pc:sldLayoutMk cId="0" sldId="2147483649"/>
              <ac:spMk id="4" creationId="{00000000-0000-0000-0000-000000000000}"/>
            </ac:spMkLst>
          </pc:spChg>
        </pc:sldLayoutChg>
        <pc:sldLayoutChg chg="delSp">
          <pc:chgData name="Diogo Loureiro Jurema" userId="9dfde3f0-34dd-48c5-90ef-eaf27597f482" providerId="ADAL" clId="{FCCC16EF-44A3-4764-B4AE-920B180D66F9}" dt="2019-10-16T13:21:58.069" v="4" actId="478"/>
          <pc:sldLayoutMkLst>
            <pc:docMk/>
            <pc:sldMasterMk cId="0" sldId="2147483648"/>
            <pc:sldLayoutMk cId="0" sldId="2147483650"/>
          </pc:sldLayoutMkLst>
          <pc:spChg chg="del">
            <ac:chgData name="Diogo Loureiro Jurema" userId="9dfde3f0-34dd-48c5-90ef-eaf27597f482" providerId="ADAL" clId="{FCCC16EF-44A3-4764-B4AE-920B180D66F9}" dt="2019-10-16T13:21:58.069" v="4" actId="478"/>
            <ac:spMkLst>
              <pc:docMk/>
              <pc:sldMasterMk cId="0" sldId="2147483648"/>
              <pc:sldLayoutMk cId="0" sldId="2147483650"/>
              <ac:spMk id="4" creationId="{00000000-0000-0000-0000-000000000000}"/>
            </ac:spMkLst>
          </pc:spChg>
        </pc:sldLayoutChg>
        <pc:sldLayoutChg chg="delSp">
          <pc:chgData name="Diogo Loureiro Jurema" userId="9dfde3f0-34dd-48c5-90ef-eaf27597f482" providerId="ADAL" clId="{FCCC16EF-44A3-4764-B4AE-920B180D66F9}" dt="2019-10-16T13:21:59.208" v="5" actId="478"/>
          <pc:sldLayoutMkLst>
            <pc:docMk/>
            <pc:sldMasterMk cId="0" sldId="2147483648"/>
            <pc:sldLayoutMk cId="0" sldId="2147483651"/>
          </pc:sldLayoutMkLst>
          <pc:spChg chg="del">
            <ac:chgData name="Diogo Loureiro Jurema" userId="9dfde3f0-34dd-48c5-90ef-eaf27597f482" providerId="ADAL" clId="{FCCC16EF-44A3-4764-B4AE-920B180D66F9}" dt="2019-10-16T13:21:59.208" v="5" actId="478"/>
            <ac:spMkLst>
              <pc:docMk/>
              <pc:sldMasterMk cId="0" sldId="2147483648"/>
              <pc:sldLayoutMk cId="0" sldId="2147483651"/>
              <ac:spMk id="4" creationId="{00000000-0000-0000-0000-000000000000}"/>
            </ac:spMkLst>
          </pc:spChg>
        </pc:sldLayoutChg>
        <pc:sldLayoutChg chg="delSp">
          <pc:chgData name="Diogo Loureiro Jurema" userId="9dfde3f0-34dd-48c5-90ef-eaf27597f482" providerId="ADAL" clId="{FCCC16EF-44A3-4764-B4AE-920B180D66F9}" dt="2019-10-16T13:22:00.326" v="6" actId="478"/>
          <pc:sldLayoutMkLst>
            <pc:docMk/>
            <pc:sldMasterMk cId="0" sldId="2147483648"/>
            <pc:sldLayoutMk cId="0" sldId="2147483652"/>
          </pc:sldLayoutMkLst>
          <pc:spChg chg="del">
            <ac:chgData name="Diogo Loureiro Jurema" userId="9dfde3f0-34dd-48c5-90ef-eaf27597f482" providerId="ADAL" clId="{FCCC16EF-44A3-4764-B4AE-920B180D66F9}" dt="2019-10-16T13:22:00.326" v="6" actId="478"/>
            <ac:spMkLst>
              <pc:docMk/>
              <pc:sldMasterMk cId="0" sldId="2147483648"/>
              <pc:sldLayoutMk cId="0" sldId="2147483652"/>
              <ac:spMk id="5" creationId="{00000000-0000-0000-0000-000000000000}"/>
            </ac:spMkLst>
          </pc:spChg>
        </pc:sldLayoutChg>
        <pc:sldLayoutChg chg="delSp">
          <pc:chgData name="Diogo Loureiro Jurema" userId="9dfde3f0-34dd-48c5-90ef-eaf27597f482" providerId="ADAL" clId="{FCCC16EF-44A3-4764-B4AE-920B180D66F9}" dt="2019-10-16T13:22:01.432" v="7" actId="478"/>
          <pc:sldLayoutMkLst>
            <pc:docMk/>
            <pc:sldMasterMk cId="0" sldId="2147483648"/>
            <pc:sldLayoutMk cId="0" sldId="2147483653"/>
          </pc:sldLayoutMkLst>
          <pc:spChg chg="del">
            <ac:chgData name="Diogo Loureiro Jurema" userId="9dfde3f0-34dd-48c5-90ef-eaf27597f482" providerId="ADAL" clId="{FCCC16EF-44A3-4764-B4AE-920B180D66F9}" dt="2019-10-16T13:22:01.432" v="7" actId="478"/>
            <ac:spMkLst>
              <pc:docMk/>
              <pc:sldMasterMk cId="0" sldId="2147483648"/>
              <pc:sldLayoutMk cId="0" sldId="2147483653"/>
              <ac:spMk id="7" creationId="{00000000-0000-0000-0000-000000000000}"/>
            </ac:spMkLst>
          </pc:spChg>
        </pc:sldLayoutChg>
        <pc:sldLayoutChg chg="delSp">
          <pc:chgData name="Diogo Loureiro Jurema" userId="9dfde3f0-34dd-48c5-90ef-eaf27597f482" providerId="ADAL" clId="{FCCC16EF-44A3-4764-B4AE-920B180D66F9}" dt="2019-10-16T13:22:02.398" v="8" actId="478"/>
          <pc:sldLayoutMkLst>
            <pc:docMk/>
            <pc:sldMasterMk cId="0" sldId="2147483648"/>
            <pc:sldLayoutMk cId="0" sldId="2147483654"/>
          </pc:sldLayoutMkLst>
          <pc:spChg chg="del">
            <ac:chgData name="Diogo Loureiro Jurema" userId="9dfde3f0-34dd-48c5-90ef-eaf27597f482" providerId="ADAL" clId="{FCCC16EF-44A3-4764-B4AE-920B180D66F9}" dt="2019-10-16T13:22:02.398" v="8" actId="478"/>
            <ac:spMkLst>
              <pc:docMk/>
              <pc:sldMasterMk cId="0" sldId="2147483648"/>
              <pc:sldLayoutMk cId="0" sldId="2147483654"/>
              <ac:spMk id="3" creationId="{00000000-0000-0000-0000-000000000000}"/>
            </ac:spMkLst>
          </pc:spChg>
        </pc:sldLayoutChg>
        <pc:sldLayoutChg chg="delSp">
          <pc:chgData name="Diogo Loureiro Jurema" userId="9dfde3f0-34dd-48c5-90ef-eaf27597f482" providerId="ADAL" clId="{FCCC16EF-44A3-4764-B4AE-920B180D66F9}" dt="2019-10-16T13:22:03.400" v="9" actId="478"/>
          <pc:sldLayoutMkLst>
            <pc:docMk/>
            <pc:sldMasterMk cId="0" sldId="2147483648"/>
            <pc:sldLayoutMk cId="0" sldId="2147483655"/>
          </pc:sldLayoutMkLst>
          <pc:spChg chg="del">
            <ac:chgData name="Diogo Loureiro Jurema" userId="9dfde3f0-34dd-48c5-90ef-eaf27597f482" providerId="ADAL" clId="{FCCC16EF-44A3-4764-B4AE-920B180D66F9}" dt="2019-10-16T13:22:03.400" v="9" actId="478"/>
            <ac:spMkLst>
              <pc:docMk/>
              <pc:sldMasterMk cId="0" sldId="2147483648"/>
              <pc:sldLayoutMk cId="0" sldId="2147483655"/>
              <ac:spMk id="2" creationId="{00000000-0000-0000-0000-000000000000}"/>
            </ac:spMkLst>
          </pc:spChg>
        </pc:sldLayoutChg>
        <pc:sldLayoutChg chg="delSp">
          <pc:chgData name="Diogo Loureiro Jurema" userId="9dfde3f0-34dd-48c5-90ef-eaf27597f482" providerId="ADAL" clId="{FCCC16EF-44A3-4764-B4AE-920B180D66F9}" dt="2019-10-16T13:22:04.512" v="10" actId="478"/>
          <pc:sldLayoutMkLst>
            <pc:docMk/>
            <pc:sldMasterMk cId="0" sldId="2147483648"/>
            <pc:sldLayoutMk cId="0" sldId="2147483656"/>
          </pc:sldLayoutMkLst>
          <pc:spChg chg="del">
            <ac:chgData name="Diogo Loureiro Jurema" userId="9dfde3f0-34dd-48c5-90ef-eaf27597f482" providerId="ADAL" clId="{FCCC16EF-44A3-4764-B4AE-920B180D66F9}" dt="2019-10-16T13:22:04.512" v="10" actId="478"/>
            <ac:spMkLst>
              <pc:docMk/>
              <pc:sldMasterMk cId="0" sldId="2147483648"/>
              <pc:sldLayoutMk cId="0" sldId="2147483656"/>
              <ac:spMk id="5" creationId="{00000000-0000-0000-0000-000000000000}"/>
            </ac:spMkLst>
          </pc:spChg>
        </pc:sldLayoutChg>
        <pc:sldLayoutChg chg="delSp">
          <pc:chgData name="Diogo Loureiro Jurema" userId="9dfde3f0-34dd-48c5-90ef-eaf27597f482" providerId="ADAL" clId="{FCCC16EF-44A3-4764-B4AE-920B180D66F9}" dt="2019-10-16T13:22:05.617" v="11" actId="478"/>
          <pc:sldLayoutMkLst>
            <pc:docMk/>
            <pc:sldMasterMk cId="0" sldId="2147483648"/>
            <pc:sldLayoutMk cId="0" sldId="2147483657"/>
          </pc:sldLayoutMkLst>
          <pc:spChg chg="del">
            <ac:chgData name="Diogo Loureiro Jurema" userId="9dfde3f0-34dd-48c5-90ef-eaf27597f482" providerId="ADAL" clId="{FCCC16EF-44A3-4764-B4AE-920B180D66F9}" dt="2019-10-16T13:22:05.617" v="11" actId="478"/>
            <ac:spMkLst>
              <pc:docMk/>
              <pc:sldMasterMk cId="0" sldId="2147483648"/>
              <pc:sldLayoutMk cId="0" sldId="2147483657"/>
              <ac:spMk id="5" creationId="{00000000-0000-0000-0000-000000000000}"/>
            </ac:spMkLst>
          </pc:spChg>
        </pc:sldLayoutChg>
        <pc:sldLayoutChg chg="delSp">
          <pc:chgData name="Diogo Loureiro Jurema" userId="9dfde3f0-34dd-48c5-90ef-eaf27597f482" providerId="ADAL" clId="{FCCC16EF-44A3-4764-B4AE-920B180D66F9}" dt="2019-10-16T13:22:06.704" v="12" actId="478"/>
          <pc:sldLayoutMkLst>
            <pc:docMk/>
            <pc:sldMasterMk cId="0" sldId="2147483648"/>
            <pc:sldLayoutMk cId="0" sldId="2147483658"/>
          </pc:sldLayoutMkLst>
          <pc:spChg chg="del">
            <ac:chgData name="Diogo Loureiro Jurema" userId="9dfde3f0-34dd-48c5-90ef-eaf27597f482" providerId="ADAL" clId="{FCCC16EF-44A3-4764-B4AE-920B180D66F9}" dt="2019-10-16T13:22:06.704" v="12" actId="478"/>
            <ac:spMkLst>
              <pc:docMk/>
              <pc:sldMasterMk cId="0" sldId="2147483648"/>
              <pc:sldLayoutMk cId="0" sldId="2147483658"/>
              <ac:spMk id="4" creationId="{00000000-0000-0000-0000-000000000000}"/>
            </ac:spMkLst>
          </pc:spChg>
        </pc:sldLayoutChg>
        <pc:sldLayoutChg chg="delSp">
          <pc:chgData name="Diogo Loureiro Jurema" userId="9dfde3f0-34dd-48c5-90ef-eaf27597f482" providerId="ADAL" clId="{FCCC16EF-44A3-4764-B4AE-920B180D66F9}" dt="2019-10-16T13:22:07.968" v="13" actId="478"/>
          <pc:sldLayoutMkLst>
            <pc:docMk/>
            <pc:sldMasterMk cId="0" sldId="2147483648"/>
            <pc:sldLayoutMk cId="0" sldId="2147483659"/>
          </pc:sldLayoutMkLst>
          <pc:spChg chg="del">
            <ac:chgData name="Diogo Loureiro Jurema" userId="9dfde3f0-34dd-48c5-90ef-eaf27597f482" providerId="ADAL" clId="{FCCC16EF-44A3-4764-B4AE-920B180D66F9}" dt="2019-10-16T13:22:07.968" v="13" actId="478"/>
            <ac:spMkLst>
              <pc:docMk/>
              <pc:sldMasterMk cId="0" sldId="2147483648"/>
              <pc:sldLayoutMk cId="0" sldId="2147483659"/>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382393"/>
          </a:xfrm>
          <a:prstGeom prst="rect">
            <a:avLst/>
          </a:prstGeom>
        </p:spPr>
        <p:txBody>
          <a:bodyPr vert="horz" lIns="174513" tIns="87257" rIns="174513" bIns="87257" rtlCol="0"/>
          <a:lstStyle>
            <a:lvl1pPr algn="l">
              <a:defRPr sz="2300"/>
            </a:lvl1pPr>
          </a:lstStyle>
          <a:p>
            <a:endParaRPr lang="en-US"/>
          </a:p>
        </p:txBody>
      </p:sp>
      <p:sp>
        <p:nvSpPr>
          <p:cNvPr id="3" name="Date Placeholder 2"/>
          <p:cNvSpPr>
            <a:spLocks noGrp="1"/>
          </p:cNvSpPr>
          <p:nvPr>
            <p:ph type="dt" idx="1"/>
          </p:nvPr>
        </p:nvSpPr>
        <p:spPr>
          <a:xfrm>
            <a:off x="3850442" y="0"/>
            <a:ext cx="2945659" cy="2382393"/>
          </a:xfrm>
          <a:prstGeom prst="rect">
            <a:avLst/>
          </a:prstGeom>
        </p:spPr>
        <p:txBody>
          <a:bodyPr vert="horz" lIns="174513" tIns="87257" rIns="174513" bIns="87257" rtlCol="0"/>
          <a:lstStyle>
            <a:lvl1pPr algn="r">
              <a:defRPr sz="2300"/>
            </a:lvl1pPr>
          </a:lstStyle>
          <a:p>
            <a:fld id="{2827A219-3763-4942-8E2E-C73BCB45AC7C}" type="datetimeFigureOut">
              <a:rPr lang="en-US" smtClean="0"/>
              <a:pPr/>
              <a:t>10/16/2019</a:t>
            </a:fld>
            <a:endParaRPr lang="en-US"/>
          </a:p>
        </p:txBody>
      </p:sp>
      <p:sp>
        <p:nvSpPr>
          <p:cNvPr id="4" name="Slide Image Placeholder 3"/>
          <p:cNvSpPr>
            <a:spLocks noGrp="1" noRot="1" noChangeAspect="1"/>
          </p:cNvSpPr>
          <p:nvPr>
            <p:ph type="sldImg" idx="2"/>
          </p:nvPr>
        </p:nvSpPr>
        <p:spPr>
          <a:xfrm>
            <a:off x="-8512175" y="3573463"/>
            <a:ext cx="23822025" cy="17867312"/>
          </a:xfrm>
          <a:prstGeom prst="rect">
            <a:avLst/>
          </a:prstGeom>
          <a:noFill/>
          <a:ln w="12700">
            <a:solidFill>
              <a:prstClr val="black"/>
            </a:solidFill>
          </a:ln>
        </p:spPr>
        <p:txBody>
          <a:bodyPr vert="horz" lIns="174513" tIns="87257" rIns="174513" bIns="87257" rtlCol="0" anchor="ctr"/>
          <a:lstStyle/>
          <a:p>
            <a:endParaRPr lang="en-US"/>
          </a:p>
        </p:txBody>
      </p:sp>
      <p:sp>
        <p:nvSpPr>
          <p:cNvPr id="5" name="Notes Placeholder 4"/>
          <p:cNvSpPr>
            <a:spLocks noGrp="1"/>
          </p:cNvSpPr>
          <p:nvPr>
            <p:ph type="body" sz="quarter" idx="3"/>
          </p:nvPr>
        </p:nvSpPr>
        <p:spPr>
          <a:xfrm>
            <a:off x="679768" y="22632735"/>
            <a:ext cx="5438140" cy="21441538"/>
          </a:xfrm>
          <a:prstGeom prst="rect">
            <a:avLst/>
          </a:prstGeom>
        </p:spPr>
        <p:txBody>
          <a:bodyPr vert="horz" lIns="174513" tIns="87257" rIns="174513" bIns="872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5257200"/>
            <a:ext cx="2945659" cy="2382393"/>
          </a:xfrm>
          <a:prstGeom prst="rect">
            <a:avLst/>
          </a:prstGeom>
        </p:spPr>
        <p:txBody>
          <a:bodyPr vert="horz" lIns="174513" tIns="87257" rIns="174513" bIns="87257" rtlCol="0" anchor="b"/>
          <a:lstStyle>
            <a:lvl1pPr algn="l">
              <a:defRPr sz="2300"/>
            </a:lvl1pPr>
          </a:lstStyle>
          <a:p>
            <a:endParaRPr lang="en-US"/>
          </a:p>
        </p:txBody>
      </p:sp>
      <p:sp>
        <p:nvSpPr>
          <p:cNvPr id="7" name="Slide Number Placeholder 6"/>
          <p:cNvSpPr>
            <a:spLocks noGrp="1"/>
          </p:cNvSpPr>
          <p:nvPr>
            <p:ph type="sldNum" sz="quarter" idx="5"/>
          </p:nvPr>
        </p:nvSpPr>
        <p:spPr>
          <a:xfrm>
            <a:off x="3850442" y="45257200"/>
            <a:ext cx="2945659" cy="2382393"/>
          </a:xfrm>
          <a:prstGeom prst="rect">
            <a:avLst/>
          </a:prstGeom>
        </p:spPr>
        <p:txBody>
          <a:bodyPr vert="horz" lIns="174513" tIns="87257" rIns="174513" bIns="87257" rtlCol="0" anchor="b"/>
          <a:lstStyle>
            <a:lvl1pPr algn="r">
              <a:defRPr sz="2300"/>
            </a:lvl1pPr>
          </a:lstStyle>
          <a:p>
            <a:fld id="{51A1ACB2-5D97-463E-A8A4-CE2BB76462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Core</a:t>
            </a:r>
          </a:p>
        </p:txBody>
      </p:sp>
      <p:sp>
        <p:nvSpPr>
          <p:cNvPr id="4" name="Slide Number Placeholder 3"/>
          <p:cNvSpPr>
            <a:spLocks noGrp="1"/>
          </p:cNvSpPr>
          <p:nvPr>
            <p:ph type="sldNum" sz="quarter" idx="5"/>
          </p:nvPr>
        </p:nvSpPr>
        <p:spPr/>
        <p:txBody>
          <a:bodyPr/>
          <a:lstStyle/>
          <a:p>
            <a:fld id="{51A1ACB2-5D97-463E-A8A4-CE2BB76462FF}" type="slidenum">
              <a:rPr lang="en-US" smtClean="0"/>
              <a:pPr/>
              <a:t>1</a:t>
            </a:fld>
            <a:endParaRPr lang="en-US"/>
          </a:p>
        </p:txBody>
      </p:sp>
    </p:spTree>
    <p:extLst>
      <p:ext uri="{BB962C8B-B14F-4D97-AF65-F5344CB8AC3E}">
        <p14:creationId xmlns:p14="http://schemas.microsoft.com/office/powerpoint/2010/main" val="389878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300" dirty="0"/>
          </a:p>
          <a:p>
            <a:r>
              <a:rPr lang="en-GB" sz="1200" kern="1200" dirty="0">
                <a:solidFill>
                  <a:schemeClr val="tx1"/>
                </a:solidFill>
                <a:effectLst/>
                <a:latin typeface="+mn-lt"/>
                <a:ea typeface="+mn-ea"/>
                <a:cs typeface="+mn-cs"/>
              </a:rPr>
              <a:t>Ask the participants to go back into their case study groups. Assign the groups an option for integrated programming each. Allocate so that some group/s are looking at context, some at capacity and some at financial resources. Ask them to discuss if Integrated Programming is an option in the scenario or not, and if not, what is needed in order to facilitate that. The case study has enough information to discuss these factors, but let the participants know they may need to make assumptions if all the information they need isn’t there.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Do a gallery walk of the groups’ answers and conclude through discussing if IP is an option in this scenario or not? If you reach the conclusion of not, what needs to happen in order to facilitate it? For the discussion, one main point for the capacity, is that this needs to be assessed during the assessment phase and during discussions with gov, UN, and other NGOs. Regarding the resources, this also needs to be assessed and advocacy with the government and donors needs to be part of the response plan. Remind participants of the </a:t>
            </a:r>
            <a:r>
              <a:rPr lang="en-GB" sz="1200" kern="1200" dirty="0" err="1">
                <a:solidFill>
                  <a:schemeClr val="tx1"/>
                </a:solidFill>
                <a:effectLst/>
                <a:latin typeface="+mn-lt"/>
                <a:ea typeface="+mn-ea"/>
                <a:cs typeface="+mn-cs"/>
              </a:rPr>
              <a:t>Unicef</a:t>
            </a:r>
            <a:r>
              <a:rPr lang="en-GB" sz="1200" kern="1200" dirty="0">
                <a:solidFill>
                  <a:schemeClr val="tx1"/>
                </a:solidFill>
                <a:effectLst/>
                <a:latin typeface="+mn-lt"/>
                <a:ea typeface="+mn-ea"/>
                <a:cs typeface="+mn-cs"/>
              </a:rPr>
              <a:t> Framework for Malnutrition and the opportunities for integration there. The following are all opportunities:</a:t>
            </a:r>
          </a:p>
          <a:p>
            <a:pPr lvl="0"/>
            <a:r>
              <a:rPr lang="en-GB" sz="1200" kern="1200" dirty="0">
                <a:solidFill>
                  <a:schemeClr val="tx1"/>
                </a:solidFill>
                <a:effectLst/>
                <a:latin typeface="+mn-lt"/>
                <a:ea typeface="+mn-ea"/>
                <a:cs typeface="+mn-cs"/>
              </a:rPr>
              <a:t>Emergency and development</a:t>
            </a:r>
          </a:p>
          <a:p>
            <a:pPr lvl="0"/>
            <a:r>
              <a:rPr lang="en-GB" sz="1200" kern="1200" dirty="0">
                <a:solidFill>
                  <a:schemeClr val="tx1"/>
                </a:solidFill>
                <a:effectLst/>
                <a:latin typeface="+mn-lt"/>
                <a:ea typeface="+mn-ea"/>
                <a:cs typeface="+mn-cs"/>
              </a:rPr>
              <a:t>Nutrition-WASH-Food Security</a:t>
            </a:r>
          </a:p>
          <a:p>
            <a:pPr lvl="0"/>
            <a:r>
              <a:rPr lang="en-GB" sz="1200" kern="1200" dirty="0">
                <a:solidFill>
                  <a:schemeClr val="tx1"/>
                </a:solidFill>
                <a:effectLst/>
                <a:latin typeface="+mn-lt"/>
                <a:ea typeface="+mn-ea"/>
                <a:cs typeface="+mn-cs"/>
              </a:rPr>
              <a:t>Nutrition-WASH-Health</a:t>
            </a:r>
          </a:p>
          <a:p>
            <a:pPr lvl="0"/>
            <a:r>
              <a:rPr lang="en-GB" sz="1200" kern="1200" dirty="0">
                <a:solidFill>
                  <a:schemeClr val="tx1"/>
                </a:solidFill>
                <a:effectLst/>
                <a:latin typeface="+mn-lt"/>
                <a:ea typeface="+mn-ea"/>
                <a:cs typeface="+mn-cs"/>
              </a:rPr>
              <a:t>Nutrition-Family Planning</a:t>
            </a:r>
          </a:p>
          <a:p>
            <a:pPr lvl="0"/>
            <a:r>
              <a:rPr lang="en-GB" sz="1200" kern="1200" dirty="0">
                <a:solidFill>
                  <a:schemeClr val="tx1"/>
                </a:solidFill>
                <a:effectLst/>
                <a:latin typeface="+mn-lt"/>
                <a:ea typeface="+mn-ea"/>
                <a:cs typeface="+mn-cs"/>
              </a:rPr>
              <a:t>Primary health care and integrated community case management of childhood illnesses and Nutrition</a:t>
            </a:r>
          </a:p>
          <a:p>
            <a:pPr lvl="0"/>
            <a:r>
              <a:rPr lang="en-GB" sz="1200" kern="1200" dirty="0">
                <a:solidFill>
                  <a:schemeClr val="tx1"/>
                </a:solidFill>
                <a:effectLst/>
                <a:latin typeface="+mn-lt"/>
                <a:ea typeface="+mn-ea"/>
                <a:cs typeface="+mn-cs"/>
              </a:rPr>
              <a:t>Primary health care and Nutrition</a:t>
            </a:r>
          </a:p>
          <a:p>
            <a:pPr lvl="0"/>
            <a:r>
              <a:rPr lang="en-GB" sz="1200" kern="1200" dirty="0">
                <a:solidFill>
                  <a:schemeClr val="tx1"/>
                </a:solidFill>
                <a:effectLst/>
                <a:latin typeface="+mn-lt"/>
                <a:ea typeface="+mn-ea"/>
                <a:cs typeface="+mn-cs"/>
              </a:rPr>
              <a:t>Early child development and Nutrition</a:t>
            </a:r>
          </a:p>
          <a:p>
            <a:pPr lvl="0"/>
            <a:r>
              <a:rPr lang="en-GB" sz="1200" kern="1200" dirty="0">
                <a:solidFill>
                  <a:schemeClr val="tx1"/>
                </a:solidFill>
                <a:effectLst/>
                <a:latin typeface="+mn-lt"/>
                <a:ea typeface="+mn-ea"/>
                <a:cs typeface="+mn-cs"/>
              </a:rPr>
              <a:t>Agriculture and Nutrition</a:t>
            </a:r>
          </a:p>
          <a:p>
            <a:pPr lvl="0"/>
            <a:r>
              <a:rPr lang="en-GB" sz="1200" kern="1200" dirty="0">
                <a:solidFill>
                  <a:schemeClr val="tx1"/>
                </a:solidFill>
                <a:effectLst/>
                <a:latin typeface="+mn-lt"/>
                <a:ea typeface="+mn-ea"/>
                <a:cs typeface="+mn-cs"/>
              </a:rPr>
              <a:t>Agriculture and WASH</a:t>
            </a:r>
          </a:p>
          <a:p>
            <a:pPr lvl="0"/>
            <a:r>
              <a:rPr lang="en-GB" sz="1200" kern="1200" dirty="0">
                <a:solidFill>
                  <a:schemeClr val="tx1"/>
                </a:solidFill>
                <a:effectLst/>
                <a:latin typeface="+mn-lt"/>
                <a:ea typeface="+mn-ea"/>
                <a:cs typeface="+mn-cs"/>
              </a:rPr>
              <a:t>Food Assistance and Protection</a:t>
            </a:r>
          </a:p>
          <a:p>
            <a:pPr indent="-436283"/>
            <a:endParaRPr lang="en-US" sz="2300" dirty="0"/>
          </a:p>
          <a:p>
            <a:pPr indent="-436283"/>
            <a:endParaRPr lang="en-US" sz="2300" b="1" i="1" u="sng"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Presentation: Humanitarian – Development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key aspect of integration is that of the Humanitarian-Development nexus. Following the Grand Bargain and the Humanitarian Summit in 2016 all actors and donors are committed to this and any programming should take this into account. Refer participants to their workbook where they can learn more about this. To illustrate this you can prepare an example, or ask for one, of the humanitarian-development nexus commitments. </a:t>
            </a:r>
            <a:endParaRPr lang="en-US" dirty="0">
              <a:cs typeface="Calibri"/>
            </a:endParaRPr>
          </a:p>
          <a:p>
            <a:r>
              <a:rPr lang="en-US" dirty="0"/>
              <a:t>Concern Worldwide US presentation at the CORE group- The Humanitarian</a:t>
            </a:r>
            <a:r>
              <a:rPr lang="en-US" baseline="0" dirty="0"/>
              <a:t>-development Nexus </a:t>
            </a:r>
            <a:r>
              <a:rPr lang="en-US" dirty="0"/>
              <a:t>https://www.slideshare.net/COREGroup1/the-humanitarian-and-development-nexus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dirty="0"/>
              <a:t>Core</a:t>
            </a:r>
          </a:p>
          <a:p>
            <a:pPr fontAlgn="base"/>
            <a:endParaRPr lang="en-US" dirty="0"/>
          </a:p>
          <a:p>
            <a:pPr rtl="0" fontAlgn="base"/>
            <a:endParaRPr lang="en-US" sz="2300"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Supporting</a:t>
            </a:r>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Exercise: Amina Case Study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participants to go back into their groups and brainstorm what interventions they would propose to solve the immediate, underlying and basic causes they identified in the previous session. Give participants 15 minutes to do this, once done, ask them to share back their main ideas. Support the group in getting to the realisation that interventions from many different sectors are needed in order to address the malnutrition and meet nutrition outcomes. Introduce the concept of Integrated Programming on slide 4 or have this pre-written on a flipchart. Make sure that the points on Slide 5 (Integrated Programming) are covered by you or the discussion in the group. Highlight that there are levels of sectoral involvement and that we will have an opportunity to think about this more on Day 3. Show the Humanitarian Programme Cycle and ask participants where in it they think integration should take place? Emphasise that it needs to happen from the needs assessment stage and throughout the programme cycle.</a:t>
            </a:r>
          </a:p>
        </p:txBody>
      </p:sp>
      <p:sp>
        <p:nvSpPr>
          <p:cNvPr id="4" name="Slide Number Placeholder 3"/>
          <p:cNvSpPr>
            <a:spLocks noGrp="1"/>
          </p:cNvSpPr>
          <p:nvPr>
            <p:ph type="sldNum" sz="quarter" idx="5"/>
          </p:nvPr>
        </p:nvSpPr>
        <p:spPr/>
        <p:txBody>
          <a:bodyPr/>
          <a:lstStyle/>
          <a:p>
            <a:fld id="{51A1ACB2-5D97-463E-A8A4-CE2BB76462FF}" type="slidenum">
              <a:rPr lang="en-US" smtClean="0"/>
              <a:pPr/>
              <a:t>3</a:t>
            </a:fld>
            <a:endParaRPr lang="en-US"/>
          </a:p>
        </p:txBody>
      </p:sp>
    </p:spTree>
    <p:extLst>
      <p:ext uri="{BB962C8B-B14F-4D97-AF65-F5344CB8AC3E}">
        <p14:creationId xmlns:p14="http://schemas.microsoft.com/office/powerpoint/2010/main" val="30910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According to the Lancet Series on Maternal and Child Nutrition in 2013, many countries are said to have the double burden of malnutrition: continued stunting of growth and deficiencies of essential nutrients along with the emerging issue of obesity. Moreover, the Lancet encourages more focus on nutrition-specific interventions and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which address the immediate determinants of </a:t>
            </a:r>
            <a:r>
              <a:rPr lang="en-US" sz="1200" b="0" i="0" kern="1200" dirty="0" err="1">
                <a:solidFill>
                  <a:schemeClr val="tx1"/>
                </a:solidFill>
                <a:effectLst/>
                <a:latin typeface="+mn-lt"/>
                <a:ea typeface="+mn-ea"/>
                <a:cs typeface="+mn-cs"/>
              </a:rPr>
              <a:t>foetal</a:t>
            </a:r>
            <a:r>
              <a:rPr lang="en-US" sz="1200" b="0" i="0" kern="1200" dirty="0">
                <a:solidFill>
                  <a:schemeClr val="tx1"/>
                </a:solidFill>
                <a:effectLst/>
                <a:latin typeface="+mn-lt"/>
                <a:ea typeface="+mn-ea"/>
                <a:cs typeface="+mn-cs"/>
              </a:rPr>
              <a:t> and child nutrition and development – adequate food and nutrient intake, feeding, caregiving and parenting practices, and low burden of infectious diseases. These high-impact nutrition-specific interventions are identified in the Framework for actions to achieve optimum </a:t>
            </a:r>
            <a:r>
              <a:rPr lang="en-US" sz="1200" b="0" i="0" kern="1200" dirty="0" err="1">
                <a:solidFill>
                  <a:schemeClr val="tx1"/>
                </a:solidFill>
                <a:effectLst/>
                <a:latin typeface="+mn-lt"/>
                <a:ea typeface="+mn-ea"/>
                <a:cs typeface="+mn-cs"/>
              </a:rPr>
              <a:t>foetal</a:t>
            </a:r>
            <a:r>
              <a:rPr lang="en-US" sz="1200" b="0" i="0" kern="1200" dirty="0">
                <a:solidFill>
                  <a:schemeClr val="tx1"/>
                </a:solidFill>
                <a:effectLst/>
                <a:latin typeface="+mn-lt"/>
                <a:ea typeface="+mn-ea"/>
                <a:cs typeface="+mn-cs"/>
              </a:rPr>
              <a:t> and child nutrition development (Lancet 2013).</a:t>
            </a:r>
            <a:endParaRPr lang="en-US" dirty="0"/>
          </a:p>
          <a:p>
            <a:endParaRPr lang="en-US"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4</a:t>
            </a:fld>
            <a:endParaRPr lang="en-US"/>
          </a:p>
        </p:txBody>
      </p:sp>
    </p:spTree>
    <p:extLst>
      <p:ext uri="{BB962C8B-B14F-4D97-AF65-F5344CB8AC3E}">
        <p14:creationId xmlns:p14="http://schemas.microsoft.com/office/powerpoint/2010/main" val="203104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745132">
              <a:defRPr/>
            </a:pPr>
            <a:endParaRPr lang="en-US" sz="2300" dirty="0"/>
          </a:p>
          <a:p>
            <a:endParaRPr lang="en-US" sz="2300" dirty="0"/>
          </a:p>
          <a:p>
            <a:pPr defTabSz="1745132">
              <a:defRPr/>
            </a:pPr>
            <a:endParaRPr lang="en-US" sz="2300" dirty="0"/>
          </a:p>
          <a:p>
            <a:endParaRPr lang="en-US" sz="2300"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defTabSz="1745132"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Core</a:t>
            </a:r>
            <a:endParaRPr lang="en-US"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what informs options for integrated programming? Briefly introduce slide 8 and set the task to work on applying the learning.</a:t>
            </a:r>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4DA5B-E79C-481F-AF4B-D707A576A8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4DA5B-E79C-481F-AF4B-D707A576A802}" type="slidenum">
              <a:rPr lang="en-US" smtClean="0"/>
              <a:pPr/>
              <a:t>‹#›</a:t>
            </a:fld>
            <a:endParaRPr lang="en-US"/>
          </a:p>
        </p:txBody>
      </p:sp>
      <p:pic>
        <p:nvPicPr>
          <p:cNvPr id="7" name="Picture 6">
            <a:extLst>
              <a:ext uri="{FF2B5EF4-FFF2-40B4-BE49-F238E27FC236}">
                <a16:creationId xmlns:a16="http://schemas.microsoft.com/office/drawing/2014/main" id="{BBA2445A-7AEA-4364-89AF-D846E4FFBFF8}"/>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57200" y="6314568"/>
            <a:ext cx="1172158" cy="4486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1.png"/><Relationship Id="rId2" Type="http://schemas.openxmlformats.org/officeDocument/2006/relationships/image" Target="../media/image8.png"/><Relationship Id="rId16"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12975"/>
          </a:xfrm>
          <a:solidFill>
            <a:schemeClr val="tx2"/>
          </a:solidFill>
          <a:ln>
            <a:solidFill>
              <a:schemeClr val="tx1"/>
            </a:solidFill>
          </a:ln>
        </p:spPr>
        <p:txBody>
          <a:bodyPr/>
          <a:lstStyle/>
          <a:p>
            <a:r>
              <a:rPr lang="en-US" b="1" dirty="0">
                <a:solidFill>
                  <a:schemeClr val="bg1"/>
                </a:solidFill>
              </a:rPr>
              <a:t>Integrated Programming</a:t>
            </a:r>
            <a:r>
              <a:rPr lang="en-US" b="1" dirty="0">
                <a:solidFill>
                  <a:schemeClr val="bg1"/>
                </a:solidFill>
                <a:cs typeface="Calibri"/>
              </a:rPr>
              <a:t> - </a:t>
            </a:r>
            <a:r>
              <a:rPr lang="en-US" sz="3600" b="1" dirty="0">
                <a:solidFill>
                  <a:schemeClr val="bg1"/>
                </a:solidFill>
              </a:rPr>
              <a:t>Definitions and Decisions</a:t>
            </a:r>
            <a:r>
              <a:rPr lang="en-US" sz="3600" b="1" dirty="0"/>
              <a:t> </a:t>
            </a:r>
            <a:br>
              <a:rPr lang="en-US" b="1" dirty="0"/>
            </a:br>
            <a:endParaRPr lang="en-US" b="1" dirty="0"/>
          </a:p>
        </p:txBody>
      </p:sp>
      <p:pic>
        <p:nvPicPr>
          <p:cNvPr id="135171" name="Picture 3"/>
          <p:cNvPicPr>
            <a:picLocks noChangeAspect="1" noChangeArrowheads="1"/>
          </p:cNvPicPr>
          <p:nvPr/>
        </p:nvPicPr>
        <p:blipFill>
          <a:blip r:embed="rId3" cstate="print"/>
          <a:srcRect/>
          <a:stretch>
            <a:fillRect/>
          </a:stretch>
        </p:blipFill>
        <p:spPr bwMode="auto">
          <a:xfrm>
            <a:off x="4758813" y="0"/>
            <a:ext cx="4385187" cy="1676400"/>
          </a:xfrm>
          <a:prstGeom prst="rect">
            <a:avLst/>
          </a:prstGeom>
          <a:noFill/>
          <a:ln w="9525">
            <a:noFill/>
            <a:miter lim="800000"/>
            <a:headEnd/>
            <a:tailEnd/>
          </a:ln>
        </p:spPr>
      </p:pic>
      <p:pic>
        <p:nvPicPr>
          <p:cNvPr id="6" name="Picture 5">
            <a:extLst>
              <a:ext uri="{FF2B5EF4-FFF2-40B4-BE49-F238E27FC236}">
                <a16:creationId xmlns:a16="http://schemas.microsoft.com/office/drawing/2014/main" id="{D7020171-986C-4B9D-843A-5AD7897CFD3E}"/>
              </a:ext>
            </a:extLst>
          </p:cNvPr>
          <p:cNvPicPr/>
          <p:nvPr/>
        </p:nvPicPr>
        <p:blipFill>
          <a:blip r:embed="rId4">
            <a:extLst>
              <a:ext uri="{28A0092B-C50C-407E-A947-70E740481C1C}">
                <a14:useLocalDpi xmlns:a14="http://schemas.microsoft.com/office/drawing/2010/main" val="0"/>
              </a:ext>
            </a:extLst>
          </a:blip>
          <a:stretch>
            <a:fillRect/>
          </a:stretch>
        </p:blipFill>
        <p:spPr>
          <a:xfrm>
            <a:off x="711896" y="178496"/>
            <a:ext cx="3886200" cy="1371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a:noFill/>
          </a:ln>
        </p:spPr>
        <p:txBody>
          <a:bodyPr/>
          <a:lstStyle/>
          <a:p>
            <a:pPr algn="l"/>
            <a:r>
              <a:rPr lang="en-US" b="1" dirty="0"/>
              <a:t>Task: Case Study</a:t>
            </a:r>
          </a:p>
        </p:txBody>
      </p:sp>
      <p:sp>
        <p:nvSpPr>
          <p:cNvPr id="3" name="Content Placeholder 2"/>
          <p:cNvSpPr>
            <a:spLocks noGrp="1"/>
          </p:cNvSpPr>
          <p:nvPr>
            <p:ph idx="1"/>
          </p:nvPr>
        </p:nvSpPr>
        <p:spPr>
          <a:xfrm>
            <a:off x="457200" y="1371600"/>
            <a:ext cx="8229600" cy="5105400"/>
          </a:xfrm>
          <a:ln>
            <a:noFill/>
          </a:ln>
        </p:spPr>
        <p:txBody>
          <a:bodyPr vert="horz" lIns="91440" tIns="45720" rIns="91440" bIns="45720" rtlCol="0" anchor="t">
            <a:normAutofit/>
          </a:bodyPr>
          <a:lstStyle/>
          <a:p>
            <a:r>
              <a:rPr lang="en-US" dirty="0"/>
              <a:t>Read about the updated situation in </a:t>
            </a:r>
            <a:r>
              <a:rPr lang="en-US" dirty="0" err="1"/>
              <a:t>Liboda</a:t>
            </a:r>
            <a:endParaRPr lang="en-US" dirty="0"/>
          </a:p>
          <a:p>
            <a:r>
              <a:rPr lang="en-US" dirty="0"/>
              <a:t>Is IP is an option in this case or not? If not, what needs to happen to facilitate IP?</a:t>
            </a:r>
          </a:p>
          <a:p>
            <a:endParaRPr lang="en-US" dirty="0"/>
          </a:p>
        </p:txBody>
      </p:sp>
      <p:pic>
        <p:nvPicPr>
          <p:cNvPr id="5" name="Picture 4">
            <a:extLst>
              <a:ext uri="{FF2B5EF4-FFF2-40B4-BE49-F238E27FC236}">
                <a16:creationId xmlns:a16="http://schemas.microsoft.com/office/drawing/2014/main" id="{724822EC-FDB2-4CFF-B371-73CF6DC2A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ln>
            <a:noFill/>
          </a:ln>
        </p:spPr>
        <p:txBody>
          <a:bodyPr>
            <a:normAutofit fontScale="90000"/>
          </a:bodyPr>
          <a:lstStyle/>
          <a:p>
            <a:pPr algn="l"/>
            <a:r>
              <a:rPr lang="en-US" b="1" dirty="0"/>
              <a:t>Humanitarian and Development Integration</a:t>
            </a:r>
          </a:p>
        </p:txBody>
      </p:sp>
      <p:pic>
        <p:nvPicPr>
          <p:cNvPr id="4" name="Content Placeholder 3" descr="the-humanitarian-and-development-nexus-2-638.jpg"/>
          <p:cNvPicPr>
            <a:picLocks noGrp="1" noChangeAspect="1"/>
          </p:cNvPicPr>
          <p:nvPr>
            <p:ph idx="1"/>
          </p:nvPr>
        </p:nvPicPr>
        <p:blipFill rotWithShape="1">
          <a:blip r:embed="rId3" cstate="print"/>
          <a:srcRect t="19624" r="174" b="-269"/>
          <a:stretch/>
        </p:blipFill>
        <p:spPr>
          <a:xfrm>
            <a:off x="432318" y="1600200"/>
            <a:ext cx="8215240" cy="4316190"/>
          </a:xfrm>
        </p:spPr>
      </p:pic>
      <p:pic>
        <p:nvPicPr>
          <p:cNvPr id="6" name="Picture 5">
            <a:extLst>
              <a:ext uri="{FF2B5EF4-FFF2-40B4-BE49-F238E27FC236}">
                <a16:creationId xmlns:a16="http://schemas.microsoft.com/office/drawing/2014/main" id="{EB347EF3-DDEB-4A5C-A6F6-9469D904D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the-humanitarian-and-development-nexus-3-638.jpg"/>
          <p:cNvPicPr>
            <a:picLocks noGrp="1" noChangeAspect="1"/>
          </p:cNvPicPr>
          <p:nvPr>
            <p:ph idx="1"/>
          </p:nvPr>
        </p:nvPicPr>
        <p:blipFill rotWithShape="1">
          <a:blip r:embed="rId3" cstate="print"/>
          <a:srcRect t="19608" b="218"/>
          <a:stretch/>
        </p:blipFill>
        <p:spPr>
          <a:xfrm>
            <a:off x="309710" y="1066800"/>
            <a:ext cx="8524579" cy="493863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ln>
            <a:noFill/>
          </a:ln>
        </p:spPr>
        <p:txBody>
          <a:bodyPr>
            <a:normAutofit fontScale="90000"/>
          </a:bodyPr>
          <a:lstStyle/>
          <a:p>
            <a:pPr algn="l"/>
            <a:r>
              <a:rPr lang="en-US" b="1" dirty="0"/>
              <a:t>Take Home Messages</a:t>
            </a:r>
          </a:p>
        </p:txBody>
      </p:sp>
      <p:sp>
        <p:nvSpPr>
          <p:cNvPr id="3" name="Content Placeholder 2"/>
          <p:cNvSpPr>
            <a:spLocks noGrp="1"/>
          </p:cNvSpPr>
          <p:nvPr>
            <p:ph idx="1"/>
          </p:nvPr>
        </p:nvSpPr>
        <p:spPr>
          <a:xfrm>
            <a:off x="453025" y="1447800"/>
            <a:ext cx="8229600" cy="5791200"/>
          </a:xfrm>
          <a:ln>
            <a:noFill/>
          </a:ln>
        </p:spPr>
        <p:txBody>
          <a:bodyPr vert="horz" lIns="91440" tIns="45720" rIns="91440" bIns="45720" rtlCol="0" anchor="t">
            <a:noAutofit/>
          </a:bodyPr>
          <a:lstStyle/>
          <a:p>
            <a:r>
              <a:rPr lang="en-US" sz="2400" dirty="0"/>
              <a:t>Programmatic integration is possible. It requires a mindset shift, willingness, and</a:t>
            </a:r>
            <a:r>
              <a:rPr lang="en-US" sz="2400" b="1" dirty="0"/>
              <a:t> bringing together</a:t>
            </a:r>
            <a:r>
              <a:rPr lang="en-US" sz="2400" dirty="0"/>
              <a:t> of resources, strategies, program design, implementation and monitoring.</a:t>
            </a:r>
          </a:p>
          <a:p>
            <a:r>
              <a:rPr lang="en-US" sz="2400" dirty="0">
                <a:cs typeface="Calibri"/>
              </a:rPr>
              <a:t>The humanitarian-development nexus is a key consideration in any sustainable programmatic intervention for nutrition outcomes</a:t>
            </a:r>
          </a:p>
          <a:p>
            <a:r>
              <a:rPr lang="en-US" sz="2400" dirty="0">
                <a:cs typeface="Calibri"/>
              </a:rPr>
              <a:t>Special attention needs to be paid to context/needs, capacity including an enabling environment and human capacity, systems, processes, and resources in order for programmatic integration between sectors to succeed. </a:t>
            </a:r>
          </a:p>
          <a:p>
            <a:r>
              <a:rPr lang="en-US" sz="2400" dirty="0">
                <a:cs typeface="Calibri"/>
              </a:rPr>
              <a:t>Build integration from the preparedness stage so as to have the capacity needed for a timely response during a crisis.</a:t>
            </a:r>
          </a:p>
        </p:txBody>
      </p:sp>
      <p:pic>
        <p:nvPicPr>
          <p:cNvPr id="5" name="Picture 4">
            <a:extLst>
              <a:ext uri="{FF2B5EF4-FFF2-40B4-BE49-F238E27FC236}">
                <a16:creationId xmlns:a16="http://schemas.microsoft.com/office/drawing/2014/main" id="{037CFB84-4FFD-4106-9F92-4E45CF0A8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3D303E3-0F4F-3545-9D9C-02859736FA6F}"/>
              </a:ext>
            </a:extLst>
          </p:cNvPr>
          <p:cNvGrpSpPr/>
          <p:nvPr/>
        </p:nvGrpSpPr>
        <p:grpSpPr>
          <a:xfrm>
            <a:off x="3097" y="359061"/>
            <a:ext cx="8871599" cy="5482313"/>
            <a:chOff x="18999" y="-479832"/>
            <a:chExt cx="9059842" cy="5598640"/>
          </a:xfrm>
        </p:grpSpPr>
        <p:pic>
          <p:nvPicPr>
            <p:cNvPr id="2" name="Google Shape;72;p13">
              <a:extLst>
                <a:ext uri="{FF2B5EF4-FFF2-40B4-BE49-F238E27FC236}">
                  <a16:creationId xmlns:a16="http://schemas.microsoft.com/office/drawing/2014/main" id="{3A546F63-3F92-6240-BAD5-C37497F5826C}"/>
                </a:ext>
              </a:extLst>
            </p:cNvPr>
            <p:cNvPicPr preferRelativeResize="0"/>
            <p:nvPr/>
          </p:nvPicPr>
          <p:blipFill>
            <a:blip r:embed="rId2">
              <a:alphaModFix/>
            </a:blip>
            <a:stretch>
              <a:fillRect/>
            </a:stretch>
          </p:blipFill>
          <p:spPr>
            <a:xfrm>
              <a:off x="3526465" y="2290838"/>
              <a:ext cx="1323625" cy="1323625"/>
            </a:xfrm>
            <a:prstGeom prst="rect">
              <a:avLst/>
            </a:prstGeom>
            <a:noFill/>
            <a:ln>
              <a:noFill/>
            </a:ln>
          </p:spPr>
        </p:pic>
        <p:sp>
          <p:nvSpPr>
            <p:cNvPr id="3" name="Google Shape;54;p13">
              <a:extLst>
                <a:ext uri="{FF2B5EF4-FFF2-40B4-BE49-F238E27FC236}">
                  <a16:creationId xmlns:a16="http://schemas.microsoft.com/office/drawing/2014/main" id="{FC0BE1DD-498D-AC47-8689-2F33A1C2D3C3}"/>
                </a:ext>
              </a:extLst>
            </p:cNvPr>
            <p:cNvSpPr txBox="1">
              <a:spLocks/>
            </p:cNvSpPr>
            <p:nvPr/>
          </p:nvSpPr>
          <p:spPr>
            <a:xfrm>
              <a:off x="18999" y="-479832"/>
              <a:ext cx="8520600" cy="572700"/>
            </a:xfrm>
            <a:prstGeom prst="rect">
              <a:avLst/>
            </a:prstGeom>
          </p:spPr>
          <p:txBody>
            <a:bodyPr spcFirstLastPara="1" wrap="square" lIns="68569" tIns="68569" rIns="68569" bIns="68569"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300" dirty="0"/>
                <a:t>Acknowledgements</a:t>
              </a:r>
            </a:p>
          </p:txBody>
        </p:sp>
        <p:pic>
          <p:nvPicPr>
            <p:cNvPr id="4" name="Google Shape;55;p13">
              <a:extLst>
                <a:ext uri="{FF2B5EF4-FFF2-40B4-BE49-F238E27FC236}">
                  <a16:creationId xmlns:a16="http://schemas.microsoft.com/office/drawing/2014/main" id="{81654850-8A20-1646-B94C-9CE6A71C665A}"/>
                </a:ext>
              </a:extLst>
            </p:cNvPr>
            <p:cNvPicPr preferRelativeResize="0"/>
            <p:nvPr/>
          </p:nvPicPr>
          <p:blipFill>
            <a:blip r:embed="rId3">
              <a:alphaModFix/>
            </a:blip>
            <a:stretch>
              <a:fillRect/>
            </a:stretch>
          </p:blipFill>
          <p:spPr>
            <a:xfrm>
              <a:off x="7438801" y="1498850"/>
              <a:ext cx="1323625" cy="970750"/>
            </a:xfrm>
            <a:prstGeom prst="rect">
              <a:avLst/>
            </a:prstGeom>
            <a:noFill/>
            <a:ln>
              <a:noFill/>
            </a:ln>
          </p:spPr>
        </p:pic>
        <p:pic>
          <p:nvPicPr>
            <p:cNvPr id="5" name="Google Shape;56;p13">
              <a:extLst>
                <a:ext uri="{FF2B5EF4-FFF2-40B4-BE49-F238E27FC236}">
                  <a16:creationId xmlns:a16="http://schemas.microsoft.com/office/drawing/2014/main" id="{71BA00EE-04A1-8944-A2E0-38693B189DA5}"/>
                </a:ext>
              </a:extLst>
            </p:cNvPr>
            <p:cNvPicPr preferRelativeResize="0"/>
            <p:nvPr/>
          </p:nvPicPr>
          <p:blipFill>
            <a:blip r:embed="rId4">
              <a:alphaModFix/>
            </a:blip>
            <a:stretch>
              <a:fillRect/>
            </a:stretch>
          </p:blipFill>
          <p:spPr>
            <a:xfrm>
              <a:off x="3098900" y="1691975"/>
              <a:ext cx="2695425" cy="712375"/>
            </a:xfrm>
            <a:prstGeom prst="rect">
              <a:avLst/>
            </a:prstGeom>
            <a:noFill/>
            <a:ln>
              <a:noFill/>
            </a:ln>
          </p:spPr>
        </p:pic>
        <p:pic>
          <p:nvPicPr>
            <p:cNvPr id="6" name="Google Shape;57;p13">
              <a:extLst>
                <a:ext uri="{FF2B5EF4-FFF2-40B4-BE49-F238E27FC236}">
                  <a16:creationId xmlns:a16="http://schemas.microsoft.com/office/drawing/2014/main" id="{5C893BF1-814E-5C41-B55C-E42002FF0632}"/>
                </a:ext>
              </a:extLst>
            </p:cNvPr>
            <p:cNvPicPr preferRelativeResize="0"/>
            <p:nvPr/>
          </p:nvPicPr>
          <p:blipFill rotWithShape="1">
            <a:blip r:embed="rId5">
              <a:alphaModFix/>
            </a:blip>
            <a:srcRect t="12603" b="27337"/>
            <a:stretch/>
          </p:blipFill>
          <p:spPr>
            <a:xfrm>
              <a:off x="249550" y="4229466"/>
              <a:ext cx="1437027" cy="842052"/>
            </a:xfrm>
            <a:prstGeom prst="rect">
              <a:avLst/>
            </a:prstGeom>
            <a:noFill/>
            <a:ln>
              <a:noFill/>
            </a:ln>
          </p:spPr>
        </p:pic>
        <p:pic>
          <p:nvPicPr>
            <p:cNvPr id="7" name="Google Shape;58;p13">
              <a:extLst>
                <a:ext uri="{FF2B5EF4-FFF2-40B4-BE49-F238E27FC236}">
                  <a16:creationId xmlns:a16="http://schemas.microsoft.com/office/drawing/2014/main" id="{EAD70EF1-1B65-9243-A22D-734FD2DA2B7D}"/>
                </a:ext>
              </a:extLst>
            </p:cNvPr>
            <p:cNvPicPr preferRelativeResize="0"/>
            <p:nvPr/>
          </p:nvPicPr>
          <p:blipFill>
            <a:blip r:embed="rId6">
              <a:alphaModFix/>
            </a:blip>
            <a:stretch>
              <a:fillRect/>
            </a:stretch>
          </p:blipFill>
          <p:spPr>
            <a:xfrm>
              <a:off x="4625098" y="4349746"/>
              <a:ext cx="2027718" cy="706515"/>
            </a:xfrm>
            <a:prstGeom prst="rect">
              <a:avLst/>
            </a:prstGeom>
            <a:noFill/>
            <a:ln>
              <a:noFill/>
            </a:ln>
          </p:spPr>
        </p:pic>
        <p:pic>
          <p:nvPicPr>
            <p:cNvPr id="8" name="Google Shape;59;p13">
              <a:extLst>
                <a:ext uri="{FF2B5EF4-FFF2-40B4-BE49-F238E27FC236}">
                  <a16:creationId xmlns:a16="http://schemas.microsoft.com/office/drawing/2014/main" id="{ED3434B6-7318-7149-8B11-16561FA4B1D2}"/>
                </a:ext>
              </a:extLst>
            </p:cNvPr>
            <p:cNvPicPr preferRelativeResize="0"/>
            <p:nvPr/>
          </p:nvPicPr>
          <p:blipFill>
            <a:blip r:embed="rId7">
              <a:alphaModFix/>
            </a:blip>
            <a:stretch>
              <a:fillRect/>
            </a:stretch>
          </p:blipFill>
          <p:spPr>
            <a:xfrm>
              <a:off x="4031175" y="467675"/>
              <a:ext cx="4958023" cy="876175"/>
            </a:xfrm>
            <a:prstGeom prst="rect">
              <a:avLst/>
            </a:prstGeom>
            <a:noFill/>
            <a:ln>
              <a:noFill/>
            </a:ln>
          </p:spPr>
        </p:pic>
        <p:pic>
          <p:nvPicPr>
            <p:cNvPr id="9" name="Google Shape;60;p13">
              <a:extLst>
                <a:ext uri="{FF2B5EF4-FFF2-40B4-BE49-F238E27FC236}">
                  <a16:creationId xmlns:a16="http://schemas.microsoft.com/office/drawing/2014/main" id="{090CD693-13C8-1246-B93C-D9D4F6C1F3FF}"/>
                </a:ext>
              </a:extLst>
            </p:cNvPr>
            <p:cNvPicPr preferRelativeResize="0"/>
            <p:nvPr/>
          </p:nvPicPr>
          <p:blipFill>
            <a:blip r:embed="rId8">
              <a:alphaModFix/>
            </a:blip>
            <a:stretch>
              <a:fillRect/>
            </a:stretch>
          </p:blipFill>
          <p:spPr>
            <a:xfrm>
              <a:off x="6044121" y="3517798"/>
              <a:ext cx="2789360" cy="522671"/>
            </a:xfrm>
            <a:prstGeom prst="rect">
              <a:avLst/>
            </a:prstGeom>
            <a:noFill/>
            <a:ln>
              <a:noFill/>
            </a:ln>
          </p:spPr>
        </p:pic>
        <p:pic>
          <p:nvPicPr>
            <p:cNvPr id="10" name="Google Shape;61;p13">
              <a:extLst>
                <a:ext uri="{FF2B5EF4-FFF2-40B4-BE49-F238E27FC236}">
                  <a16:creationId xmlns:a16="http://schemas.microsoft.com/office/drawing/2014/main" id="{D6CE80F1-A1F0-F848-BE5D-71305811E889}"/>
                </a:ext>
              </a:extLst>
            </p:cNvPr>
            <p:cNvPicPr preferRelativeResize="0"/>
            <p:nvPr/>
          </p:nvPicPr>
          <p:blipFill>
            <a:blip r:embed="rId9">
              <a:alphaModFix/>
            </a:blip>
            <a:stretch>
              <a:fillRect/>
            </a:stretch>
          </p:blipFill>
          <p:spPr>
            <a:xfrm>
              <a:off x="6713102" y="4415275"/>
              <a:ext cx="2365739" cy="574304"/>
            </a:xfrm>
            <a:prstGeom prst="rect">
              <a:avLst/>
            </a:prstGeom>
            <a:noFill/>
            <a:ln>
              <a:noFill/>
            </a:ln>
          </p:spPr>
        </p:pic>
        <p:pic>
          <p:nvPicPr>
            <p:cNvPr id="11" name="Google Shape;62;p13">
              <a:extLst>
                <a:ext uri="{FF2B5EF4-FFF2-40B4-BE49-F238E27FC236}">
                  <a16:creationId xmlns:a16="http://schemas.microsoft.com/office/drawing/2014/main" id="{D106D3F9-7501-7140-97BF-127CC8CA76A7}"/>
                </a:ext>
              </a:extLst>
            </p:cNvPr>
            <p:cNvPicPr preferRelativeResize="0"/>
            <p:nvPr/>
          </p:nvPicPr>
          <p:blipFill>
            <a:blip r:embed="rId10">
              <a:alphaModFix/>
            </a:blip>
            <a:stretch>
              <a:fillRect/>
            </a:stretch>
          </p:blipFill>
          <p:spPr>
            <a:xfrm>
              <a:off x="5794325" y="1675400"/>
              <a:ext cx="1073950" cy="713475"/>
            </a:xfrm>
            <a:prstGeom prst="rect">
              <a:avLst/>
            </a:prstGeom>
            <a:noFill/>
            <a:ln>
              <a:noFill/>
            </a:ln>
          </p:spPr>
        </p:pic>
        <p:pic>
          <p:nvPicPr>
            <p:cNvPr id="12" name="Google Shape;63;p13">
              <a:extLst>
                <a:ext uri="{FF2B5EF4-FFF2-40B4-BE49-F238E27FC236}">
                  <a16:creationId xmlns:a16="http://schemas.microsoft.com/office/drawing/2014/main" id="{C9B2DC0E-FFEF-974A-A6EF-5E65058FCEA5}"/>
                </a:ext>
              </a:extLst>
            </p:cNvPr>
            <p:cNvPicPr preferRelativeResize="0"/>
            <p:nvPr/>
          </p:nvPicPr>
          <p:blipFill>
            <a:blip r:embed="rId11">
              <a:alphaModFix/>
            </a:blip>
            <a:stretch>
              <a:fillRect/>
            </a:stretch>
          </p:blipFill>
          <p:spPr>
            <a:xfrm>
              <a:off x="3164899" y="3414575"/>
              <a:ext cx="2872815" cy="799635"/>
            </a:xfrm>
            <a:prstGeom prst="rect">
              <a:avLst/>
            </a:prstGeom>
            <a:noFill/>
            <a:ln>
              <a:noFill/>
            </a:ln>
          </p:spPr>
        </p:pic>
        <p:sp>
          <p:nvSpPr>
            <p:cNvPr id="13" name="Google Shape;64;p13">
              <a:extLst>
                <a:ext uri="{FF2B5EF4-FFF2-40B4-BE49-F238E27FC236}">
                  <a16:creationId xmlns:a16="http://schemas.microsoft.com/office/drawing/2014/main" id="{F5A7E44D-9E38-9B46-A9BF-38BF9128D584}"/>
                </a:ext>
              </a:extLst>
            </p:cNvPr>
            <p:cNvSpPr txBox="1"/>
            <p:nvPr/>
          </p:nvSpPr>
          <p:spPr>
            <a:xfrm>
              <a:off x="108990" y="2571208"/>
              <a:ext cx="1084943" cy="25476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n-GB" sz="1350" b="1" dirty="0">
                  <a:solidFill>
                    <a:srgbClr val="38761D"/>
                  </a:solidFill>
                </a:rPr>
                <a:t>This training package was developed with the technical support of</a:t>
              </a:r>
              <a:endParaRPr sz="1350" b="1" dirty="0">
                <a:solidFill>
                  <a:srgbClr val="38761D"/>
                </a:solidFill>
              </a:endParaRPr>
            </a:p>
          </p:txBody>
        </p:sp>
        <p:sp>
          <p:nvSpPr>
            <p:cNvPr id="14" name="Google Shape;65;p13">
              <a:extLst>
                <a:ext uri="{FF2B5EF4-FFF2-40B4-BE49-F238E27FC236}">
                  <a16:creationId xmlns:a16="http://schemas.microsoft.com/office/drawing/2014/main" id="{D3BAD507-CAFB-A84C-B735-2ACEFB14BC39}"/>
                </a:ext>
              </a:extLst>
            </p:cNvPr>
            <p:cNvSpPr txBox="1"/>
            <p:nvPr/>
          </p:nvSpPr>
          <p:spPr>
            <a:xfrm>
              <a:off x="67650" y="753275"/>
              <a:ext cx="3859200" cy="6294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n-GB" sz="1350" b="1">
                  <a:solidFill>
                    <a:srgbClr val="38761D"/>
                  </a:solidFill>
                </a:rPr>
                <a:t>This training package was developed by the Intercluster Nutrition Working Group</a:t>
              </a:r>
              <a:endParaRPr sz="1350" b="1">
                <a:solidFill>
                  <a:srgbClr val="38761D"/>
                </a:solidFill>
              </a:endParaRPr>
            </a:p>
          </p:txBody>
        </p:sp>
        <p:sp>
          <p:nvSpPr>
            <p:cNvPr id="15" name="Google Shape;66;p13">
              <a:extLst>
                <a:ext uri="{FF2B5EF4-FFF2-40B4-BE49-F238E27FC236}">
                  <a16:creationId xmlns:a16="http://schemas.microsoft.com/office/drawing/2014/main" id="{FF3A4802-D669-8E41-9044-0DCAE1264EC1}"/>
                </a:ext>
              </a:extLst>
            </p:cNvPr>
            <p:cNvSpPr txBox="1"/>
            <p:nvPr/>
          </p:nvSpPr>
          <p:spPr>
            <a:xfrm>
              <a:off x="87300" y="1442275"/>
              <a:ext cx="2188425" cy="7743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n-GB" sz="1350" b="1" dirty="0">
                  <a:solidFill>
                    <a:srgbClr val="38761D"/>
                  </a:solidFill>
                </a:rPr>
                <a:t>This training package was funded by </a:t>
              </a:r>
              <a:endParaRPr sz="1350" b="1" dirty="0">
                <a:solidFill>
                  <a:srgbClr val="38761D"/>
                </a:solidFill>
              </a:endParaRPr>
            </a:p>
          </p:txBody>
        </p:sp>
        <p:cxnSp>
          <p:nvCxnSpPr>
            <p:cNvPr id="16" name="Google Shape;67;p13">
              <a:extLst>
                <a:ext uri="{FF2B5EF4-FFF2-40B4-BE49-F238E27FC236}">
                  <a16:creationId xmlns:a16="http://schemas.microsoft.com/office/drawing/2014/main" id="{C4BF1F47-B4B3-7F4C-A8AD-1B5BF077B8F0}"/>
                </a:ext>
              </a:extLst>
            </p:cNvPr>
            <p:cNvCxnSpPr/>
            <p:nvPr/>
          </p:nvCxnSpPr>
          <p:spPr>
            <a:xfrm rot="10800000" flipH="1">
              <a:off x="109925" y="1457975"/>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17" name="Google Shape;69;p13">
              <a:extLst>
                <a:ext uri="{FF2B5EF4-FFF2-40B4-BE49-F238E27FC236}">
                  <a16:creationId xmlns:a16="http://schemas.microsoft.com/office/drawing/2014/main" id="{60EB7F83-6C1D-3D46-A5D2-5B8222BBD464}"/>
                </a:ext>
              </a:extLst>
            </p:cNvPr>
            <p:cNvPicPr preferRelativeResize="0"/>
            <p:nvPr/>
          </p:nvPicPr>
          <p:blipFill>
            <a:blip r:embed="rId12">
              <a:alphaModFix/>
            </a:blip>
            <a:stretch>
              <a:fillRect/>
            </a:stretch>
          </p:blipFill>
          <p:spPr>
            <a:xfrm>
              <a:off x="1587975" y="3414575"/>
              <a:ext cx="1437027" cy="799636"/>
            </a:xfrm>
            <a:prstGeom prst="rect">
              <a:avLst/>
            </a:prstGeom>
            <a:noFill/>
            <a:ln>
              <a:noFill/>
            </a:ln>
          </p:spPr>
        </p:pic>
        <p:pic>
          <p:nvPicPr>
            <p:cNvPr id="18" name="Google Shape;70;p13">
              <a:extLst>
                <a:ext uri="{FF2B5EF4-FFF2-40B4-BE49-F238E27FC236}">
                  <a16:creationId xmlns:a16="http://schemas.microsoft.com/office/drawing/2014/main" id="{20B11ED6-A210-5648-8954-849C6F226A59}"/>
                </a:ext>
              </a:extLst>
            </p:cNvPr>
            <p:cNvPicPr preferRelativeResize="0"/>
            <p:nvPr/>
          </p:nvPicPr>
          <p:blipFill>
            <a:blip r:embed="rId13">
              <a:alphaModFix/>
            </a:blip>
            <a:stretch>
              <a:fillRect/>
            </a:stretch>
          </p:blipFill>
          <p:spPr>
            <a:xfrm>
              <a:off x="1587975" y="2627676"/>
              <a:ext cx="1747592" cy="640625"/>
            </a:xfrm>
            <a:prstGeom prst="rect">
              <a:avLst/>
            </a:prstGeom>
            <a:noFill/>
            <a:ln>
              <a:noFill/>
            </a:ln>
          </p:spPr>
        </p:pic>
        <p:pic>
          <p:nvPicPr>
            <p:cNvPr id="19" name="Google Shape;71;p13">
              <a:extLst>
                <a:ext uri="{FF2B5EF4-FFF2-40B4-BE49-F238E27FC236}">
                  <a16:creationId xmlns:a16="http://schemas.microsoft.com/office/drawing/2014/main" id="{76A7ED7E-192F-9A45-A643-81C667ABEC84}"/>
                </a:ext>
              </a:extLst>
            </p:cNvPr>
            <p:cNvPicPr preferRelativeResize="0"/>
            <p:nvPr/>
          </p:nvPicPr>
          <p:blipFill>
            <a:blip r:embed="rId14">
              <a:alphaModFix/>
            </a:blip>
            <a:stretch>
              <a:fillRect/>
            </a:stretch>
          </p:blipFill>
          <p:spPr>
            <a:xfrm>
              <a:off x="5086700" y="2620375"/>
              <a:ext cx="1509450" cy="640639"/>
            </a:xfrm>
            <a:prstGeom prst="rect">
              <a:avLst/>
            </a:prstGeom>
            <a:noFill/>
            <a:ln>
              <a:noFill/>
            </a:ln>
          </p:spPr>
        </p:pic>
        <p:pic>
          <p:nvPicPr>
            <p:cNvPr id="20" name="Google Shape;73;p13">
              <a:extLst>
                <a:ext uri="{FF2B5EF4-FFF2-40B4-BE49-F238E27FC236}">
                  <a16:creationId xmlns:a16="http://schemas.microsoft.com/office/drawing/2014/main" id="{1A7F9F69-96A4-2C49-8BF5-F0C6306104A7}"/>
                </a:ext>
              </a:extLst>
            </p:cNvPr>
            <p:cNvPicPr preferRelativeResize="0"/>
            <p:nvPr/>
          </p:nvPicPr>
          <p:blipFill>
            <a:blip r:embed="rId15">
              <a:alphaModFix/>
            </a:blip>
            <a:stretch>
              <a:fillRect/>
            </a:stretch>
          </p:blipFill>
          <p:spPr>
            <a:xfrm>
              <a:off x="6832760" y="2701771"/>
              <a:ext cx="2126424" cy="421350"/>
            </a:xfrm>
            <a:prstGeom prst="rect">
              <a:avLst/>
            </a:prstGeom>
            <a:noFill/>
            <a:ln>
              <a:noFill/>
            </a:ln>
          </p:spPr>
        </p:pic>
        <p:cxnSp>
          <p:nvCxnSpPr>
            <p:cNvPr id="21" name="Google Shape;68;p13">
              <a:extLst>
                <a:ext uri="{FF2B5EF4-FFF2-40B4-BE49-F238E27FC236}">
                  <a16:creationId xmlns:a16="http://schemas.microsoft.com/office/drawing/2014/main" id="{FE7B82BC-221E-6746-BEFB-26991A291A65}"/>
                </a:ext>
              </a:extLst>
            </p:cNvPr>
            <p:cNvCxnSpPr/>
            <p:nvPr/>
          </p:nvCxnSpPr>
          <p:spPr>
            <a:xfrm rot="10800000" flipH="1">
              <a:off x="154800" y="245121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22" name="Picture 21">
              <a:extLst>
                <a:ext uri="{FF2B5EF4-FFF2-40B4-BE49-F238E27FC236}">
                  <a16:creationId xmlns:a16="http://schemas.microsoft.com/office/drawing/2014/main" id="{5CB5DA6E-5E7A-AE49-9955-A5351B1D5410}"/>
                </a:ext>
              </a:extLst>
            </p:cNvPr>
            <p:cNvPicPr>
              <a:picLocks noChangeAspect="1"/>
            </p:cNvPicPr>
            <p:nvPr/>
          </p:nvPicPr>
          <p:blipFill>
            <a:blip r:embed="rId16"/>
            <a:stretch>
              <a:fillRect/>
            </a:stretch>
          </p:blipFill>
          <p:spPr>
            <a:xfrm>
              <a:off x="2050499" y="4286047"/>
              <a:ext cx="2228800" cy="832761"/>
            </a:xfrm>
            <a:prstGeom prst="rect">
              <a:avLst/>
            </a:prstGeom>
          </p:spPr>
        </p:pic>
      </p:grpSp>
      <p:sp>
        <p:nvSpPr>
          <p:cNvPr id="24" name="Rectangle 23">
            <a:extLst>
              <a:ext uri="{FF2B5EF4-FFF2-40B4-BE49-F238E27FC236}">
                <a16:creationId xmlns:a16="http://schemas.microsoft.com/office/drawing/2014/main" id="{DC060F9A-96F9-40B7-8311-8EDB163C4390}"/>
              </a:ext>
            </a:extLst>
          </p:cNvPr>
          <p:cNvSpPr/>
          <p:nvPr/>
        </p:nvSpPr>
        <p:spPr>
          <a:xfrm>
            <a:off x="3962400" y="1306338"/>
            <a:ext cx="2209800" cy="848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CC2AB90-9CB0-43ED-90D3-CDFF89B6813C}"/>
              </a:ext>
            </a:extLst>
          </p:cNvPr>
          <p:cNvPicPr/>
          <p:nvPr/>
        </p:nvPicPr>
        <p:blipFill>
          <a:blip r:embed="rId17">
            <a:extLst>
              <a:ext uri="{28A0092B-C50C-407E-A947-70E740481C1C}">
                <a14:useLocalDpi xmlns:a14="http://schemas.microsoft.com/office/drawing/2010/main" val="0"/>
              </a:ext>
            </a:extLst>
          </a:blip>
          <a:stretch>
            <a:fillRect/>
          </a:stretch>
        </p:blipFill>
        <p:spPr>
          <a:xfrm>
            <a:off x="4237990" y="1384401"/>
            <a:ext cx="1934210" cy="680720"/>
          </a:xfrm>
          <a:prstGeom prst="rect">
            <a:avLst/>
          </a:prstGeom>
        </p:spPr>
      </p:pic>
    </p:spTree>
    <p:extLst>
      <p:ext uri="{BB962C8B-B14F-4D97-AF65-F5344CB8AC3E}">
        <p14:creationId xmlns:p14="http://schemas.microsoft.com/office/powerpoint/2010/main" val="379720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ln>
            <a:noFill/>
          </a:ln>
        </p:spPr>
        <p:txBody>
          <a:bodyPr/>
          <a:lstStyle/>
          <a:p>
            <a:r>
              <a:rPr lang="en-US" sz="4400" b="1" dirty="0"/>
              <a:t>Learning Objectives</a:t>
            </a:r>
          </a:p>
        </p:txBody>
      </p:sp>
      <p:sp>
        <p:nvSpPr>
          <p:cNvPr id="3" name="Content Placeholder 2"/>
          <p:cNvSpPr>
            <a:spLocks noGrp="1"/>
          </p:cNvSpPr>
          <p:nvPr>
            <p:ph idx="1"/>
          </p:nvPr>
        </p:nvSpPr>
        <p:spPr>
          <a:xfrm>
            <a:off x="457200" y="1219200"/>
            <a:ext cx="8229600" cy="5410200"/>
          </a:xfrm>
          <a:ln>
            <a:noFill/>
          </a:ln>
        </p:spPr>
        <p:txBody>
          <a:bodyPr vert="horz" lIns="91440" tIns="45720" rIns="91440" bIns="45720" rtlCol="0" anchor="t">
            <a:normAutofit/>
          </a:bodyPr>
          <a:lstStyle/>
          <a:p>
            <a:pPr>
              <a:buNone/>
            </a:pPr>
            <a:r>
              <a:rPr lang="en-US" sz="3600" dirty="0"/>
              <a:t>By the end of this session, participants will be able to:</a:t>
            </a:r>
          </a:p>
          <a:p>
            <a:pPr lvl="0"/>
            <a:r>
              <a:rPr lang="en-US" dirty="0"/>
              <a:t>Define Integrated Programming</a:t>
            </a:r>
            <a:endParaRPr lang="en-GB" dirty="0"/>
          </a:p>
          <a:p>
            <a:pPr lvl="0"/>
            <a:r>
              <a:rPr lang="en-US" dirty="0"/>
              <a:t>Explain what informs the selection of integrated programming</a:t>
            </a:r>
            <a:endParaRPr lang="en-GB" dirty="0"/>
          </a:p>
          <a:p>
            <a:r>
              <a:rPr lang="en-US" dirty="0"/>
              <a:t>State why the humanitarian-development nexus is a key point of integration in any intervention</a:t>
            </a:r>
            <a:endParaRPr lang="en-GB" dirty="0"/>
          </a:p>
          <a:p>
            <a:pPr lvl="0"/>
            <a:endParaRPr lang="en-US" dirty="0">
              <a:cs typeface="Calibri"/>
            </a:endParaRPr>
          </a:p>
        </p:txBody>
      </p:sp>
      <p:pic>
        <p:nvPicPr>
          <p:cNvPr id="5" name="Picture 4">
            <a:extLst>
              <a:ext uri="{FF2B5EF4-FFF2-40B4-BE49-F238E27FC236}">
                <a16:creationId xmlns:a16="http://schemas.microsoft.com/office/drawing/2014/main" id="{FD67F49B-D075-4F6A-BBC8-0349EB32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extLst>
      <p:ext uri="{BB962C8B-B14F-4D97-AF65-F5344CB8AC3E}">
        <p14:creationId xmlns:p14="http://schemas.microsoft.com/office/powerpoint/2010/main" val="424852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219-B0EE-40F3-B8A7-0FCDACB9034F}"/>
              </a:ext>
            </a:extLst>
          </p:cNvPr>
          <p:cNvSpPr>
            <a:spLocks noGrp="1"/>
          </p:cNvSpPr>
          <p:nvPr>
            <p:ph type="title"/>
          </p:nvPr>
        </p:nvSpPr>
        <p:spPr/>
        <p:txBody>
          <a:bodyPr/>
          <a:lstStyle/>
          <a:p>
            <a:r>
              <a:rPr lang="en-US" b="1" dirty="0"/>
              <a:t>Task: Case Study</a:t>
            </a:r>
          </a:p>
        </p:txBody>
      </p:sp>
      <p:sp>
        <p:nvSpPr>
          <p:cNvPr id="3" name="Content Placeholder 2">
            <a:extLst>
              <a:ext uri="{FF2B5EF4-FFF2-40B4-BE49-F238E27FC236}">
                <a16:creationId xmlns:a16="http://schemas.microsoft.com/office/drawing/2014/main" id="{C237A355-D3C6-498D-ABBF-99BDA232CD48}"/>
              </a:ext>
            </a:extLst>
          </p:cNvPr>
          <p:cNvSpPr>
            <a:spLocks noGrp="1"/>
          </p:cNvSpPr>
          <p:nvPr>
            <p:ph idx="1"/>
          </p:nvPr>
        </p:nvSpPr>
        <p:spPr/>
        <p:txBody>
          <a:bodyPr/>
          <a:lstStyle/>
          <a:p>
            <a:r>
              <a:rPr lang="en-US" dirty="0"/>
              <a:t>How would you solve the immediate, underlying and basic causes of Amina’s malnutrition you identified in the previous session? </a:t>
            </a:r>
          </a:p>
        </p:txBody>
      </p:sp>
      <p:pic>
        <p:nvPicPr>
          <p:cNvPr id="5" name="Picture 4">
            <a:extLst>
              <a:ext uri="{FF2B5EF4-FFF2-40B4-BE49-F238E27FC236}">
                <a16:creationId xmlns:a16="http://schemas.microsoft.com/office/drawing/2014/main" id="{80359CD5-9417-4128-95E5-F4D513F37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extLst>
      <p:ext uri="{BB962C8B-B14F-4D97-AF65-F5344CB8AC3E}">
        <p14:creationId xmlns:p14="http://schemas.microsoft.com/office/powerpoint/2010/main" val="210218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D43A-2E1D-4BB4-A300-53A47C3308FF}"/>
              </a:ext>
            </a:extLst>
          </p:cNvPr>
          <p:cNvSpPr>
            <a:spLocks noGrp="1"/>
          </p:cNvSpPr>
          <p:nvPr>
            <p:ph type="title"/>
          </p:nvPr>
        </p:nvSpPr>
        <p:spPr/>
        <p:txBody>
          <a:bodyPr>
            <a:normAutofit fontScale="90000"/>
          </a:bodyPr>
          <a:lstStyle/>
          <a:p>
            <a:r>
              <a:rPr lang="en-US" dirty="0"/>
              <a:t>High Impact Nutrition Interventions</a:t>
            </a:r>
          </a:p>
        </p:txBody>
      </p:sp>
      <p:sp>
        <p:nvSpPr>
          <p:cNvPr id="3" name="Content Placeholder 2">
            <a:extLst>
              <a:ext uri="{FF2B5EF4-FFF2-40B4-BE49-F238E27FC236}">
                <a16:creationId xmlns:a16="http://schemas.microsoft.com/office/drawing/2014/main" id="{01F93DD9-5539-42FF-92E7-F8C1769527EB}"/>
              </a:ext>
            </a:extLst>
          </p:cNvPr>
          <p:cNvSpPr>
            <a:spLocks noGrp="1"/>
          </p:cNvSpPr>
          <p:nvPr>
            <p:ph idx="1"/>
          </p:nvPr>
        </p:nvSpPr>
        <p:spPr/>
        <p:txBody>
          <a:bodyPr>
            <a:normAutofit fontScale="70000" lnSpcReduction="20000"/>
          </a:bodyPr>
          <a:lstStyle/>
          <a:p>
            <a:pPr marL="0" indent="0">
              <a:buNone/>
            </a:pPr>
            <a:r>
              <a:rPr lang="en-US" dirty="0"/>
              <a:t>1.Promotion of exclusive breastfeeding in the first 6 months</a:t>
            </a:r>
          </a:p>
          <a:p>
            <a:pPr marL="0" indent="0">
              <a:buNone/>
            </a:pPr>
            <a:r>
              <a:rPr lang="en-US" dirty="0"/>
              <a:t>2. Promotion of complementary feeding after 6 months</a:t>
            </a:r>
          </a:p>
          <a:p>
            <a:pPr marL="0" indent="0">
              <a:buNone/>
            </a:pPr>
            <a:r>
              <a:rPr lang="en-US" i="1" dirty="0"/>
              <a:t>3. Promotion of improved hygiene practices</a:t>
            </a:r>
          </a:p>
          <a:p>
            <a:pPr marL="0" indent="0">
              <a:buNone/>
            </a:pPr>
            <a:r>
              <a:rPr lang="en-US" dirty="0"/>
              <a:t>4. Vitamin A supplementation</a:t>
            </a:r>
          </a:p>
          <a:p>
            <a:pPr marL="0" indent="0">
              <a:buNone/>
            </a:pPr>
            <a:r>
              <a:rPr lang="en-US" dirty="0"/>
              <a:t>5. Zinc supplementation for diarrhea management</a:t>
            </a:r>
          </a:p>
          <a:p>
            <a:pPr marL="0" indent="0">
              <a:buNone/>
            </a:pPr>
            <a:r>
              <a:rPr lang="en-US" dirty="0"/>
              <a:t>6. Deworming for children</a:t>
            </a:r>
          </a:p>
          <a:p>
            <a:pPr marL="0" indent="0">
              <a:buNone/>
            </a:pPr>
            <a:r>
              <a:rPr lang="en-US" dirty="0"/>
              <a:t>7. Iron‐folic acid supplementation for pregnant women</a:t>
            </a:r>
          </a:p>
          <a:p>
            <a:pPr marL="0" indent="0">
              <a:buNone/>
            </a:pPr>
            <a:r>
              <a:rPr lang="en-US" i="1" dirty="0"/>
              <a:t>8. Iron fortification of staple foods</a:t>
            </a:r>
          </a:p>
          <a:p>
            <a:pPr marL="0" indent="0">
              <a:buNone/>
            </a:pPr>
            <a:r>
              <a:rPr lang="en-US" i="1" dirty="0"/>
              <a:t>9. Salt iodization</a:t>
            </a:r>
          </a:p>
          <a:p>
            <a:pPr marL="0" indent="0">
              <a:buNone/>
            </a:pPr>
            <a:r>
              <a:rPr lang="en-US" dirty="0"/>
              <a:t>10. Multiple Micronutrient Supplementation for under 5s</a:t>
            </a:r>
          </a:p>
          <a:p>
            <a:pPr marL="0" indent="0">
              <a:buNone/>
            </a:pPr>
            <a:r>
              <a:rPr lang="en-US" dirty="0"/>
              <a:t>11. Prevention or treatment of moderate acute undernutrition</a:t>
            </a:r>
          </a:p>
          <a:p>
            <a:pPr marL="0" indent="0">
              <a:buNone/>
            </a:pPr>
            <a:r>
              <a:rPr lang="en-US" dirty="0"/>
              <a:t>12. Prevention of treatment of severe acute malnutrition</a:t>
            </a:r>
          </a:p>
        </p:txBody>
      </p:sp>
    </p:spTree>
    <p:extLst>
      <p:ext uri="{BB962C8B-B14F-4D97-AF65-F5344CB8AC3E}">
        <p14:creationId xmlns:p14="http://schemas.microsoft.com/office/powerpoint/2010/main" val="304152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72000"/>
          </a:xfrm>
          <a:ln>
            <a:noFill/>
          </a:ln>
        </p:spPr>
        <p:txBody>
          <a:bodyPr>
            <a:normAutofit/>
          </a:bodyPr>
          <a:lstStyle/>
          <a:p>
            <a:pPr>
              <a:buNone/>
            </a:pPr>
            <a:r>
              <a:rPr lang="en-US" sz="2400" dirty="0"/>
              <a:t>	</a:t>
            </a:r>
          </a:p>
          <a:p>
            <a:pPr>
              <a:buNone/>
            </a:pPr>
            <a:r>
              <a:rPr lang="en-US" sz="2400" dirty="0"/>
              <a:t>	</a:t>
            </a:r>
            <a:r>
              <a:rPr lang="en-US" sz="3600" dirty="0"/>
              <a:t>Integrated programming is an </a:t>
            </a:r>
            <a:r>
              <a:rPr lang="en-US" sz="3600" b="1" dirty="0"/>
              <a:t>approach </a:t>
            </a:r>
            <a:r>
              <a:rPr lang="en-US" sz="3600" dirty="0"/>
              <a:t>to development and humanitarian response that </a:t>
            </a:r>
            <a:r>
              <a:rPr lang="en-US" sz="3600" b="1" dirty="0"/>
              <a:t>intentionally</a:t>
            </a:r>
            <a:r>
              <a:rPr lang="en-US" sz="3600" dirty="0"/>
              <a:t> “links the </a:t>
            </a:r>
            <a:r>
              <a:rPr lang="en-US" sz="3600" b="1" dirty="0"/>
              <a:t>design, delivery, and evaluation </a:t>
            </a:r>
            <a:r>
              <a:rPr lang="en-US" sz="3600" dirty="0"/>
              <a:t>of programs </a:t>
            </a:r>
            <a:r>
              <a:rPr lang="en-US" sz="3600" b="1" dirty="0"/>
              <a:t>across disciplines and sectors </a:t>
            </a:r>
            <a:r>
              <a:rPr lang="en-US" sz="3600" dirty="0"/>
              <a:t>to produce an </a:t>
            </a:r>
            <a:r>
              <a:rPr lang="en-US" sz="3600" b="1" dirty="0"/>
              <a:t>amplified, lasting impact</a:t>
            </a:r>
            <a:r>
              <a:rPr lang="en-US" sz="3600" dirty="0"/>
              <a:t> on people’s lives.”</a:t>
            </a:r>
          </a:p>
        </p:txBody>
      </p:sp>
      <p:sp>
        <p:nvSpPr>
          <p:cNvPr id="4" name="Rectangle 3"/>
          <p:cNvSpPr/>
          <p:nvPr/>
        </p:nvSpPr>
        <p:spPr>
          <a:xfrm>
            <a:off x="3200400" y="5300990"/>
            <a:ext cx="5486400" cy="261610"/>
          </a:xfrm>
          <a:prstGeom prst="rect">
            <a:avLst/>
          </a:prstGeom>
          <a:ln>
            <a:solidFill>
              <a:schemeClr val="tx1"/>
            </a:solidFill>
          </a:ln>
        </p:spPr>
        <p:txBody>
          <a:bodyPr wrap="square">
            <a:spAutoFit/>
          </a:bodyPr>
          <a:lstStyle/>
          <a:p>
            <a:r>
              <a:rPr lang="en-US" sz="1100" dirty="0"/>
              <a:t>FHI 360, “Integrated Development,” http://www.fhi360.org/integrated-development.</a:t>
            </a:r>
          </a:p>
        </p:txBody>
      </p:sp>
      <p:pic>
        <p:nvPicPr>
          <p:cNvPr id="6" name="Picture 5">
            <a:extLst>
              <a:ext uri="{FF2B5EF4-FFF2-40B4-BE49-F238E27FC236}">
                <a16:creationId xmlns:a16="http://schemas.microsoft.com/office/drawing/2014/main" id="{731B1365-F016-4525-A251-11B31BB1F6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a:ln>
            <a:noFill/>
          </a:ln>
        </p:spPr>
        <p:txBody>
          <a:bodyPr>
            <a:normAutofit/>
          </a:bodyPr>
          <a:lstStyle/>
          <a:p>
            <a:pPr algn="l"/>
            <a:r>
              <a:rPr lang="en-US" b="1" dirty="0"/>
              <a:t>Integrated Programming:</a:t>
            </a:r>
          </a:p>
        </p:txBody>
      </p:sp>
      <p:sp>
        <p:nvSpPr>
          <p:cNvPr id="3" name="Content Placeholder 2"/>
          <p:cNvSpPr>
            <a:spLocks noGrp="1"/>
          </p:cNvSpPr>
          <p:nvPr>
            <p:ph idx="1"/>
          </p:nvPr>
        </p:nvSpPr>
        <p:spPr>
          <a:xfrm>
            <a:off x="457200" y="1295400"/>
            <a:ext cx="8229600" cy="5334000"/>
          </a:xfrm>
          <a:ln>
            <a:noFill/>
          </a:ln>
        </p:spPr>
        <p:txBody>
          <a:bodyPr vert="horz" lIns="91440" tIns="45720" rIns="91440" bIns="45720" rtlCol="0" anchor="t">
            <a:noAutofit/>
          </a:bodyPr>
          <a:lstStyle/>
          <a:p>
            <a:r>
              <a:rPr lang="en-US" dirty="0"/>
              <a:t>“Focuses on solving complex problems rather than offering disjointed solutions.”</a:t>
            </a:r>
          </a:p>
          <a:p>
            <a:r>
              <a:rPr lang="en-US" dirty="0"/>
              <a:t>Has the potential to be more effective and sustainable because it is responsive to the needs of women, men, girls, and boys. </a:t>
            </a:r>
            <a:endParaRPr lang="en-US" dirty="0">
              <a:cs typeface="Calibri"/>
            </a:endParaRPr>
          </a:p>
          <a:p>
            <a:r>
              <a:rPr lang="en-US" dirty="0"/>
              <a:t>Has the potential to be more efficient as a result of joint activities and reporting that can occur in well-integrated programs.</a:t>
            </a:r>
            <a:endParaRPr lang="en-US" dirty="0">
              <a:cs typeface="Calibri"/>
            </a:endParaRPr>
          </a:p>
          <a:p>
            <a:r>
              <a:rPr lang="en-US" dirty="0"/>
              <a:t>Aims to reach collective outcomes</a:t>
            </a:r>
            <a:endParaRPr lang="en-US" dirty="0">
              <a:cs typeface="Calibri"/>
            </a:endParaRPr>
          </a:p>
        </p:txBody>
      </p:sp>
      <p:pic>
        <p:nvPicPr>
          <p:cNvPr id="5" name="Picture 4">
            <a:extLst>
              <a:ext uri="{FF2B5EF4-FFF2-40B4-BE49-F238E27FC236}">
                <a16:creationId xmlns:a16="http://schemas.microsoft.com/office/drawing/2014/main" id="{DF525F19-1BF9-4E6E-BA2A-348B85A28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pPr algn="l"/>
            <a:r>
              <a:rPr lang="en-US" b="1" dirty="0" err="1"/>
              <a:t>Sectoral</a:t>
            </a:r>
            <a:r>
              <a:rPr lang="en-US" b="1" dirty="0"/>
              <a:t> Involvement and Definition of Terms </a:t>
            </a:r>
            <a:endParaRPr lang="en-US" dirty="0"/>
          </a:p>
        </p:txBody>
      </p:sp>
      <p:pic>
        <p:nvPicPr>
          <p:cNvPr id="1026" name="Picture 2"/>
          <p:cNvPicPr>
            <a:picLocks noGrp="1" noChangeAspect="1" noChangeArrowheads="1"/>
          </p:cNvPicPr>
          <p:nvPr>
            <p:ph idx="1"/>
          </p:nvPr>
        </p:nvPicPr>
        <p:blipFill rotWithShape="1">
          <a:blip r:embed="rId3" cstate="print"/>
          <a:srcRect l="1456" t="2139" r="2077" b="2839"/>
          <a:stretch/>
        </p:blipFill>
        <p:spPr bwMode="auto">
          <a:xfrm>
            <a:off x="762000" y="1447800"/>
            <a:ext cx="7571303" cy="4724400"/>
          </a:xfrm>
          <a:prstGeom prst="rect">
            <a:avLst/>
          </a:prstGeom>
          <a:noFill/>
          <a:ln w="9525">
            <a:solidFill>
              <a:schemeClr val="tx1"/>
            </a:solidFill>
            <a:miter lim="800000"/>
            <a:headEnd/>
            <a:tailEnd/>
          </a:ln>
        </p:spPr>
      </p:pic>
      <p:sp>
        <p:nvSpPr>
          <p:cNvPr id="3" name="TextBox 2">
            <a:extLst>
              <a:ext uri="{FF2B5EF4-FFF2-40B4-BE49-F238E27FC236}">
                <a16:creationId xmlns:a16="http://schemas.microsoft.com/office/drawing/2014/main" id="{A36E2A38-F897-451F-BEFA-6E1481AD95A0}"/>
              </a:ext>
            </a:extLst>
          </p:cNvPr>
          <p:cNvSpPr txBox="1"/>
          <p:nvPr/>
        </p:nvSpPr>
        <p:spPr>
          <a:xfrm>
            <a:off x="3657600" y="6202362"/>
            <a:ext cx="4801314" cy="276999"/>
          </a:xfrm>
          <a:prstGeom prst="rect">
            <a:avLst/>
          </a:prstGeom>
          <a:noFill/>
        </p:spPr>
        <p:txBody>
          <a:bodyPr wrap="none" rtlCol="0">
            <a:spAutoFit/>
          </a:bodyPr>
          <a:lstStyle/>
          <a:p>
            <a:r>
              <a:rPr lang="en-US" sz="1200" dirty="0"/>
              <a:t>Jodie Harris and Scott </a:t>
            </a:r>
            <a:r>
              <a:rPr lang="en-US" sz="1200" dirty="0" err="1"/>
              <a:t>Drimie</a:t>
            </a:r>
            <a:r>
              <a:rPr lang="en-US" sz="1200" dirty="0"/>
              <a:t>: </a:t>
            </a:r>
            <a:r>
              <a:rPr lang="en-US" sz="1200" b="1" dirty="0"/>
              <a:t>IFPRI Discussion Paper 01200 August 2012 	</a:t>
            </a:r>
            <a:endParaRPr lang="en-US" sz="12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ln>
            <a:noFill/>
          </a:ln>
        </p:spPr>
        <p:txBody>
          <a:bodyPr>
            <a:normAutofit/>
          </a:bodyPr>
          <a:lstStyle/>
          <a:p>
            <a:pPr algn="l"/>
            <a:r>
              <a:rPr lang="en-US" b="1" dirty="0"/>
              <a:t>Humanitarian Program Cycle</a:t>
            </a:r>
          </a:p>
        </p:txBody>
      </p:sp>
      <p:pic>
        <p:nvPicPr>
          <p:cNvPr id="1026" name="Picture 2" descr="Image result for humanitarian programme cycle">
            <a:extLst>
              <a:ext uri="{FF2B5EF4-FFF2-40B4-BE49-F238E27FC236}">
                <a16:creationId xmlns:a16="http://schemas.microsoft.com/office/drawing/2014/main" id="{49478E26-5A93-4FA1-9B00-71EFE74B7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77178"/>
            <a:ext cx="5448300" cy="552842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68679-A906-47C6-820F-65C1DCAF7B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96962"/>
          </a:xfrm>
          <a:ln>
            <a:noFill/>
          </a:ln>
        </p:spPr>
        <p:txBody>
          <a:bodyPr>
            <a:normAutofit fontScale="90000"/>
          </a:bodyPr>
          <a:lstStyle/>
          <a:p>
            <a:pPr algn="l"/>
            <a:r>
              <a:rPr lang="en-US" b="1" dirty="0"/>
              <a:t>What factors determine the options for Integrated Programming? </a:t>
            </a:r>
          </a:p>
        </p:txBody>
      </p:sp>
      <p:sp>
        <p:nvSpPr>
          <p:cNvPr id="3" name="Content Placeholder 2"/>
          <p:cNvSpPr>
            <a:spLocks noGrp="1"/>
          </p:cNvSpPr>
          <p:nvPr>
            <p:ph idx="1"/>
          </p:nvPr>
        </p:nvSpPr>
        <p:spPr>
          <a:xfrm>
            <a:off x="304800" y="1676400"/>
            <a:ext cx="8458200" cy="4648200"/>
          </a:xfrm>
          <a:ln>
            <a:noFill/>
          </a:ln>
        </p:spPr>
        <p:txBody>
          <a:bodyPr>
            <a:normAutofit/>
          </a:bodyPr>
          <a:lstStyle/>
          <a:p>
            <a:r>
              <a:rPr lang="en-US" sz="3600" dirty="0"/>
              <a:t>Context/Needs</a:t>
            </a:r>
          </a:p>
          <a:p>
            <a:endParaRPr lang="en-US" sz="3600" dirty="0"/>
          </a:p>
          <a:p>
            <a:r>
              <a:rPr lang="en-US" sz="3600" dirty="0"/>
              <a:t>Capacity (</a:t>
            </a:r>
            <a:r>
              <a:rPr lang="en-GB" sz="3600" dirty="0"/>
              <a:t>enabling environment, organisational and individual capacity)</a:t>
            </a:r>
          </a:p>
          <a:p>
            <a:endParaRPr lang="en-US" sz="3600" dirty="0"/>
          </a:p>
          <a:p>
            <a:r>
              <a:rPr lang="en-US" sz="3600" dirty="0"/>
              <a:t>Financial Resources</a:t>
            </a:r>
          </a:p>
        </p:txBody>
      </p:sp>
      <p:pic>
        <p:nvPicPr>
          <p:cNvPr id="5" name="Picture 4">
            <a:extLst>
              <a:ext uri="{FF2B5EF4-FFF2-40B4-BE49-F238E27FC236}">
                <a16:creationId xmlns:a16="http://schemas.microsoft.com/office/drawing/2014/main" id="{D62D9E46-2FB1-4784-BCF2-5DDE107B7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298" y="6310592"/>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81</Value>
      <Value>148</Value>
      <Value>166</Value>
      <Value>10</Value>
      <Value>163</Value>
      <Value>12</Value>
      <Value>146</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Info xmlns="http://schemas.microsoft.com/office/infopath/2007/PartnerControls">
          <TermName xmlns="http://schemas.microsoft.com/office/infopath/2007/PartnerControls">Nutrition - General</TermName>
          <TermId xmlns="http://schemas.microsoft.com/office/infopath/2007/PartnerControls">b1c25870-60a5-435f-9a83-ed5f1a11a008</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Intercluster</TermName>
          <TermId xmlns="http://schemas.microsoft.com/office/infopath/2007/PartnerControls">f2a967d3-0a03-4cb0-b647-e52cd91e99bb</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 xsi:nil="true"/>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EMOPSGCCU-1435067120-18666</_dlc_DocId>
    <_dlc_DocIdUrl xmlns="5858627f-d058-4b92-9b52-677b5fd7d454">
      <Url>https://unicef.sharepoint.com/teams/EMOPS-GCCU/_layouts/15/DocIdRedir.aspx?ID=EMOPSGCCU-1435067120-18666</Url>
      <Description>EMOPSGCCU-1435067120-18666</Description>
    </_dlc_DocIdUrl>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4CF62-0316-4CB4-BF3F-EED0D0F288FD}"/>
</file>

<file path=customXml/itemProps2.xml><?xml version="1.0" encoding="utf-8"?>
<ds:datastoreItem xmlns:ds="http://schemas.openxmlformats.org/officeDocument/2006/customXml" ds:itemID="{96251324-4680-4817-AA58-16FF5EDE9AF7}">
  <ds:schemaRefs>
    <ds:schemaRef ds:uri="Microsoft.SharePoint.Taxonomy.ContentTypeSync"/>
  </ds:schemaRefs>
</ds:datastoreItem>
</file>

<file path=customXml/itemProps3.xml><?xml version="1.0" encoding="utf-8"?>
<ds:datastoreItem xmlns:ds="http://schemas.openxmlformats.org/officeDocument/2006/customXml" ds:itemID="{5D0090C3-1D07-4FA7-9EAC-9216BA54E4FD}">
  <ds:schemaRefs>
    <ds:schemaRef ds:uri="http://schemas.microsoft.com/sharepoint/events"/>
  </ds:schemaRefs>
</ds:datastoreItem>
</file>

<file path=customXml/itemProps4.xml><?xml version="1.0" encoding="utf-8"?>
<ds:datastoreItem xmlns:ds="http://schemas.openxmlformats.org/officeDocument/2006/customXml" ds:itemID="{21464181-7C6F-4000-845D-CEE0E309F0B8}">
  <ds:schemaRefs>
    <ds:schemaRef ds:uri="http://schemas.microsoft.com/office/2006/metadata/customXsn"/>
  </ds:schemaRefs>
</ds:datastoreItem>
</file>

<file path=customXml/itemProps5.xml><?xml version="1.0" encoding="utf-8"?>
<ds:datastoreItem xmlns:ds="http://schemas.openxmlformats.org/officeDocument/2006/customXml" ds:itemID="{82B8681E-8513-4AE8-9730-42BA3B7208C4}">
  <ds:schemaRefs>
    <ds:schemaRef ds:uri="http://schemas.openxmlformats.org/package/2006/metadata/core-properties"/>
    <ds:schemaRef ds:uri="http://schemas.microsoft.com/sharepoint/v3"/>
    <ds:schemaRef ds:uri="http://schemas.microsoft.com/office/2006/metadata/properties"/>
    <ds:schemaRef ds:uri="http://schemas.microsoft.com/sharepoint.v3"/>
    <ds:schemaRef ds:uri="http://schemas.microsoft.com/office/2006/documentManagement/types"/>
    <ds:schemaRef ds:uri="http://purl.org/dc/dcmitype/"/>
    <ds:schemaRef ds:uri="http://purl.org/dc/terms/"/>
    <ds:schemaRef ds:uri="http://schemas.microsoft.com/office/infopath/2007/PartnerControls"/>
    <ds:schemaRef ds:uri="a438dd15-07ca-4cdc-82a3-f2206b92025e"/>
    <ds:schemaRef ds:uri="5858627f-d058-4b92-9b52-677b5fd7d454"/>
    <ds:schemaRef ds:uri="ca283e0b-db31-4043-a2ef-b80661bf084a"/>
    <ds:schemaRef ds:uri="http://schemas.microsoft.com/sharepoint/v4"/>
    <ds:schemaRef ds:uri="http://www.w3.org/XML/1998/namespace"/>
    <ds:schemaRef ds:uri="http://purl.org/dc/elements/1.1/"/>
  </ds:schemaRefs>
</ds:datastoreItem>
</file>

<file path=customXml/itemProps6.xml><?xml version="1.0" encoding="utf-8"?>
<ds:datastoreItem xmlns:ds="http://schemas.openxmlformats.org/officeDocument/2006/customXml" ds:itemID="{70534B94-72E2-4BE8-82AE-8B192EE68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9739</TotalTime>
  <Words>870</Words>
  <Application>Microsoft Office PowerPoint</Application>
  <PresentationFormat>On-screen Show (4:3)</PresentationFormat>
  <Paragraphs>92</Paragraphs>
  <Slides>14</Slides>
  <Notes>13</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Integrated Programming - Definitions and Decisions  </vt:lpstr>
      <vt:lpstr>Learning Objectives</vt:lpstr>
      <vt:lpstr>Task: Case Study</vt:lpstr>
      <vt:lpstr>High Impact Nutrition Interventions</vt:lpstr>
      <vt:lpstr>PowerPoint Presentation</vt:lpstr>
      <vt:lpstr>Integrated Programming:</vt:lpstr>
      <vt:lpstr>Sectoral Involvement and Definition of Terms </vt:lpstr>
      <vt:lpstr>Humanitarian Program Cycle</vt:lpstr>
      <vt:lpstr>What factors determine the options for Integrated Programming? </vt:lpstr>
      <vt:lpstr>Task: Case Study</vt:lpstr>
      <vt:lpstr>Humanitarian and Development Integration</vt:lpstr>
      <vt:lpstr>PowerPoint Presentation</vt:lpstr>
      <vt:lpstr>Take Home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Programming</dc:title>
  <dc:creator>Caro</dc:creator>
  <cp:keywords>GNC; Intercluster; Training</cp:keywords>
  <cp:lastModifiedBy>Diogo Loureiro Jurema</cp:lastModifiedBy>
  <cp:revision>434</cp:revision>
  <dcterms:created xsi:type="dcterms:W3CDTF">2018-01-15T08:20:26Z</dcterms:created>
  <dcterms:modified xsi:type="dcterms:W3CDTF">2019-10-16T13:26:19Z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166;#Intercluster|f2a967d3-0a03-4cb0-b647-e52cd91e99bb;#163;#Training|e274f566-a9bf-4f70-80f5-de4ef515adf5;#133;#GNC|82a4199d-9c93-4d57-833f-59195f986fba</vt:lpwstr>
  </property>
  <property fmtid="{D5CDD505-2E9C-101B-9397-08002B2CF9AE}" pid="5" name="Topic">
    <vt:lpwstr>10;#Nutrition Humanitarian Cluster, Coordination|414c5639-61e6-4b56-aaa5-511cdacc25c2;#146;#Nutrition emergency response|e7eac636-aa3d-4db8-92d9-399d6677a2bf;#148;#Nutrition preparedness and risk informed programming|4ab365b7-18be-48cf-a866-cdd5f63cb150;#81;#Nutrition - General|b1c25870-60a5-435f-9a83-ed5f1a11a008</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a0d220dc-49c5-46c8-a67e-66ab35d3caea</vt:lpwstr>
  </property>
</Properties>
</file>