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1" r:id="rId4"/>
    <p:sldId id="272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Oy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71049" autoAdjust="0"/>
  </p:normalViewPr>
  <p:slideViewPr>
    <p:cSldViewPr>
      <p:cViewPr varScale="1">
        <p:scale>
          <a:sx n="51" d="100"/>
          <a:sy n="51" d="100"/>
        </p:scale>
        <p:origin x="18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28" Type="http://schemas.openxmlformats.org/officeDocument/2006/relationships/customXml" Target="../customXml/item6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6EB34-CE4E-6947-A6BC-F502C0205407}" type="doc">
      <dgm:prSet loTypeId="urn:microsoft.com/office/officeart/2005/8/layout/radial5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A7A9183-A1E6-2149-9D12-D8F82F2B7E21}">
      <dgm:prSet/>
      <dgm:spPr/>
      <dgm:t>
        <a:bodyPr/>
        <a:lstStyle/>
        <a:p>
          <a:pPr rtl="0"/>
          <a:r>
            <a:rPr lang="en-US" b="1" dirty="0"/>
            <a:t>AAP</a:t>
          </a:r>
          <a:endParaRPr lang="en-US" dirty="0"/>
        </a:p>
      </dgm:t>
    </dgm:pt>
    <dgm:pt modelId="{6C522029-A649-864D-AC92-AB7BEBF139A2}" type="parTrans" cxnId="{9CF4048D-359F-7C49-9106-EAC76DE87853}">
      <dgm:prSet/>
      <dgm:spPr/>
      <dgm:t>
        <a:bodyPr/>
        <a:lstStyle/>
        <a:p>
          <a:endParaRPr lang="en-US"/>
        </a:p>
      </dgm:t>
    </dgm:pt>
    <dgm:pt modelId="{9E60CE92-A13B-674A-A3A0-5AF2149877AD}" type="sibTrans" cxnId="{9CF4048D-359F-7C49-9106-EAC76DE87853}">
      <dgm:prSet/>
      <dgm:spPr/>
      <dgm:t>
        <a:bodyPr/>
        <a:lstStyle/>
        <a:p>
          <a:endParaRPr lang="en-US"/>
        </a:p>
      </dgm:t>
    </dgm:pt>
    <dgm:pt modelId="{7BABF24A-B8BB-0F44-A4EB-2148D894C8AD}">
      <dgm:prSet custT="1"/>
      <dgm:spPr/>
      <dgm:t>
        <a:bodyPr/>
        <a:lstStyle/>
        <a:p>
          <a:pPr rtl="0"/>
          <a:r>
            <a:rPr lang="en-US" sz="1600" b="1" dirty="0"/>
            <a:t>Support service delivery </a:t>
          </a:r>
          <a:endParaRPr lang="en-US" sz="1600" dirty="0"/>
        </a:p>
      </dgm:t>
    </dgm:pt>
    <dgm:pt modelId="{5BEB054C-84EC-0E4E-955F-56A78058ACA2}" type="parTrans" cxnId="{B666467E-A554-CE4E-9DF3-2DE59D11582C}">
      <dgm:prSet/>
      <dgm:spPr/>
      <dgm:t>
        <a:bodyPr/>
        <a:lstStyle/>
        <a:p>
          <a:endParaRPr lang="en-US"/>
        </a:p>
      </dgm:t>
    </dgm:pt>
    <dgm:pt modelId="{99DCE62F-440E-9C40-983C-751B304A1D65}" type="sibTrans" cxnId="{B666467E-A554-CE4E-9DF3-2DE59D11582C}">
      <dgm:prSet/>
      <dgm:spPr/>
      <dgm:t>
        <a:bodyPr/>
        <a:lstStyle/>
        <a:p>
          <a:endParaRPr lang="en-US"/>
        </a:p>
      </dgm:t>
    </dgm:pt>
    <dgm:pt modelId="{CD3D2721-BA07-D64F-912C-B8277E538067}">
      <dgm:prSet custT="1"/>
      <dgm:spPr/>
      <dgm:t>
        <a:bodyPr/>
        <a:lstStyle/>
        <a:p>
          <a:pPr rtl="0"/>
          <a:r>
            <a:rPr lang="en-US" sz="1600" b="1" dirty="0"/>
            <a:t>Inform strategic decision-making </a:t>
          </a:r>
          <a:endParaRPr lang="en-US" sz="1600" dirty="0"/>
        </a:p>
      </dgm:t>
    </dgm:pt>
    <dgm:pt modelId="{FF2413D1-1639-5342-872C-81F5B8DC23F6}" type="parTrans" cxnId="{3513E1C6-D794-FD48-9751-A852B3796FAD}">
      <dgm:prSet/>
      <dgm:spPr/>
      <dgm:t>
        <a:bodyPr/>
        <a:lstStyle/>
        <a:p>
          <a:endParaRPr lang="en-US"/>
        </a:p>
      </dgm:t>
    </dgm:pt>
    <dgm:pt modelId="{9335DBC9-16CC-F34D-ABF8-611FB9BEB6D1}" type="sibTrans" cxnId="{3513E1C6-D794-FD48-9751-A852B3796FAD}">
      <dgm:prSet/>
      <dgm:spPr/>
      <dgm:t>
        <a:bodyPr/>
        <a:lstStyle/>
        <a:p>
          <a:endParaRPr lang="en-US"/>
        </a:p>
      </dgm:t>
    </dgm:pt>
    <dgm:pt modelId="{191E0EC1-021F-AC45-9A03-8C90DC331B21}">
      <dgm:prSet custT="1"/>
      <dgm:spPr/>
      <dgm:t>
        <a:bodyPr/>
        <a:lstStyle/>
        <a:p>
          <a:pPr rtl="0"/>
          <a:r>
            <a:rPr lang="en-US" sz="1600" b="1" dirty="0"/>
            <a:t>Plan and implement cluster strategies</a:t>
          </a:r>
          <a:endParaRPr lang="en-US" sz="1600" dirty="0"/>
        </a:p>
      </dgm:t>
    </dgm:pt>
    <dgm:pt modelId="{EBCEA53A-72B5-4C49-A37C-406DDFF191A3}" type="parTrans" cxnId="{63134411-ACDF-6A45-9B25-8831E8FFC651}">
      <dgm:prSet/>
      <dgm:spPr/>
      <dgm:t>
        <a:bodyPr/>
        <a:lstStyle/>
        <a:p>
          <a:endParaRPr lang="en-US"/>
        </a:p>
      </dgm:t>
    </dgm:pt>
    <dgm:pt modelId="{FCD8AECC-60AC-DF47-9EE5-A1870999FA17}" type="sibTrans" cxnId="{63134411-ACDF-6A45-9B25-8831E8FFC651}">
      <dgm:prSet/>
      <dgm:spPr/>
      <dgm:t>
        <a:bodyPr/>
        <a:lstStyle/>
        <a:p>
          <a:endParaRPr lang="en-US"/>
        </a:p>
      </dgm:t>
    </dgm:pt>
    <dgm:pt modelId="{728406B3-617E-D34F-8729-7B3526B10B09}">
      <dgm:prSet custT="1"/>
      <dgm:spPr/>
      <dgm:t>
        <a:bodyPr/>
        <a:lstStyle/>
        <a:p>
          <a:pPr rtl="0"/>
          <a:r>
            <a:rPr lang="en-US" sz="1600" b="1" dirty="0"/>
            <a:t>Monitor and evaluate performance</a:t>
          </a:r>
          <a:endParaRPr lang="en-US" sz="1600" dirty="0"/>
        </a:p>
      </dgm:t>
    </dgm:pt>
    <dgm:pt modelId="{732AF1A8-6F32-8647-BCB5-AA5EE1B36612}" type="parTrans" cxnId="{2D11E72E-2097-254C-B597-8AA88941E284}">
      <dgm:prSet/>
      <dgm:spPr/>
      <dgm:t>
        <a:bodyPr/>
        <a:lstStyle/>
        <a:p>
          <a:endParaRPr lang="en-US" dirty="0"/>
        </a:p>
      </dgm:t>
    </dgm:pt>
    <dgm:pt modelId="{14BF7FE5-F874-DE4D-9155-CBB10BE3FF9C}" type="sibTrans" cxnId="{2D11E72E-2097-254C-B597-8AA88941E284}">
      <dgm:prSet/>
      <dgm:spPr/>
      <dgm:t>
        <a:bodyPr/>
        <a:lstStyle/>
        <a:p>
          <a:endParaRPr lang="en-US"/>
        </a:p>
      </dgm:t>
    </dgm:pt>
    <dgm:pt modelId="{63A08B1C-FD8F-2E49-817A-C714E710921E}">
      <dgm:prSet custT="1"/>
      <dgm:spPr/>
      <dgm:t>
        <a:bodyPr/>
        <a:lstStyle/>
        <a:p>
          <a:pPr rtl="0"/>
          <a:r>
            <a:rPr lang="en-US" sz="1600" b="1" dirty="0"/>
            <a:t>Build national capacity</a:t>
          </a:r>
          <a:r>
            <a:rPr lang="en-US" sz="1600" dirty="0"/>
            <a:t> </a:t>
          </a:r>
        </a:p>
      </dgm:t>
    </dgm:pt>
    <dgm:pt modelId="{28F49E0F-710C-A84A-9A9D-9FC3119CAC8F}" type="parTrans" cxnId="{7E8DD59D-2B64-5D41-8011-1DC59F672A87}">
      <dgm:prSet/>
      <dgm:spPr/>
      <dgm:t>
        <a:bodyPr/>
        <a:lstStyle/>
        <a:p>
          <a:endParaRPr lang="en-US"/>
        </a:p>
      </dgm:t>
    </dgm:pt>
    <dgm:pt modelId="{B7160AE5-37CB-0D4C-A605-1A9E32387906}" type="sibTrans" cxnId="{7E8DD59D-2B64-5D41-8011-1DC59F672A87}">
      <dgm:prSet/>
      <dgm:spPr/>
      <dgm:t>
        <a:bodyPr/>
        <a:lstStyle/>
        <a:p>
          <a:endParaRPr lang="en-US"/>
        </a:p>
      </dgm:t>
    </dgm:pt>
    <dgm:pt modelId="{E4DD6D60-B1B3-9F40-82E3-0BD42F0F2BD5}">
      <dgm:prSet custT="1"/>
      <dgm:spPr/>
      <dgm:t>
        <a:bodyPr/>
        <a:lstStyle/>
        <a:p>
          <a:pPr rtl="0"/>
          <a:r>
            <a:rPr lang="en-US" sz="1600" b="1" dirty="0"/>
            <a:t>Advocacy </a:t>
          </a:r>
          <a:endParaRPr lang="en-US" sz="1600" dirty="0"/>
        </a:p>
      </dgm:t>
    </dgm:pt>
    <dgm:pt modelId="{5389E405-B6FC-8941-B390-BB17EB582B00}" type="parTrans" cxnId="{43E82CB8-EB5B-744B-B9B9-AAA7B803E7E4}">
      <dgm:prSet/>
      <dgm:spPr/>
      <dgm:t>
        <a:bodyPr/>
        <a:lstStyle/>
        <a:p>
          <a:endParaRPr lang="en-US" dirty="0"/>
        </a:p>
      </dgm:t>
    </dgm:pt>
    <dgm:pt modelId="{08E87A9D-D911-6449-9D58-142194596882}" type="sibTrans" cxnId="{43E82CB8-EB5B-744B-B9B9-AAA7B803E7E4}">
      <dgm:prSet/>
      <dgm:spPr/>
      <dgm:t>
        <a:bodyPr/>
        <a:lstStyle/>
        <a:p>
          <a:endParaRPr lang="en-US"/>
        </a:p>
      </dgm:t>
    </dgm:pt>
    <dgm:pt modelId="{DF6B76AB-FA33-5643-86A7-1832FD387E6D}" type="pres">
      <dgm:prSet presAssocID="{DCA6EB34-CE4E-6947-A6BC-F502C020540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7D4464B-778F-484F-A311-0D4B4FB3A53E}" type="pres">
      <dgm:prSet presAssocID="{2A7A9183-A1E6-2149-9D12-D8F82F2B7E21}" presName="centerShape" presStyleLbl="node0" presStyleIdx="0" presStyleCnt="1"/>
      <dgm:spPr/>
    </dgm:pt>
    <dgm:pt modelId="{8655FBC4-D104-AA4C-AF1E-DB2C6D4CC217}" type="pres">
      <dgm:prSet presAssocID="{5BEB054C-84EC-0E4E-955F-56A78058ACA2}" presName="parTrans" presStyleLbl="sibTrans2D1" presStyleIdx="0" presStyleCnt="6" custAng="16200000" custScaleX="106493" custScaleY="101501"/>
      <dgm:spPr>
        <a:prstGeom prst="upDownArrow">
          <a:avLst/>
        </a:prstGeom>
      </dgm:spPr>
    </dgm:pt>
    <dgm:pt modelId="{453DCAFC-86B0-3D41-AED6-29C1F9A73B66}" type="pres">
      <dgm:prSet presAssocID="{5BEB054C-84EC-0E4E-955F-56A78058ACA2}" presName="connectorText" presStyleLbl="sibTrans2D1" presStyleIdx="0" presStyleCnt="6"/>
      <dgm:spPr/>
    </dgm:pt>
    <dgm:pt modelId="{E3F2BC80-4C19-1D49-89F9-EA96545CA760}" type="pres">
      <dgm:prSet presAssocID="{7BABF24A-B8BB-0F44-A4EB-2148D894C8AD}" presName="node" presStyleLbl="node1" presStyleIdx="0" presStyleCnt="6" custScaleX="124958">
        <dgm:presLayoutVars>
          <dgm:bulletEnabled val="1"/>
        </dgm:presLayoutVars>
      </dgm:prSet>
      <dgm:spPr/>
    </dgm:pt>
    <dgm:pt modelId="{A0C024F4-E54F-2645-8F6E-D79FA6FEF944}" type="pres">
      <dgm:prSet presAssocID="{FF2413D1-1639-5342-872C-81F5B8DC23F6}" presName="parTrans" presStyleLbl="sibTrans2D1" presStyleIdx="1" presStyleCnt="6" custAng="15846074" custScaleX="106690"/>
      <dgm:spPr>
        <a:prstGeom prst="upDownArrow">
          <a:avLst/>
        </a:prstGeom>
      </dgm:spPr>
    </dgm:pt>
    <dgm:pt modelId="{05736285-1AB7-1542-AE98-95921849F6E2}" type="pres">
      <dgm:prSet presAssocID="{FF2413D1-1639-5342-872C-81F5B8DC23F6}" presName="connectorText" presStyleLbl="sibTrans2D1" presStyleIdx="1" presStyleCnt="6"/>
      <dgm:spPr/>
    </dgm:pt>
    <dgm:pt modelId="{F0D2DC9F-FC63-7A40-B627-BB593B4E44AF}" type="pres">
      <dgm:prSet presAssocID="{CD3D2721-BA07-D64F-912C-B8277E538067}" presName="node" presStyleLbl="node1" presStyleIdx="1" presStyleCnt="6" custScaleX="127019">
        <dgm:presLayoutVars>
          <dgm:bulletEnabled val="1"/>
        </dgm:presLayoutVars>
      </dgm:prSet>
      <dgm:spPr/>
    </dgm:pt>
    <dgm:pt modelId="{1BF89F3D-1AC1-4140-A1D7-CB22E9D998D8}" type="pres">
      <dgm:prSet presAssocID="{EBCEA53A-72B5-4C49-A37C-406DDFF191A3}" presName="parTrans" presStyleLbl="sibTrans2D1" presStyleIdx="2" presStyleCnt="6" custAng="16172318" custScaleX="109803" custScaleY="101408"/>
      <dgm:spPr>
        <a:prstGeom prst="upDownArrow">
          <a:avLst/>
        </a:prstGeom>
      </dgm:spPr>
    </dgm:pt>
    <dgm:pt modelId="{F1143D49-EE66-C34C-B199-B6518A8DCF2A}" type="pres">
      <dgm:prSet presAssocID="{EBCEA53A-72B5-4C49-A37C-406DDFF191A3}" presName="connectorText" presStyleLbl="sibTrans2D1" presStyleIdx="2" presStyleCnt="6"/>
      <dgm:spPr/>
    </dgm:pt>
    <dgm:pt modelId="{FC42DFBE-5CF6-F24A-B9B3-E46124E60A0E}" type="pres">
      <dgm:prSet presAssocID="{191E0EC1-021F-AC45-9A03-8C90DC331B21}" presName="node" presStyleLbl="node1" presStyleIdx="2" presStyleCnt="6" custScaleX="129802">
        <dgm:presLayoutVars>
          <dgm:bulletEnabled val="1"/>
        </dgm:presLayoutVars>
      </dgm:prSet>
      <dgm:spPr/>
    </dgm:pt>
    <dgm:pt modelId="{D82BF6CF-64E4-A946-BDC8-3BB933EE053D}" type="pres">
      <dgm:prSet presAssocID="{732AF1A8-6F32-8647-BCB5-AA5EE1B36612}" presName="parTrans" presStyleLbl="sibTrans2D1" presStyleIdx="3" presStyleCnt="6" custAng="16200000" custScaleX="106493" custScaleY="101691"/>
      <dgm:spPr>
        <a:prstGeom prst="upDownArrow">
          <a:avLst/>
        </a:prstGeom>
      </dgm:spPr>
    </dgm:pt>
    <dgm:pt modelId="{00A49BC4-BBB7-5F45-AFEE-1C71CD226FB5}" type="pres">
      <dgm:prSet presAssocID="{732AF1A8-6F32-8647-BCB5-AA5EE1B36612}" presName="connectorText" presStyleLbl="sibTrans2D1" presStyleIdx="3" presStyleCnt="6"/>
      <dgm:spPr/>
    </dgm:pt>
    <dgm:pt modelId="{BCCA613D-6862-644A-A59E-36E85CBA7256}" type="pres">
      <dgm:prSet presAssocID="{728406B3-617E-D34F-8729-7B3526B10B09}" presName="node" presStyleLbl="node1" presStyleIdx="3" presStyleCnt="6" custScaleX="127318">
        <dgm:presLayoutVars>
          <dgm:bulletEnabled val="1"/>
        </dgm:presLayoutVars>
      </dgm:prSet>
      <dgm:spPr/>
    </dgm:pt>
    <dgm:pt modelId="{3AE5D231-561D-C648-ACA5-CE64F3714856}" type="pres">
      <dgm:prSet presAssocID="{28F49E0F-710C-A84A-9A9D-9FC3119CAC8F}" presName="parTrans" presStyleLbl="sibTrans2D1" presStyleIdx="4" presStyleCnt="6" custAng="19600315" custFlipHor="1" custScaleX="106493" custScaleY="101501"/>
      <dgm:spPr>
        <a:prstGeom prst="upDownArrow">
          <a:avLst/>
        </a:prstGeom>
      </dgm:spPr>
    </dgm:pt>
    <dgm:pt modelId="{B558A79A-ED5D-C047-A0D4-026BE45E7B55}" type="pres">
      <dgm:prSet presAssocID="{28F49E0F-710C-A84A-9A9D-9FC3119CAC8F}" presName="connectorText" presStyleLbl="sibTrans2D1" presStyleIdx="4" presStyleCnt="6"/>
      <dgm:spPr/>
    </dgm:pt>
    <dgm:pt modelId="{2EF21B77-7267-8C49-9E94-87287C9C3BAA}" type="pres">
      <dgm:prSet presAssocID="{63A08B1C-FD8F-2E49-817A-C714E710921E}" presName="node" presStyleLbl="node1" presStyleIdx="4" presStyleCnt="6" custScaleX="127621">
        <dgm:presLayoutVars>
          <dgm:bulletEnabled val="1"/>
        </dgm:presLayoutVars>
      </dgm:prSet>
      <dgm:spPr/>
    </dgm:pt>
    <dgm:pt modelId="{9D989B15-F02F-C54A-A098-D6BF18A38A76}" type="pres">
      <dgm:prSet presAssocID="{5389E405-B6FC-8941-B390-BB17EB582B00}" presName="parTrans" presStyleLbl="sibTrans2D1" presStyleIdx="5" presStyleCnt="6" custAng="12485815" custFlipHor="1" custScaleX="106493" custScaleY="101501"/>
      <dgm:spPr>
        <a:prstGeom prst="upDownArrow">
          <a:avLst/>
        </a:prstGeom>
      </dgm:spPr>
    </dgm:pt>
    <dgm:pt modelId="{D1DC3172-49A7-2347-96C7-66854E814CA1}" type="pres">
      <dgm:prSet presAssocID="{5389E405-B6FC-8941-B390-BB17EB582B00}" presName="connectorText" presStyleLbl="sibTrans2D1" presStyleIdx="5" presStyleCnt="6"/>
      <dgm:spPr/>
    </dgm:pt>
    <dgm:pt modelId="{8740A695-B7B7-F442-B57F-8ADEB4FF4286}" type="pres">
      <dgm:prSet presAssocID="{E4DD6D60-B1B3-9F40-82E3-0BD42F0F2BD5}" presName="node" presStyleLbl="node1" presStyleIdx="5" presStyleCnt="6" custScaleX="122124">
        <dgm:presLayoutVars>
          <dgm:bulletEnabled val="1"/>
        </dgm:presLayoutVars>
      </dgm:prSet>
      <dgm:spPr/>
    </dgm:pt>
  </dgm:ptLst>
  <dgm:cxnLst>
    <dgm:cxn modelId="{84EAFA0A-6779-4246-B362-411A2F387B8C}" type="presOf" srcId="{63A08B1C-FD8F-2E49-817A-C714E710921E}" destId="{2EF21B77-7267-8C49-9E94-87287C9C3BAA}" srcOrd="0" destOrd="0" presId="urn:microsoft.com/office/officeart/2005/8/layout/radial5"/>
    <dgm:cxn modelId="{63134411-ACDF-6A45-9B25-8831E8FFC651}" srcId="{2A7A9183-A1E6-2149-9D12-D8F82F2B7E21}" destId="{191E0EC1-021F-AC45-9A03-8C90DC331B21}" srcOrd="2" destOrd="0" parTransId="{EBCEA53A-72B5-4C49-A37C-406DDFF191A3}" sibTransId="{FCD8AECC-60AC-DF47-9EE5-A1870999FA17}"/>
    <dgm:cxn modelId="{F8A2FF17-7E31-4790-BC89-1DDDA63A25BE}" type="presOf" srcId="{FF2413D1-1639-5342-872C-81F5B8DC23F6}" destId="{A0C024F4-E54F-2645-8F6E-D79FA6FEF944}" srcOrd="0" destOrd="0" presId="urn:microsoft.com/office/officeart/2005/8/layout/radial5"/>
    <dgm:cxn modelId="{39C7C62A-E3B9-4D32-A1B6-7C0B35CCA576}" type="presOf" srcId="{5389E405-B6FC-8941-B390-BB17EB582B00}" destId="{9D989B15-F02F-C54A-A098-D6BF18A38A76}" srcOrd="0" destOrd="0" presId="urn:microsoft.com/office/officeart/2005/8/layout/radial5"/>
    <dgm:cxn modelId="{2D11E72E-2097-254C-B597-8AA88941E284}" srcId="{2A7A9183-A1E6-2149-9D12-D8F82F2B7E21}" destId="{728406B3-617E-D34F-8729-7B3526B10B09}" srcOrd="3" destOrd="0" parTransId="{732AF1A8-6F32-8647-BCB5-AA5EE1B36612}" sibTransId="{14BF7FE5-F874-DE4D-9155-CBB10BE3FF9C}"/>
    <dgm:cxn modelId="{2976A33A-1E00-4253-A46F-4B46F6CCD875}" type="presOf" srcId="{5BEB054C-84EC-0E4E-955F-56A78058ACA2}" destId="{8655FBC4-D104-AA4C-AF1E-DB2C6D4CC217}" srcOrd="0" destOrd="0" presId="urn:microsoft.com/office/officeart/2005/8/layout/radial5"/>
    <dgm:cxn modelId="{E3CB476D-6A9C-4F91-8488-FCBB88E1F1F3}" type="presOf" srcId="{732AF1A8-6F32-8647-BCB5-AA5EE1B36612}" destId="{D82BF6CF-64E4-A946-BDC8-3BB933EE053D}" srcOrd="0" destOrd="0" presId="urn:microsoft.com/office/officeart/2005/8/layout/radial5"/>
    <dgm:cxn modelId="{562AA453-E40E-4BB3-9169-632BD3A25D1D}" type="presOf" srcId="{FF2413D1-1639-5342-872C-81F5B8DC23F6}" destId="{05736285-1AB7-1542-AE98-95921849F6E2}" srcOrd="1" destOrd="0" presId="urn:microsoft.com/office/officeart/2005/8/layout/radial5"/>
    <dgm:cxn modelId="{3EF09A74-09A3-4838-93B6-A1F7A06B7765}" type="presOf" srcId="{EBCEA53A-72B5-4C49-A37C-406DDFF191A3}" destId="{1BF89F3D-1AC1-4140-A1D7-CB22E9D998D8}" srcOrd="0" destOrd="0" presId="urn:microsoft.com/office/officeart/2005/8/layout/radial5"/>
    <dgm:cxn modelId="{0405AD75-40A2-4481-8B38-CB20FED0A7B8}" type="presOf" srcId="{5389E405-B6FC-8941-B390-BB17EB582B00}" destId="{D1DC3172-49A7-2347-96C7-66854E814CA1}" srcOrd="1" destOrd="0" presId="urn:microsoft.com/office/officeart/2005/8/layout/radial5"/>
    <dgm:cxn modelId="{B666467E-A554-CE4E-9DF3-2DE59D11582C}" srcId="{2A7A9183-A1E6-2149-9D12-D8F82F2B7E21}" destId="{7BABF24A-B8BB-0F44-A4EB-2148D894C8AD}" srcOrd="0" destOrd="0" parTransId="{5BEB054C-84EC-0E4E-955F-56A78058ACA2}" sibTransId="{99DCE62F-440E-9C40-983C-751B304A1D65}"/>
    <dgm:cxn modelId="{AD383681-4192-49D7-847F-8FF2B29477D6}" type="presOf" srcId="{CD3D2721-BA07-D64F-912C-B8277E538067}" destId="{F0D2DC9F-FC63-7A40-B627-BB593B4E44AF}" srcOrd="0" destOrd="0" presId="urn:microsoft.com/office/officeart/2005/8/layout/radial5"/>
    <dgm:cxn modelId="{9CF4048D-359F-7C49-9106-EAC76DE87853}" srcId="{DCA6EB34-CE4E-6947-A6BC-F502C0205407}" destId="{2A7A9183-A1E6-2149-9D12-D8F82F2B7E21}" srcOrd="0" destOrd="0" parTransId="{6C522029-A649-864D-AC92-AB7BEBF139A2}" sibTransId="{9E60CE92-A13B-674A-A3A0-5AF2149877AD}"/>
    <dgm:cxn modelId="{2F511F8E-434D-4E37-B58F-CD78D064B73A}" type="presOf" srcId="{5BEB054C-84EC-0E4E-955F-56A78058ACA2}" destId="{453DCAFC-86B0-3D41-AED6-29C1F9A73B66}" srcOrd="1" destOrd="0" presId="urn:microsoft.com/office/officeart/2005/8/layout/radial5"/>
    <dgm:cxn modelId="{7E8DD59D-2B64-5D41-8011-1DC59F672A87}" srcId="{2A7A9183-A1E6-2149-9D12-D8F82F2B7E21}" destId="{63A08B1C-FD8F-2E49-817A-C714E710921E}" srcOrd="4" destOrd="0" parTransId="{28F49E0F-710C-A84A-9A9D-9FC3119CAC8F}" sibTransId="{B7160AE5-37CB-0D4C-A605-1A9E32387906}"/>
    <dgm:cxn modelId="{1306E79E-01B0-4F0F-AB42-4410CCCDE815}" type="presOf" srcId="{28F49E0F-710C-A84A-9A9D-9FC3119CAC8F}" destId="{3AE5D231-561D-C648-ACA5-CE64F3714856}" srcOrd="0" destOrd="0" presId="urn:microsoft.com/office/officeart/2005/8/layout/radial5"/>
    <dgm:cxn modelId="{32CA58A0-64D8-4B0E-9579-90D827946ABC}" type="presOf" srcId="{DCA6EB34-CE4E-6947-A6BC-F502C0205407}" destId="{DF6B76AB-FA33-5643-86A7-1832FD387E6D}" srcOrd="0" destOrd="0" presId="urn:microsoft.com/office/officeart/2005/8/layout/radial5"/>
    <dgm:cxn modelId="{43E82CB8-EB5B-744B-B9B9-AAA7B803E7E4}" srcId="{2A7A9183-A1E6-2149-9D12-D8F82F2B7E21}" destId="{E4DD6D60-B1B3-9F40-82E3-0BD42F0F2BD5}" srcOrd="5" destOrd="0" parTransId="{5389E405-B6FC-8941-B390-BB17EB582B00}" sibTransId="{08E87A9D-D911-6449-9D58-142194596882}"/>
    <dgm:cxn modelId="{445BCAC0-0473-489A-91A8-F7B2B70AC435}" type="presOf" srcId="{7BABF24A-B8BB-0F44-A4EB-2148D894C8AD}" destId="{E3F2BC80-4C19-1D49-89F9-EA96545CA760}" srcOrd="0" destOrd="0" presId="urn:microsoft.com/office/officeart/2005/8/layout/radial5"/>
    <dgm:cxn modelId="{3513E1C6-D794-FD48-9751-A852B3796FAD}" srcId="{2A7A9183-A1E6-2149-9D12-D8F82F2B7E21}" destId="{CD3D2721-BA07-D64F-912C-B8277E538067}" srcOrd="1" destOrd="0" parTransId="{FF2413D1-1639-5342-872C-81F5B8DC23F6}" sibTransId="{9335DBC9-16CC-F34D-ABF8-611FB9BEB6D1}"/>
    <dgm:cxn modelId="{B52FCDC7-073F-4A1D-9B3F-661B19AFDC56}" type="presOf" srcId="{732AF1A8-6F32-8647-BCB5-AA5EE1B36612}" destId="{00A49BC4-BBB7-5F45-AFEE-1C71CD226FB5}" srcOrd="1" destOrd="0" presId="urn:microsoft.com/office/officeart/2005/8/layout/radial5"/>
    <dgm:cxn modelId="{4E273CD1-E4C6-4257-A913-8F94CABC5D10}" type="presOf" srcId="{2A7A9183-A1E6-2149-9D12-D8F82F2B7E21}" destId="{07D4464B-778F-484F-A311-0D4B4FB3A53E}" srcOrd="0" destOrd="0" presId="urn:microsoft.com/office/officeart/2005/8/layout/radial5"/>
    <dgm:cxn modelId="{DEAB69DC-3DEE-4161-AF9D-4668BFB1A8A1}" type="presOf" srcId="{28F49E0F-710C-A84A-9A9D-9FC3119CAC8F}" destId="{B558A79A-ED5D-C047-A0D4-026BE45E7B55}" srcOrd="1" destOrd="0" presId="urn:microsoft.com/office/officeart/2005/8/layout/radial5"/>
    <dgm:cxn modelId="{2C17F1DF-34BF-4F92-9502-6323F0FDA6E4}" type="presOf" srcId="{EBCEA53A-72B5-4C49-A37C-406DDFF191A3}" destId="{F1143D49-EE66-C34C-B199-B6518A8DCF2A}" srcOrd="1" destOrd="0" presId="urn:microsoft.com/office/officeart/2005/8/layout/radial5"/>
    <dgm:cxn modelId="{323E5DE4-79A4-437A-A4AA-3461927D8BD9}" type="presOf" srcId="{E4DD6D60-B1B3-9F40-82E3-0BD42F0F2BD5}" destId="{8740A695-B7B7-F442-B57F-8ADEB4FF4286}" srcOrd="0" destOrd="0" presId="urn:microsoft.com/office/officeart/2005/8/layout/radial5"/>
    <dgm:cxn modelId="{B46F39F0-2F03-4D95-AEAA-BA331EA982B3}" type="presOf" srcId="{191E0EC1-021F-AC45-9A03-8C90DC331B21}" destId="{FC42DFBE-5CF6-F24A-B9B3-E46124E60A0E}" srcOrd="0" destOrd="0" presId="urn:microsoft.com/office/officeart/2005/8/layout/radial5"/>
    <dgm:cxn modelId="{C44F4CF7-E4EA-4D4B-9CAD-223769A0C870}" type="presOf" srcId="{728406B3-617E-D34F-8729-7B3526B10B09}" destId="{BCCA613D-6862-644A-A59E-36E85CBA7256}" srcOrd="0" destOrd="0" presId="urn:microsoft.com/office/officeart/2005/8/layout/radial5"/>
    <dgm:cxn modelId="{541DB598-5AE6-40BD-8AF2-B5FDE7D341D3}" type="presParOf" srcId="{DF6B76AB-FA33-5643-86A7-1832FD387E6D}" destId="{07D4464B-778F-484F-A311-0D4B4FB3A53E}" srcOrd="0" destOrd="0" presId="urn:microsoft.com/office/officeart/2005/8/layout/radial5"/>
    <dgm:cxn modelId="{30DB8979-07FE-4472-9B8D-5154ADBE007E}" type="presParOf" srcId="{DF6B76AB-FA33-5643-86A7-1832FD387E6D}" destId="{8655FBC4-D104-AA4C-AF1E-DB2C6D4CC217}" srcOrd="1" destOrd="0" presId="urn:microsoft.com/office/officeart/2005/8/layout/radial5"/>
    <dgm:cxn modelId="{0543FE5C-8B7B-4BC9-B0C9-18C6DD1C3658}" type="presParOf" srcId="{8655FBC4-D104-AA4C-AF1E-DB2C6D4CC217}" destId="{453DCAFC-86B0-3D41-AED6-29C1F9A73B66}" srcOrd="0" destOrd="0" presId="urn:microsoft.com/office/officeart/2005/8/layout/radial5"/>
    <dgm:cxn modelId="{26901F20-3265-4B44-8D17-004D94BC3E46}" type="presParOf" srcId="{DF6B76AB-FA33-5643-86A7-1832FD387E6D}" destId="{E3F2BC80-4C19-1D49-89F9-EA96545CA760}" srcOrd="2" destOrd="0" presId="urn:microsoft.com/office/officeart/2005/8/layout/radial5"/>
    <dgm:cxn modelId="{4A961F28-1F9F-4BED-8846-D1499A5F9DEB}" type="presParOf" srcId="{DF6B76AB-FA33-5643-86A7-1832FD387E6D}" destId="{A0C024F4-E54F-2645-8F6E-D79FA6FEF944}" srcOrd="3" destOrd="0" presId="urn:microsoft.com/office/officeart/2005/8/layout/radial5"/>
    <dgm:cxn modelId="{FF5300E8-23EA-4AAD-82AA-E91A1489BFCE}" type="presParOf" srcId="{A0C024F4-E54F-2645-8F6E-D79FA6FEF944}" destId="{05736285-1AB7-1542-AE98-95921849F6E2}" srcOrd="0" destOrd="0" presId="urn:microsoft.com/office/officeart/2005/8/layout/radial5"/>
    <dgm:cxn modelId="{9CBD6B8B-FCDE-46B8-AF94-F6BABE727660}" type="presParOf" srcId="{DF6B76AB-FA33-5643-86A7-1832FD387E6D}" destId="{F0D2DC9F-FC63-7A40-B627-BB593B4E44AF}" srcOrd="4" destOrd="0" presId="urn:microsoft.com/office/officeart/2005/8/layout/radial5"/>
    <dgm:cxn modelId="{15662AA9-EBE9-4AAC-8091-1E0D410CD2A0}" type="presParOf" srcId="{DF6B76AB-FA33-5643-86A7-1832FD387E6D}" destId="{1BF89F3D-1AC1-4140-A1D7-CB22E9D998D8}" srcOrd="5" destOrd="0" presId="urn:microsoft.com/office/officeart/2005/8/layout/radial5"/>
    <dgm:cxn modelId="{7208A038-B5C6-4C64-9E3B-21CC01AC91C3}" type="presParOf" srcId="{1BF89F3D-1AC1-4140-A1D7-CB22E9D998D8}" destId="{F1143D49-EE66-C34C-B199-B6518A8DCF2A}" srcOrd="0" destOrd="0" presId="urn:microsoft.com/office/officeart/2005/8/layout/radial5"/>
    <dgm:cxn modelId="{72D0B606-8DD8-4C43-88D8-283661D76DF3}" type="presParOf" srcId="{DF6B76AB-FA33-5643-86A7-1832FD387E6D}" destId="{FC42DFBE-5CF6-F24A-B9B3-E46124E60A0E}" srcOrd="6" destOrd="0" presId="urn:microsoft.com/office/officeart/2005/8/layout/radial5"/>
    <dgm:cxn modelId="{A8F5895B-5375-4C83-BAB9-E55BFC6C93B2}" type="presParOf" srcId="{DF6B76AB-FA33-5643-86A7-1832FD387E6D}" destId="{D82BF6CF-64E4-A946-BDC8-3BB933EE053D}" srcOrd="7" destOrd="0" presId="urn:microsoft.com/office/officeart/2005/8/layout/radial5"/>
    <dgm:cxn modelId="{EAAF1D1A-A054-40CD-9154-31A2ACF27AFA}" type="presParOf" srcId="{D82BF6CF-64E4-A946-BDC8-3BB933EE053D}" destId="{00A49BC4-BBB7-5F45-AFEE-1C71CD226FB5}" srcOrd="0" destOrd="0" presId="urn:microsoft.com/office/officeart/2005/8/layout/radial5"/>
    <dgm:cxn modelId="{E3EC3D7E-B8A2-4B4D-A30A-2254FE6DCDF6}" type="presParOf" srcId="{DF6B76AB-FA33-5643-86A7-1832FD387E6D}" destId="{BCCA613D-6862-644A-A59E-36E85CBA7256}" srcOrd="8" destOrd="0" presId="urn:microsoft.com/office/officeart/2005/8/layout/radial5"/>
    <dgm:cxn modelId="{2DDBA2B9-76D8-4238-8F29-1DE10A51D94B}" type="presParOf" srcId="{DF6B76AB-FA33-5643-86A7-1832FD387E6D}" destId="{3AE5D231-561D-C648-ACA5-CE64F3714856}" srcOrd="9" destOrd="0" presId="urn:microsoft.com/office/officeart/2005/8/layout/radial5"/>
    <dgm:cxn modelId="{D0F15CE8-C9D8-4488-95EB-952F2539499C}" type="presParOf" srcId="{3AE5D231-561D-C648-ACA5-CE64F3714856}" destId="{B558A79A-ED5D-C047-A0D4-026BE45E7B55}" srcOrd="0" destOrd="0" presId="urn:microsoft.com/office/officeart/2005/8/layout/radial5"/>
    <dgm:cxn modelId="{9BCEB1BB-84FE-4ECD-9CDC-9538388A2344}" type="presParOf" srcId="{DF6B76AB-FA33-5643-86A7-1832FD387E6D}" destId="{2EF21B77-7267-8C49-9E94-87287C9C3BAA}" srcOrd="10" destOrd="0" presId="urn:microsoft.com/office/officeart/2005/8/layout/radial5"/>
    <dgm:cxn modelId="{0410FEA4-633E-488C-A747-CE4C8EDD40EC}" type="presParOf" srcId="{DF6B76AB-FA33-5643-86A7-1832FD387E6D}" destId="{9D989B15-F02F-C54A-A098-D6BF18A38A76}" srcOrd="11" destOrd="0" presId="urn:microsoft.com/office/officeart/2005/8/layout/radial5"/>
    <dgm:cxn modelId="{37DF0853-2038-4B5D-B584-F7915412185A}" type="presParOf" srcId="{9D989B15-F02F-C54A-A098-D6BF18A38A76}" destId="{D1DC3172-49A7-2347-96C7-66854E814CA1}" srcOrd="0" destOrd="0" presId="urn:microsoft.com/office/officeart/2005/8/layout/radial5"/>
    <dgm:cxn modelId="{D844A36E-FA28-47A4-89C5-B3128E357403}" type="presParOf" srcId="{DF6B76AB-FA33-5643-86A7-1832FD387E6D}" destId="{8740A695-B7B7-F442-B57F-8ADEB4FF428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4464B-778F-484F-A311-0D4B4FB3A53E}">
      <dsp:nvSpPr>
        <dsp:cNvPr id="0" name=""/>
        <dsp:cNvSpPr/>
      </dsp:nvSpPr>
      <dsp:spPr>
        <a:xfrm>
          <a:off x="1962891" y="1839826"/>
          <a:ext cx="1286047" cy="12860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AAP</a:t>
          </a:r>
          <a:endParaRPr lang="en-US" sz="3600" kern="1200" dirty="0"/>
        </a:p>
      </dsp:txBody>
      <dsp:txXfrm>
        <a:off x="2151228" y="2028163"/>
        <a:ext cx="909373" cy="909373"/>
      </dsp:txXfrm>
    </dsp:sp>
    <dsp:sp modelId="{8655FBC4-D104-AA4C-AF1E-DB2C6D4CC217}">
      <dsp:nvSpPr>
        <dsp:cNvPr id="0" name=""/>
        <dsp:cNvSpPr/>
      </dsp:nvSpPr>
      <dsp:spPr>
        <a:xfrm rot="10800000">
          <a:off x="2455787" y="1356815"/>
          <a:ext cx="300255" cy="450001"/>
        </a:xfrm>
        <a:prstGeom prst="up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545863" y="1446815"/>
        <a:ext cx="210179" cy="270001"/>
      </dsp:txXfrm>
    </dsp:sp>
    <dsp:sp modelId="{E3F2BC80-4C19-1D49-89F9-EA96545CA760}">
      <dsp:nvSpPr>
        <dsp:cNvPr id="0" name=""/>
        <dsp:cNvSpPr/>
      </dsp:nvSpPr>
      <dsp:spPr>
        <a:xfrm>
          <a:off x="1791213" y="3886"/>
          <a:ext cx="1629403" cy="13039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Support service delivery </a:t>
          </a:r>
          <a:endParaRPr lang="en-US" sz="1600" kern="1200" dirty="0"/>
        </a:p>
      </dsp:txBody>
      <dsp:txXfrm>
        <a:off x="2029834" y="194847"/>
        <a:ext cx="1152161" cy="922038"/>
      </dsp:txXfrm>
    </dsp:sp>
    <dsp:sp modelId="{A0C024F4-E54F-2645-8F6E-D79FA6FEF944}">
      <dsp:nvSpPr>
        <dsp:cNvPr id="0" name=""/>
        <dsp:cNvSpPr/>
      </dsp:nvSpPr>
      <dsp:spPr>
        <a:xfrm rot="14046074">
          <a:off x="3219470" y="1839551"/>
          <a:ext cx="233441" cy="443346"/>
        </a:xfrm>
        <a:prstGeom prst="upDownArrow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275018" y="1956585"/>
        <a:ext cx="163409" cy="266008"/>
      </dsp:txXfrm>
    </dsp:sp>
    <dsp:sp modelId="{F0D2DC9F-FC63-7A40-B627-BB593B4E44AF}">
      <dsp:nvSpPr>
        <dsp:cNvPr id="0" name=""/>
        <dsp:cNvSpPr/>
      </dsp:nvSpPr>
      <dsp:spPr>
        <a:xfrm>
          <a:off x="3359990" y="917377"/>
          <a:ext cx="1656278" cy="1303960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Inform strategic decision-making </a:t>
          </a:r>
          <a:endParaRPr lang="en-US" sz="1600" kern="1200" dirty="0"/>
        </a:p>
      </dsp:txBody>
      <dsp:txXfrm>
        <a:off x="3602546" y="1108338"/>
        <a:ext cx="1171166" cy="922038"/>
      </dsp:txXfrm>
    </dsp:sp>
    <dsp:sp modelId="{1BF89F3D-1AC1-4140-A1D7-CB22E9D998D8}">
      <dsp:nvSpPr>
        <dsp:cNvPr id="0" name=""/>
        <dsp:cNvSpPr/>
      </dsp:nvSpPr>
      <dsp:spPr>
        <a:xfrm rot="17972318">
          <a:off x="3214663" y="2677046"/>
          <a:ext cx="233931" cy="449589"/>
        </a:xfrm>
        <a:prstGeom prst="upDownArrow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232453" y="2797493"/>
        <a:ext cx="163752" cy="269753"/>
      </dsp:txXfrm>
    </dsp:sp>
    <dsp:sp modelId="{FC42DFBE-5CF6-F24A-B9B3-E46124E60A0E}">
      <dsp:nvSpPr>
        <dsp:cNvPr id="0" name=""/>
        <dsp:cNvSpPr/>
      </dsp:nvSpPr>
      <dsp:spPr>
        <a:xfrm>
          <a:off x="3341845" y="2744361"/>
          <a:ext cx="1692567" cy="1303960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Plan and implement cluster strategies</a:t>
          </a:r>
          <a:endParaRPr lang="en-US" sz="1600" kern="1200" dirty="0"/>
        </a:p>
      </dsp:txBody>
      <dsp:txXfrm>
        <a:off x="3589716" y="2935322"/>
        <a:ext cx="1196825" cy="922038"/>
      </dsp:txXfrm>
    </dsp:sp>
    <dsp:sp modelId="{D82BF6CF-64E4-A946-BDC8-3BB933EE053D}">
      <dsp:nvSpPr>
        <dsp:cNvPr id="0" name=""/>
        <dsp:cNvSpPr/>
      </dsp:nvSpPr>
      <dsp:spPr>
        <a:xfrm>
          <a:off x="2455787" y="3158461"/>
          <a:ext cx="300255" cy="450843"/>
        </a:xfrm>
        <a:prstGeom prst="upDownArrow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455787" y="3248630"/>
        <a:ext cx="210179" cy="270505"/>
      </dsp:txXfrm>
    </dsp:sp>
    <dsp:sp modelId="{BCCA613D-6862-644A-A59E-36E85CBA7256}">
      <dsp:nvSpPr>
        <dsp:cNvPr id="0" name=""/>
        <dsp:cNvSpPr/>
      </dsp:nvSpPr>
      <dsp:spPr>
        <a:xfrm>
          <a:off x="1775827" y="3657852"/>
          <a:ext cx="1660177" cy="1303960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Monitor and evaluate performance</a:t>
          </a:r>
          <a:endParaRPr lang="en-US" sz="1600" kern="1200" dirty="0"/>
        </a:p>
      </dsp:txBody>
      <dsp:txXfrm>
        <a:off x="2018954" y="3848813"/>
        <a:ext cx="1173923" cy="922038"/>
      </dsp:txXfrm>
    </dsp:sp>
    <dsp:sp modelId="{3AE5D231-561D-C648-ACA5-CE64F3714856}">
      <dsp:nvSpPr>
        <dsp:cNvPr id="0" name=""/>
        <dsp:cNvSpPr/>
      </dsp:nvSpPr>
      <dsp:spPr>
        <a:xfrm rot="14599685" flipH="1">
          <a:off x="1760799" y="2678899"/>
          <a:ext cx="231672" cy="450001"/>
        </a:xfrm>
        <a:prstGeom prst="upDownArrow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1779951" y="2737846"/>
        <a:ext cx="162170" cy="270001"/>
      </dsp:txXfrm>
    </dsp:sp>
    <dsp:sp modelId="{2EF21B77-7267-8C49-9E94-87287C9C3BAA}">
      <dsp:nvSpPr>
        <dsp:cNvPr id="0" name=""/>
        <dsp:cNvSpPr/>
      </dsp:nvSpPr>
      <dsp:spPr>
        <a:xfrm>
          <a:off x="191637" y="2744361"/>
          <a:ext cx="1664128" cy="1303960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Build national capacity</a:t>
          </a:r>
          <a:r>
            <a:rPr lang="en-US" sz="1600" kern="1200" dirty="0"/>
            <a:t> </a:t>
          </a:r>
        </a:p>
      </dsp:txBody>
      <dsp:txXfrm>
        <a:off x="435343" y="2935322"/>
        <a:ext cx="1176716" cy="922038"/>
      </dsp:txXfrm>
    </dsp:sp>
    <dsp:sp modelId="{9D989B15-F02F-C54A-A098-D6BF18A38A76}">
      <dsp:nvSpPr>
        <dsp:cNvPr id="0" name=""/>
        <dsp:cNvSpPr/>
      </dsp:nvSpPr>
      <dsp:spPr>
        <a:xfrm rot="18114185" flipH="1">
          <a:off x="1745287" y="1831442"/>
          <a:ext cx="244139" cy="450001"/>
        </a:xfrm>
        <a:prstGeom prst="upDown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1801262" y="1890353"/>
        <a:ext cx="170897" cy="270001"/>
      </dsp:txXfrm>
    </dsp:sp>
    <dsp:sp modelId="{8740A695-B7B7-F442-B57F-8ADEB4FF4286}">
      <dsp:nvSpPr>
        <dsp:cNvPr id="0" name=""/>
        <dsp:cNvSpPr/>
      </dsp:nvSpPr>
      <dsp:spPr>
        <a:xfrm>
          <a:off x="227477" y="917377"/>
          <a:ext cx="1592449" cy="130396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Advocacy </a:t>
          </a:r>
          <a:endParaRPr lang="en-US" sz="1600" kern="1200" dirty="0"/>
        </a:p>
      </dsp:txBody>
      <dsp:txXfrm>
        <a:off x="460686" y="1108338"/>
        <a:ext cx="1126031" cy="922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3A1EB-7552-4268-A6A7-AEFAFD2E6F9D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75DBC-578F-4740-ACE5-9F14B1B436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1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EBC84-F7B4-8D4A-BE50-46809EEDF5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9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3CCD-DB34-4B35-8DE7-D1DFB310F650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80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3CCD-DB34-4B35-8DE7-D1DFB310F65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69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3CCD-DB34-4B35-8DE7-D1DFB310F650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3CCD-DB34-4B35-8DE7-D1DFB310F650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70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3CCD-DB34-4B35-8DE7-D1DFB310F650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46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FCEC27-6CD1-BB4A-81A3-1DB41BA1D74C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28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EBC84-F7B4-8D4A-BE50-46809EEDF5A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0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EBC84-F7B4-8D4A-BE50-46809EEDF5A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2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Rethink the functions and they all lean towards AAP!</a:t>
            </a:r>
          </a:p>
          <a:p>
            <a:r>
              <a:rPr lang="en-US" dirty="0"/>
              <a:t>All the system does is supposed to support meeting the needs of AP holistically, and clusters need always to put the specific needs in one sector into the broader perspective....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3CCD-DB34-4B35-8DE7-D1DFB310F650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5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A8B10-D867-411B-A73A-C624CA0A488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5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3CCD-DB34-4B35-8DE7-D1DFB310F650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5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3CCD-DB34-4B35-8DE7-D1DFB310F65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0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3CCD-DB34-4B35-8DE7-D1DFB310F650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73CCD-DB34-4B35-8DE7-D1DFB310F650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6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CH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8509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4994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5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3986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9114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1626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7138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1D15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27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8471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6003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6668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3ACEAB-3F32-8140-97B1-45426813CB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E470D0F-AB9B-6E40-85DF-1FCCFCF0FC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06063" y="2130425"/>
            <a:ext cx="8680360" cy="1470025"/>
          </a:xfrm>
          <a:noFill/>
        </p:spPr>
        <p:txBody>
          <a:bodyPr rtlCol="0">
            <a:noAutofit/>
          </a:bodyPr>
          <a:lstStyle/>
          <a:p>
            <a:pPr defTabSz="891760">
              <a:defRPr/>
            </a:pPr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1.3 The Nutrition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Cluster Roles </a:t>
            </a:r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and Responsibilities</a:t>
            </a:r>
            <a:endParaRPr lang="en-GB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193" y="4772248"/>
            <a:ext cx="2324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272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5. Build national capacity in preparedness and contingency planning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3736" y="1341438"/>
            <a:ext cx="3241675" cy="54006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2400" b="1" dirty="0"/>
              <a:t>Cluster Actions</a:t>
            </a:r>
          </a:p>
          <a:p>
            <a:pPr>
              <a:buFont typeface="Arial"/>
              <a:buChar char="•"/>
            </a:pPr>
            <a:r>
              <a:rPr lang="en-GB" sz="2400" dirty="0"/>
              <a:t>In preparing for and responding to an emergency, international humanitarian actors are expected to cooperate with national authorities and support national capacity wherever it is feasible and appropriate to do so.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2015" y="1393147"/>
            <a:ext cx="5238446" cy="50990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b="1" dirty="0">
                <a:solidFill>
                  <a:prstClr val="black"/>
                </a:solidFill>
              </a:rPr>
              <a:t>What does this mean?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prstClr val="black"/>
                </a:solidFill>
              </a:rPr>
              <a:t>Map local capacities and identify gaps prior to a crisis and as part of needs assessments processes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prstClr val="black"/>
                </a:solidFill>
              </a:rPr>
              <a:t>Encourage partners to share resources, peer-to-peer learning, and other forms of capacity development of local actors.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prstClr val="black"/>
                </a:solidFill>
              </a:rPr>
              <a:t>Regularly consult with local actors on their immediate and long-term needs and priorities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prstClr val="black"/>
                </a:solidFill>
              </a:rPr>
              <a:t>Advocate for funding and support for local partners and actors.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78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1D1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1760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Support robust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89560" y="1321719"/>
            <a:ext cx="3240088" cy="5400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2400" b="1" dirty="0"/>
              <a:t>Cluster Actions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/>
              <a:t>Identifying concerns, and contributing key information and messages to HC and HCT messaging and action.</a:t>
            </a:r>
          </a:p>
          <a:p>
            <a:pPr marL="457200" indent="-457200">
              <a:buFont typeface="Arial"/>
              <a:buChar char="•"/>
            </a:pPr>
            <a:r>
              <a:rPr lang="en-GB" sz="2400" dirty="0"/>
              <a:t>Undertaking advocacy on behalf of the cluster, cluster members, and affected people.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2015" y="1393147"/>
            <a:ext cx="5238446" cy="5099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b="1" dirty="0">
                <a:solidFill>
                  <a:prstClr val="black"/>
                </a:solidFill>
              </a:rPr>
              <a:t>What does this mean?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Advocate for support and resources to ensure engagement of affected people in all aspects of the response.</a:t>
            </a:r>
          </a:p>
          <a:p>
            <a:pPr>
              <a:spcBef>
                <a:spcPts val="0"/>
              </a:spcBef>
            </a:pPr>
            <a:endParaRPr lang="en-GB" sz="21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Use monitoring data and information from cluster partners, communities and local actors to identify advocacy issues.</a:t>
            </a:r>
          </a:p>
          <a:p>
            <a:pPr>
              <a:spcBef>
                <a:spcPts val="0"/>
              </a:spcBef>
            </a:pPr>
            <a:endParaRPr lang="en-GB" sz="21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Ensure affected communities views and perspectives are fairly and accurately represented in any advocacy activities.</a:t>
            </a:r>
          </a:p>
          <a:p>
            <a:pPr>
              <a:spcBef>
                <a:spcPts val="0"/>
              </a:spcBef>
            </a:pPr>
            <a:endParaRPr lang="en-GB" sz="21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Advocate within the cluster and at the inter-cluster level on integrating affected people’s concerns into response plans and strategies.</a:t>
            </a:r>
          </a:p>
          <a:p>
            <a:pPr>
              <a:spcBef>
                <a:spcPts val="0"/>
              </a:spcBef>
            </a:pPr>
            <a:endParaRPr lang="en-GB" sz="21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100" dirty="0">
                <a:solidFill>
                  <a:prstClr val="black"/>
                </a:solidFill>
              </a:rPr>
              <a:t>Advocate on behalf of the cluster for integration of nutrition issues at the inter-cluster and HCT level, and with other stakeholders like donors.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78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latin typeface="Calibri" panose="020F0502020204030204" pitchFamily="34" charset="0"/>
              </a:rPr>
              <a:t>+ Accountability to Affected People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70604" y="1341438"/>
            <a:ext cx="3241675" cy="54006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2400" b="1" dirty="0"/>
              <a:t>Cluster Actions</a:t>
            </a:r>
          </a:p>
          <a:p>
            <a:pPr marL="355600" indent="-355600">
              <a:buFont typeface="Wingdings" charset="2"/>
              <a:buChar char="§"/>
            </a:pPr>
            <a:r>
              <a:rPr lang="en-CA" sz="2000" dirty="0"/>
              <a:t>Mechanisms to consult and involve affected people in decision-making agreed upon and used by partners</a:t>
            </a:r>
          </a:p>
          <a:p>
            <a:pPr marL="355600" indent="-355600">
              <a:buFont typeface="Wingdings" charset="2"/>
              <a:buChar char="§"/>
            </a:pPr>
            <a:r>
              <a:rPr lang="en-CA" sz="2000" dirty="0"/>
              <a:t>Mechanisms to receive, investigate and act upon complaints on the assistance received agreed upon and used by partners</a:t>
            </a:r>
          </a:p>
          <a:p>
            <a:pPr marL="355600" indent="-355600">
              <a:buFont typeface="Wingdings" charset="2"/>
              <a:buChar char="§"/>
            </a:pPr>
            <a:r>
              <a:rPr lang="en-CA" sz="2000" dirty="0"/>
              <a:t>Key issues relating to PSEA have been raised and discussed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2015" y="1393147"/>
            <a:ext cx="5238446" cy="5099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b="1" dirty="0">
                <a:solidFill>
                  <a:prstClr val="black"/>
                </a:solidFill>
              </a:rPr>
              <a:t>What does this mean?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200" dirty="0">
                <a:solidFill>
                  <a:prstClr val="black"/>
                </a:solidFill>
              </a:rPr>
              <a:t>Review and assess cluster partners’ capacities to implement complaints and feedback mechanisms</a:t>
            </a:r>
          </a:p>
          <a:p>
            <a:pPr>
              <a:spcBef>
                <a:spcPts val="0"/>
              </a:spcBef>
            </a:pPr>
            <a:endParaRPr lang="en-GB" sz="22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200" dirty="0">
                <a:solidFill>
                  <a:prstClr val="black"/>
                </a:solidFill>
              </a:rPr>
              <a:t>Promote common approaches to engaging with communities, including joint feedback and complaints mechanisms.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2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200" dirty="0">
                <a:solidFill>
                  <a:prstClr val="black"/>
                </a:solidFill>
              </a:rPr>
              <a:t>Ensure that all cluster partners are aware of and know procedures for dealing with sensitive issues and complaints, including PSEA.</a:t>
            </a:r>
          </a:p>
          <a:p>
            <a:pPr>
              <a:spcBef>
                <a:spcPts val="0"/>
              </a:spcBef>
            </a:pPr>
            <a:endParaRPr lang="en-GB" sz="22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200" dirty="0">
                <a:solidFill>
                  <a:prstClr val="black"/>
                </a:solidFill>
              </a:rPr>
              <a:t>Promote regular discussions of feedback from affected people and ensure any actions or decisions are shared back to communities.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78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Grp="1" noChangeArrowheads="1"/>
          </p:cNvSpPr>
          <p:nvPr>
            <p:ph type="title"/>
          </p:nvPr>
        </p:nvSpPr>
        <p:spPr>
          <a:solidFill>
            <a:srgbClr val="C1D150"/>
          </a:solidFill>
        </p:spPr>
        <p:txBody>
          <a:bodyPr rtlCol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</a:pPr>
            <a:r>
              <a:rPr lang="en-GB" sz="3600" dirty="0"/>
              <a:t>All this contributes to responses that</a:t>
            </a:r>
            <a:r>
              <a:rPr lang="mr-IN" sz="3600" dirty="0"/>
              <a:t>…</a:t>
            </a:r>
            <a:endParaRPr lang="en-GB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6317" y="1142545"/>
            <a:ext cx="8808773" cy="59017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endParaRPr lang="en-GB" sz="2200" b="1" dirty="0">
              <a:solidFill>
                <a:prstClr val="black"/>
              </a:solidFill>
            </a:endParaRP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r>
              <a:rPr lang="en-GB" sz="2200" b="1" dirty="0">
                <a:solidFill>
                  <a:prstClr val="black"/>
                </a:solidFill>
              </a:rPr>
              <a:t>Are appropriate and relevant </a:t>
            </a: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endParaRPr lang="en-GB" sz="2200" b="1" dirty="0">
              <a:solidFill>
                <a:prstClr val="black"/>
              </a:solidFill>
            </a:endParaRP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r>
              <a:rPr lang="en-GB" sz="2200" b="1" dirty="0">
                <a:solidFill>
                  <a:prstClr val="black"/>
                </a:solidFill>
              </a:rPr>
              <a:t>Are timely and effective</a:t>
            </a: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endParaRPr lang="en-US" sz="2200" b="1" dirty="0">
              <a:solidFill>
                <a:prstClr val="black"/>
              </a:solidFill>
            </a:endParaRP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r>
              <a:rPr lang="en-GB" sz="2200" b="1" dirty="0">
                <a:solidFill>
                  <a:prstClr val="black"/>
                </a:solidFill>
              </a:rPr>
              <a:t>Strengthen local capacities and avoid negative effects</a:t>
            </a: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endParaRPr lang="en-US" sz="2200" b="1" dirty="0">
              <a:solidFill>
                <a:prstClr val="black"/>
              </a:solidFill>
            </a:endParaRP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r>
              <a:rPr lang="en-GB" sz="2200" b="1" dirty="0">
                <a:solidFill>
                  <a:prstClr val="black"/>
                </a:solidFill>
              </a:rPr>
              <a:t>Are based on communication, participation and feedback</a:t>
            </a: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endParaRPr lang="en-US" sz="2200" b="1" dirty="0">
              <a:solidFill>
                <a:prstClr val="black"/>
              </a:solidFill>
            </a:endParaRP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r>
              <a:rPr lang="en-GB" sz="2200" b="1" dirty="0">
                <a:solidFill>
                  <a:prstClr val="black"/>
                </a:solidFill>
              </a:rPr>
              <a:t>Provide safe and accessible complaints and response mechanisms</a:t>
            </a: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endParaRPr lang="en-US" sz="2200" b="1" dirty="0">
              <a:solidFill>
                <a:prstClr val="black"/>
              </a:solidFill>
            </a:endParaRP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r>
              <a:rPr lang="en-GB" sz="2200" b="1" dirty="0">
                <a:solidFill>
                  <a:prstClr val="black"/>
                </a:solidFill>
              </a:rPr>
              <a:t>Are coordinated and complementary</a:t>
            </a: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endParaRPr lang="en-US" sz="2200" b="1" dirty="0">
              <a:solidFill>
                <a:prstClr val="black"/>
              </a:solidFill>
            </a:endParaRP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r>
              <a:rPr lang="en-GB" sz="2200" b="1" dirty="0">
                <a:solidFill>
                  <a:prstClr val="black"/>
                </a:solidFill>
              </a:rPr>
              <a:t>Support continuous learning and improvements</a:t>
            </a: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endParaRPr lang="en-US" sz="2200" b="1" dirty="0">
              <a:solidFill>
                <a:prstClr val="black"/>
              </a:solidFill>
            </a:endParaRP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r>
              <a:rPr lang="en-GB" sz="2200" b="1" dirty="0">
                <a:solidFill>
                  <a:prstClr val="black"/>
                </a:solidFill>
              </a:rPr>
              <a:t>Are delivered by competent staff</a:t>
            </a: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endParaRPr lang="en-US" sz="2200" b="1" dirty="0">
              <a:solidFill>
                <a:prstClr val="black"/>
              </a:solidFill>
            </a:endParaRPr>
          </a:p>
          <a:p>
            <a:pPr marL="857250" lvl="1" indent="-457200">
              <a:spcBef>
                <a:spcPts val="0"/>
              </a:spcBef>
              <a:buFont typeface="+mj-ea"/>
              <a:buAutoNum type="circleNumDbPlain"/>
            </a:pPr>
            <a:r>
              <a:rPr lang="en-GB" sz="2200" b="1" dirty="0">
                <a:solidFill>
                  <a:prstClr val="black"/>
                </a:solidFill>
              </a:rPr>
              <a:t>Use resources efficiently and effectively</a:t>
            </a:r>
            <a:endParaRPr lang="en-US" sz="2200" b="1" dirty="0">
              <a:solidFill>
                <a:prstClr val="black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E6CC13-E8BE-4B8C-988E-EACE370E3D38}"/>
              </a:ext>
            </a:extLst>
          </p:cNvPr>
          <p:cNvSpPr txBox="1"/>
          <p:nvPr/>
        </p:nvSpPr>
        <p:spPr>
          <a:xfrm>
            <a:off x="7596336" y="202168"/>
            <a:ext cx="1515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OPTIONAL</a:t>
            </a:r>
          </a:p>
        </p:txBody>
      </p:sp>
    </p:spTree>
    <p:extLst>
      <p:ext uri="{BB962C8B-B14F-4D97-AF65-F5344CB8AC3E}">
        <p14:creationId xmlns:p14="http://schemas.microsoft.com/office/powerpoint/2010/main" val="38136121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Grp="1" noChangeArrowheads="1"/>
          </p:cNvSpPr>
          <p:nvPr>
            <p:ph type="title"/>
          </p:nvPr>
        </p:nvSpPr>
        <p:spPr>
          <a:solidFill>
            <a:srgbClr val="C1D150"/>
          </a:solidFill>
        </p:spPr>
        <p:txBody>
          <a:bodyPr rtlCol="0"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</a:pPr>
            <a:r>
              <a:rPr lang="fr-CH" sz="4000" dirty="0"/>
              <a:t>And the CHS commitments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19" y="1185424"/>
            <a:ext cx="5498458" cy="54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29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title"/>
          </p:nvPr>
        </p:nvSpPr>
        <p:spPr>
          <a:solidFill>
            <a:srgbClr val="C1D1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891760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Key Messages: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40732" y="1953485"/>
            <a:ext cx="6743530" cy="1200329"/>
            <a:chOff x="1340730" y="1531590"/>
            <a:chExt cx="6743530" cy="12003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0730" y="1579982"/>
              <a:ext cx="380185" cy="54954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970518" y="1531590"/>
              <a:ext cx="61137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GB" sz="2400" dirty="0">
                  <a:solidFill>
                    <a:prstClr val="black"/>
                  </a:solidFill>
                  <a:ea typeface="Calibri" charset="0"/>
                  <a:cs typeface="Calibri" charset="0"/>
                </a:rPr>
                <a:t>Cluster Core Functions revolve around supporting better outcomes and accountability to affected people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40732" y="3300103"/>
            <a:ext cx="6743528" cy="1200329"/>
            <a:chOff x="1340732" y="3300103"/>
            <a:chExt cx="6743528" cy="1200329"/>
          </a:xfrm>
        </p:grpSpPr>
        <p:sp>
          <p:nvSpPr>
            <p:cNvPr id="10" name="Rectangle 9"/>
            <p:cNvSpPr/>
            <p:nvPr/>
          </p:nvSpPr>
          <p:spPr>
            <a:xfrm>
              <a:off x="1970518" y="3300103"/>
              <a:ext cx="61137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GB" sz="2400" dirty="0">
                  <a:solidFill>
                    <a:prstClr val="black"/>
                  </a:solidFill>
                  <a:ea typeface="Calibri" charset="0"/>
                  <a:cs typeface="Calibri" charset="0"/>
                </a:rPr>
                <a:t>The core functions help ensure partners align their work towards collective and coordinated approaches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0732" y="3492728"/>
              <a:ext cx="380185" cy="54954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40732" y="4658190"/>
            <a:ext cx="6743528" cy="1200329"/>
            <a:chOff x="1340732" y="3673283"/>
            <a:chExt cx="6743528" cy="1200329"/>
          </a:xfrm>
        </p:grpSpPr>
        <p:sp>
          <p:nvSpPr>
            <p:cNvPr id="20" name="Rectangle 19"/>
            <p:cNvSpPr/>
            <p:nvPr/>
          </p:nvSpPr>
          <p:spPr>
            <a:xfrm>
              <a:off x="1970518" y="3673283"/>
              <a:ext cx="611374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</a:rPr>
                <a:t>The functions form the basis of how a cluster works together, and include issues beyond implementation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0732" y="3998673"/>
              <a:ext cx="380185" cy="549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77580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>
          <a:solidFill>
            <a:srgbClr val="C1D150"/>
          </a:solidFill>
        </p:spPr>
        <p:txBody>
          <a:bodyPr rtlCol="0">
            <a:normAutofit/>
          </a:bodyPr>
          <a:lstStyle/>
          <a:p>
            <a:pPr defTabSz="891760">
              <a:defRPr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Objectives of this Session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1177231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</a:rPr>
              <a:t>By the end of this session, participants will be able to: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2306327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GB" sz="3200" dirty="0"/>
              <a:t>Describe the Cluster Core Functions with a focus on AAP</a:t>
            </a:r>
          </a:p>
          <a:p>
            <a:pPr lvl="0"/>
            <a:endParaRPr lang="en-US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AU" sz="3200" dirty="0"/>
              <a:t>Explain how Cluster Core Functions relate to the Nutrition Cluster at the national and sub-national level.</a:t>
            </a:r>
            <a:br>
              <a:rPr lang="en-CA" dirty="0"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en-US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8590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Grp="1" noChangeArrowheads="1"/>
          </p:cNvSpPr>
          <p:nvPr>
            <p:ph type="ctrTitle"/>
          </p:nvPr>
        </p:nvSpPr>
        <p:spPr>
          <a:solidFill>
            <a:srgbClr val="C1D150"/>
          </a:solidFill>
        </p:spPr>
        <p:txBody>
          <a:bodyPr rtlCol="0">
            <a:normAutofit/>
          </a:bodyPr>
          <a:lstStyle/>
          <a:p>
            <a:pPr defTabSz="891760">
              <a:defRPr/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Core </a:t>
            </a:r>
            <a:r>
              <a:rPr lang="en-GB" dirty="0">
                <a:latin typeface="Calibri" panose="020F0502020204030204" pitchFamily="34" charset="0"/>
              </a:rPr>
              <a:t>Cluster Functions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5212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>
          <a:solidFill>
            <a:srgbClr val="C1D150"/>
          </a:solidFill>
        </p:spPr>
        <p:txBody>
          <a:bodyPr rtlCol="0">
            <a:normAutofit/>
          </a:bodyPr>
          <a:lstStyle/>
          <a:p>
            <a:pPr defTabSz="891760">
              <a:defRPr/>
            </a:pPr>
            <a:r>
              <a:rPr lang="en-GB" dirty="0">
                <a:latin typeface="Calibri" panose="020F0502020204030204" pitchFamily="34" charset="0"/>
              </a:rPr>
              <a:t>Core Cluster 6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+1 Functions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445614"/>
              </p:ext>
            </p:extLst>
          </p:nvPr>
        </p:nvGraphicFramePr>
        <p:xfrm>
          <a:off x="1930852" y="1601850"/>
          <a:ext cx="5226051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2367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D4464B-778F-484F-A311-0D4B4FB3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graphicEl>
                                              <a:dgm id="{07D4464B-778F-484F-A311-0D4B4FB3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655FBC4-D104-AA4C-AF1E-DB2C6D4CC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>
                                            <p:graphicEl>
                                              <a:dgm id="{8655FBC4-D104-AA4C-AF1E-DB2C6D4CC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3F2BC80-4C19-1D49-89F9-EA96545CA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>
                                            <p:graphicEl>
                                              <a:dgm id="{E3F2BC80-4C19-1D49-89F9-EA96545CA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C024F4-E54F-2645-8F6E-D79FA6FEF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>
                                            <p:graphicEl>
                                              <a:dgm id="{A0C024F4-E54F-2645-8F6E-D79FA6FEF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D2DC9F-FC63-7A40-B627-BB593B4E4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>
                                            <p:graphicEl>
                                              <a:dgm id="{F0D2DC9F-FC63-7A40-B627-BB593B4E4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BF89F3D-1AC1-4140-A1D7-CB22E9D9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>
                                            <p:graphicEl>
                                              <a:dgm id="{1BF89F3D-1AC1-4140-A1D7-CB22E9D99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42DFBE-5CF6-F24A-B9B3-E46124E60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>
                                            <p:graphicEl>
                                              <a:dgm id="{FC42DFBE-5CF6-F24A-B9B3-E46124E60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2BF6CF-64E4-A946-BDC8-3BB933EE0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9">
                                            <p:graphicEl>
                                              <a:dgm id="{D82BF6CF-64E4-A946-BDC8-3BB933EE0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CA613D-6862-644A-A59E-36E85CBA7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>
                                            <p:graphicEl>
                                              <a:dgm id="{BCCA613D-6862-644A-A59E-36E85CBA7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5D231-561D-C648-ACA5-CE64F3714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9">
                                            <p:graphicEl>
                                              <a:dgm id="{3AE5D231-561D-C648-ACA5-CE64F3714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F21B77-7267-8C49-9E94-87287C9C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>
                                            <p:graphicEl>
                                              <a:dgm id="{2EF21B77-7267-8C49-9E94-87287C9C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989B15-F02F-C54A-A098-D6BF18A38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">
                                            <p:graphicEl>
                                              <a:dgm id="{9D989B15-F02F-C54A-A098-D6BF18A38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740A695-B7B7-F442-B57F-8ADEB4FF4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>
                                            <p:graphicEl>
                                              <a:dgm id="{8740A695-B7B7-F442-B57F-8ADEB4FF4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286000" y="22860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dirty="0">
              <a:solidFill>
                <a:srgbClr val="231F20"/>
              </a:solidFill>
              <a:latin typeface="Roboto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05419"/>
            <a:ext cx="4114800" cy="4524315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3200" b="1" dirty="0"/>
              <a:t>Complete the Core Cluster Functions Quiz in pairs.</a:t>
            </a:r>
          </a:p>
          <a:p>
            <a:pPr algn="ctr" defTabSz="457200"/>
            <a:endParaRPr lang="en-GB" sz="3200" b="1" dirty="0"/>
          </a:p>
          <a:p>
            <a:pPr algn="ctr" defTabSz="457200"/>
            <a:r>
              <a:rPr lang="en-GB" sz="3200" b="1" dirty="0"/>
              <a:t>Enter the number of the Core Cluster Function(s) that match the description on your quiz.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Group Work: 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Core Cluster Functions Quiz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DD5E1-924A-4BA6-B585-D1034C6E2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489245"/>
            <a:ext cx="3527301" cy="495666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1165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/>
          <p:cNvSpPr>
            <a:spLocks noGrp="1" noChangeArrowheads="1"/>
          </p:cNvSpPr>
          <p:nvPr>
            <p:ph type="title"/>
          </p:nvPr>
        </p:nvSpPr>
        <p:spPr>
          <a:solidFill>
            <a:srgbClr val="C1D150"/>
          </a:solidFill>
        </p:spPr>
        <p:txBody>
          <a:bodyPr rtlCol="0">
            <a:noAutofit/>
          </a:bodyPr>
          <a:lstStyle/>
          <a:p>
            <a:pPr defTabSz="891760">
              <a:defRPr/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GB" sz="4000" dirty="0">
                <a:latin typeface="Calibri" panose="020F0502020204030204" pitchFamily="34" charset="0"/>
              </a:rPr>
              <a:t>.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  Support service delivery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4294967295"/>
          </p:nvPr>
        </p:nvSpPr>
        <p:spPr>
          <a:xfrm>
            <a:off x="170606" y="1341140"/>
            <a:ext cx="3240000" cy="5400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latin typeface="Calibri"/>
                <a:cs typeface="Calibri"/>
              </a:rPr>
              <a:t>Cluster Actions:</a:t>
            </a:r>
          </a:p>
          <a:p>
            <a:pPr marL="0" indent="0" algn="ctr">
              <a:buNone/>
            </a:pPr>
            <a:r>
              <a:rPr lang="en-GB" sz="2400" b="1" dirty="0">
                <a:latin typeface="Calibri"/>
                <a:cs typeface="Calibri"/>
              </a:rPr>
              <a:t> </a:t>
            </a:r>
          </a:p>
          <a:p>
            <a:pPr marL="444500" indent="-444500">
              <a:buFont typeface="Wingdings" charset="2"/>
              <a:buChar char="§"/>
            </a:pPr>
            <a:r>
              <a:rPr lang="en-GB" sz="2000" dirty="0">
                <a:latin typeface="Calibri"/>
                <a:cs typeface="Calibri"/>
              </a:rPr>
              <a:t>Providing a platform that ensures service delivery is driven by the Humanitarian Response Plan and strategic priorities.</a:t>
            </a:r>
          </a:p>
          <a:p>
            <a:pPr marL="444500" indent="-444500">
              <a:buFont typeface="Wingdings" charset="2"/>
              <a:buChar char="§"/>
            </a:pPr>
            <a:endParaRPr lang="en-GB" sz="2400" dirty="0">
              <a:latin typeface="Calibri"/>
              <a:cs typeface="Calibri"/>
            </a:endParaRPr>
          </a:p>
          <a:p>
            <a:pPr marL="444500" indent="-444500">
              <a:buFont typeface="Wingdings" charset="2"/>
              <a:buChar char="§"/>
            </a:pPr>
            <a:r>
              <a:rPr lang="en-GB" sz="2000" dirty="0">
                <a:latin typeface="Calibri"/>
                <a:cs typeface="Calibri"/>
              </a:rPr>
              <a:t>Developing mechanisms to eliminate duplication of service delivery.</a:t>
            </a:r>
          </a:p>
          <a:p>
            <a:endParaRPr lang="en-GB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GB" dirty="0">
              <a:latin typeface="Calibri"/>
              <a:cs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3652015" y="1393147"/>
            <a:ext cx="5238446" cy="5099050"/>
          </a:xfrm>
        </p:spPr>
        <p:txBody>
          <a:bodyPr>
            <a:norm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What does this mean?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/>
              <a:t>Ensure strategic priorities are aligned to meeting affected people’s needs and priorities AND nutrition outcomes. </a:t>
            </a:r>
          </a:p>
          <a:p>
            <a:pPr>
              <a:spcBef>
                <a:spcPts val="0"/>
              </a:spcBef>
            </a:pP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/>
              <a:t>Mobilise  capacities and resources of partners to maximise coverage and minimise gaps.</a:t>
            </a:r>
          </a:p>
          <a:p>
            <a:pPr>
              <a:spcBef>
                <a:spcPts val="0"/>
              </a:spcBef>
            </a:pP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/>
              <a:t>Regularly assess the context and identify changing needs, gaps and priorities. </a:t>
            </a:r>
          </a:p>
          <a:p>
            <a:pPr>
              <a:spcBef>
                <a:spcPts val="0"/>
              </a:spcBef>
            </a:pPr>
            <a:endParaRPr lang="en-GB" sz="2000" b="1" dirty="0"/>
          </a:p>
          <a:p>
            <a:pPr>
              <a:spcBef>
                <a:spcPts val="0"/>
              </a:spcBef>
            </a:pPr>
            <a:r>
              <a:rPr lang="en-GB" sz="2000" b="1" dirty="0"/>
              <a:t>Advocate for integration of nutrition into other cluster/sector plans and strategies.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/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575341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2.  Inform HC/HCT’s strategic decision-making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70605" y="1338263"/>
            <a:ext cx="3240000" cy="540067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/>
              <a:t>Cluster Actions</a:t>
            </a:r>
          </a:p>
          <a:p>
            <a:pPr marL="355600" indent="-355600">
              <a:buFont typeface="Wingdings" charset="2"/>
              <a:buChar char="§"/>
            </a:pPr>
            <a:r>
              <a:rPr lang="en-GB" sz="2000" dirty="0"/>
              <a:t>Prepare needs assessments and analysis of gaps to inform the setting of priorities.</a:t>
            </a:r>
          </a:p>
          <a:p>
            <a:pPr marL="355600" indent="-355600">
              <a:buFont typeface="Wingdings" charset="2"/>
              <a:buChar char="§"/>
            </a:pPr>
            <a:endParaRPr lang="en-GB" sz="2000" dirty="0"/>
          </a:p>
          <a:p>
            <a:pPr marL="355600" indent="-355600">
              <a:buFont typeface="Wingdings" charset="2"/>
              <a:buChar char="§"/>
            </a:pPr>
            <a:r>
              <a:rPr lang="en-GB" sz="2000" dirty="0"/>
              <a:t>Identify and find solutions for gaps, obstacles, duplication and cross-cutting issues.</a:t>
            </a:r>
          </a:p>
          <a:p>
            <a:pPr marL="0" indent="0">
              <a:buNone/>
            </a:pPr>
            <a:endParaRPr lang="en-GB" sz="2000" dirty="0"/>
          </a:p>
          <a:p>
            <a:pPr marL="355600" indent="-355600">
              <a:buFont typeface="Wingdings" charset="2"/>
              <a:buChar char="§"/>
            </a:pPr>
            <a:r>
              <a:rPr lang="en-GB" sz="2000" dirty="0"/>
              <a:t>Formulating priorities on the basis of analysis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52015" y="1393147"/>
            <a:ext cx="5238446" cy="509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b="1" dirty="0">
                <a:solidFill>
                  <a:prstClr val="black"/>
                </a:solidFill>
              </a:rPr>
              <a:t>What does this mean?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b="1" dirty="0">
                <a:solidFill>
                  <a:prstClr val="black"/>
                </a:solidFill>
              </a:rPr>
              <a:t>Ensure affected people’s needs and priorities AND nutritional needs and cross-cutting issues  are included in assessment processes. </a:t>
            </a:r>
          </a:p>
          <a:p>
            <a:pPr>
              <a:spcBef>
                <a:spcPts val="0"/>
              </a:spcBef>
            </a:pPr>
            <a:endParaRPr lang="en-GB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b="1" dirty="0">
                <a:solidFill>
                  <a:prstClr val="black"/>
                </a:solidFill>
              </a:rPr>
              <a:t>Identify existing capacities and resources, good programme practices, and advocate for additional resources to minimise gaps.</a:t>
            </a:r>
          </a:p>
          <a:p>
            <a:pPr>
              <a:spcBef>
                <a:spcPts val="0"/>
              </a:spcBef>
            </a:pPr>
            <a:endParaRPr lang="en-GB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b="1" dirty="0">
                <a:solidFill>
                  <a:prstClr val="black"/>
                </a:solidFill>
              </a:rPr>
              <a:t>Ensure that response priorities address affected people’s needs and intervention strategies are relevant and appropriate to the context. </a:t>
            </a:r>
          </a:p>
          <a:p>
            <a:pPr>
              <a:spcBef>
                <a:spcPts val="0"/>
              </a:spcBef>
            </a:pPr>
            <a:endParaRPr lang="en-GB" sz="2000" b="1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461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1D1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defTabSz="891760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3</a:t>
            </a:r>
            <a:r>
              <a:rPr lang="en-GB" sz="4000" dirty="0">
                <a:latin typeface="Calibri" panose="020F0502020204030204" pitchFamily="34" charset="0"/>
              </a:rPr>
              <a:t>.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 Plan and implement cluster strategies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0606" y="1341140"/>
            <a:ext cx="3203598" cy="53644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2800" b="1" dirty="0">
                <a:solidFill>
                  <a:prstClr val="black"/>
                </a:solidFill>
              </a:rPr>
              <a:t>Cluster Actions</a:t>
            </a:r>
          </a:p>
          <a:p>
            <a:pPr marL="355600" indent="-355600">
              <a:buFont typeface="Wingdings" charset="2"/>
              <a:buChar char="§"/>
            </a:pPr>
            <a:r>
              <a:rPr lang="en-GB" sz="2200" dirty="0">
                <a:solidFill>
                  <a:prstClr val="black"/>
                </a:solidFill>
              </a:rPr>
              <a:t>Develop sectoral </a:t>
            </a:r>
            <a:r>
              <a:rPr lang="en-GB" sz="2200" b="1" dirty="0">
                <a:solidFill>
                  <a:prstClr val="black"/>
                </a:solidFill>
              </a:rPr>
              <a:t>plans, objectives and indicators </a:t>
            </a:r>
            <a:r>
              <a:rPr lang="en-GB" sz="2200" dirty="0">
                <a:solidFill>
                  <a:prstClr val="black"/>
                </a:solidFill>
              </a:rPr>
              <a:t>to support the overall response’s strategic objectives.</a:t>
            </a:r>
          </a:p>
          <a:p>
            <a:pPr marL="355600" indent="-355600">
              <a:buFont typeface="Wingdings" charset="2"/>
              <a:buChar char="§"/>
            </a:pPr>
            <a:r>
              <a:rPr lang="en-GB" sz="2200" dirty="0">
                <a:solidFill>
                  <a:prstClr val="black"/>
                </a:solidFill>
              </a:rPr>
              <a:t>Apply and adhere </a:t>
            </a:r>
            <a:r>
              <a:rPr lang="en-GB" sz="2200" b="1" dirty="0">
                <a:solidFill>
                  <a:prstClr val="black"/>
                </a:solidFill>
              </a:rPr>
              <a:t>to common standards </a:t>
            </a:r>
            <a:r>
              <a:rPr lang="en-GB" sz="2200" dirty="0">
                <a:solidFill>
                  <a:prstClr val="black"/>
                </a:solidFill>
              </a:rPr>
              <a:t>and guidelines.</a:t>
            </a:r>
          </a:p>
          <a:p>
            <a:pPr marL="355600" indent="-355600">
              <a:buFont typeface="Wingdings" charset="2"/>
              <a:buChar char="§"/>
            </a:pPr>
            <a:r>
              <a:rPr lang="en-GB" sz="2200" dirty="0">
                <a:solidFill>
                  <a:prstClr val="black"/>
                </a:solidFill>
              </a:rPr>
              <a:t>Clarify </a:t>
            </a:r>
            <a:r>
              <a:rPr lang="en-GB" sz="2200" b="1" dirty="0">
                <a:solidFill>
                  <a:prstClr val="black"/>
                </a:solidFill>
              </a:rPr>
              <a:t>funding requirements</a:t>
            </a:r>
            <a:r>
              <a:rPr lang="en-GB" sz="2200" dirty="0">
                <a:solidFill>
                  <a:prstClr val="black"/>
                </a:solidFill>
              </a:rPr>
              <a:t>, helping to set priorities, and agreeing cluster contributions to the HC’s overall humanitarian funding proposals.</a:t>
            </a:r>
          </a:p>
          <a:p>
            <a:pPr marL="0" indent="0">
              <a:buFont typeface="Arial"/>
              <a:buNone/>
            </a:pPr>
            <a:endParaRPr lang="en-GB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52015" y="1393147"/>
            <a:ext cx="5238446" cy="5099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b="1" dirty="0">
                <a:solidFill>
                  <a:prstClr val="black"/>
                </a:solidFill>
              </a:rPr>
              <a:t>What does this mean?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b="1" dirty="0">
                <a:solidFill>
                  <a:prstClr val="black"/>
                </a:solidFill>
              </a:rPr>
              <a:t>Ensure affected people’s needs and nutrition outcomes are reflected in plans, objectives and indicators. </a:t>
            </a:r>
          </a:p>
          <a:p>
            <a:pPr>
              <a:spcBef>
                <a:spcPts val="0"/>
              </a:spcBef>
            </a:pPr>
            <a:endParaRPr lang="en-GB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b="1" dirty="0">
                <a:solidFill>
                  <a:prstClr val="black"/>
                </a:solidFill>
              </a:rPr>
              <a:t>Promote and build capacity of partners to apply relevant nutrition and quality and accountability standards (like the CHS).</a:t>
            </a:r>
          </a:p>
          <a:p>
            <a:pPr>
              <a:spcBef>
                <a:spcPts val="0"/>
              </a:spcBef>
            </a:pPr>
            <a:endParaRPr lang="en-GB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b="1" dirty="0">
                <a:solidFill>
                  <a:prstClr val="black"/>
                </a:solidFill>
              </a:rPr>
              <a:t>Consider ways to monitor and  promote technical quality, accountability and support to local capacity building in funding criteria.</a:t>
            </a:r>
          </a:p>
          <a:p>
            <a:pPr>
              <a:spcBef>
                <a:spcPts val="0"/>
              </a:spcBef>
            </a:pPr>
            <a:endParaRPr lang="en-GB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b="1" dirty="0">
                <a:solidFill>
                  <a:prstClr val="black"/>
                </a:solidFill>
              </a:rPr>
              <a:t>Advocate for integration of nutrition criteria and activities into other cluster/sector plans and funding requirements. 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70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1D15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defTabSz="891760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  <a:r>
              <a:rPr lang="en-GB" sz="4000" dirty="0">
                <a:latin typeface="Calibri" panose="020F0502020204030204" pitchFamily="34" charset="0"/>
              </a:rPr>
              <a:t>. M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onitor and evaluate performance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51648" y="1341438"/>
            <a:ext cx="3241675" cy="540067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2400" b="1" dirty="0"/>
              <a:t>Cluster Actions</a:t>
            </a:r>
          </a:p>
          <a:p>
            <a:pPr marL="355600" indent="-355600">
              <a:buFont typeface="Wingdings" charset="2"/>
              <a:buChar char="§"/>
            </a:pPr>
            <a:r>
              <a:rPr lang="en-GB" sz="2400" dirty="0"/>
              <a:t>Monitoring and reporting on activities and needs.</a:t>
            </a:r>
          </a:p>
          <a:p>
            <a:pPr marL="355600" indent="-355600">
              <a:buFont typeface="Wingdings" charset="2"/>
              <a:buChar char="§"/>
            </a:pPr>
            <a:r>
              <a:rPr lang="en-GB" sz="2400" dirty="0"/>
              <a:t>Measuring progress against the cluster strategy and agreed results.</a:t>
            </a:r>
          </a:p>
          <a:p>
            <a:pPr marL="355600" indent="-355600">
              <a:buFont typeface="Wingdings" charset="2"/>
              <a:buChar char="§"/>
            </a:pPr>
            <a:r>
              <a:rPr lang="en-GB" sz="2400" dirty="0"/>
              <a:t>Recommending corrective action where necessary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52014" y="1393147"/>
            <a:ext cx="5491985" cy="5099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GB" b="1" dirty="0">
                <a:solidFill>
                  <a:prstClr val="black"/>
                </a:solidFill>
              </a:rPr>
              <a:t>What does this mean?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GB" sz="2000" b="1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prstClr val="black"/>
                </a:solidFill>
              </a:rPr>
              <a:t>Promoting joint approaches to monitoring and reporting on quality and accountability, including feedback from communities.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prstClr val="black"/>
                </a:solidFill>
              </a:rPr>
              <a:t>Identifying and regularly discussing gaps, quality, consistency, protection, access, and feedback from local partners and affected people.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prstClr val="black"/>
                </a:solidFill>
              </a:rPr>
              <a:t>Collecting, analysing and consolidating monitoring data, and informing partners, other clusters and HCT.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prstClr val="black"/>
                </a:solidFill>
              </a:rPr>
              <a:t>Inform other clusters, HCT, donors and other actors on major issues and provide regular feedback to partners and communities on how their concerns are being addressed. 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prstClr val="black"/>
                </a:solidFill>
              </a:rPr>
              <a:t>Regularly discuss how well the cluster is working in meeting its coordination functions.</a:t>
            </a:r>
          </a:p>
        </p:txBody>
      </p:sp>
    </p:spTree>
    <p:extLst>
      <p:ext uri="{BB962C8B-B14F-4D97-AF65-F5344CB8AC3E}">
        <p14:creationId xmlns:p14="http://schemas.microsoft.com/office/powerpoint/2010/main" val="1709028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_dlc_DocId xmlns="5858627f-d058-4b92-9b52-677b5fd7d454">EMOPSGCCU-1435067120-27922</_dlc_DocId>
    <TaxCatchAll xmlns="ca283e0b-db31-4043-a2ef-b80661bf084a">
      <Value>3</Value>
    </TaxCatchAll>
    <_dlc_DocIdUrl xmlns="5858627f-d058-4b92-9b52-677b5fd7d454">
      <Url>https://unicef.sharepoint.com/teams/EMOPS-GCCU/_layouts/15/DocIdRedir.aspx?ID=EMOPSGCCU-1435067120-27922</Url>
      <Description>EMOPSGCCU-1435067120-27922</Description>
    </_dlc_DocIdUrl>
    <ContentLanguage xmlns="ca283e0b-db31-4043-a2ef-b80661bf084a">English</ContentLanguage>
    <k8c968e8c72a4eda96b7e8fdbe192be2 xmlns="ca283e0b-db31-4043-a2ef-b80661bf084a">
      <Terms xmlns="http://schemas.microsoft.com/office/infopath/2007/PartnerControls"/>
    </k8c968e8c72a4eda96b7e8fdbe192be2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E66B677F-488B-4E15-9672-0E1A6FB923A7}"/>
</file>

<file path=customXml/itemProps2.xml><?xml version="1.0" encoding="utf-8"?>
<ds:datastoreItem xmlns:ds="http://schemas.openxmlformats.org/officeDocument/2006/customXml" ds:itemID="{8EED218B-47C5-47A6-BAF7-2FC138E6F68E}"/>
</file>

<file path=customXml/itemProps3.xml><?xml version="1.0" encoding="utf-8"?>
<ds:datastoreItem xmlns:ds="http://schemas.openxmlformats.org/officeDocument/2006/customXml" ds:itemID="{E0E96630-B92A-4BFC-9912-41CF07BD7B63}"/>
</file>

<file path=customXml/itemProps4.xml><?xml version="1.0" encoding="utf-8"?>
<ds:datastoreItem xmlns:ds="http://schemas.openxmlformats.org/officeDocument/2006/customXml" ds:itemID="{8DBB1863-491A-4347-8C24-4DC472F39CCD}"/>
</file>

<file path=customXml/itemProps5.xml><?xml version="1.0" encoding="utf-8"?>
<ds:datastoreItem xmlns:ds="http://schemas.openxmlformats.org/officeDocument/2006/customXml" ds:itemID="{47098CFD-BBA6-4925-A0F4-C1491379DD85}"/>
</file>

<file path=customXml/itemProps6.xml><?xml version="1.0" encoding="utf-8"?>
<ds:datastoreItem xmlns:ds="http://schemas.openxmlformats.org/officeDocument/2006/customXml" ds:itemID="{7ED6A899-B37E-409B-B68A-C4FED001CB6D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249</TotalTime>
  <Words>1099</Words>
  <Application>Microsoft Office PowerPoint</Application>
  <PresentationFormat>On-screen Show (4:3)</PresentationFormat>
  <Paragraphs>161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Roboto Condensed</vt:lpstr>
      <vt:lpstr>Wingdings</vt:lpstr>
      <vt:lpstr>1_Office Theme</vt:lpstr>
      <vt:lpstr>1.3 The Nutrition Cluster Roles and Responsibilities</vt:lpstr>
      <vt:lpstr>Objectives of this Session</vt:lpstr>
      <vt:lpstr>Core Cluster Functions</vt:lpstr>
      <vt:lpstr>Core Cluster 6 +1 Functions</vt:lpstr>
      <vt:lpstr>Group Work:   Core Cluster Functions Quiz</vt:lpstr>
      <vt:lpstr>1.  Support service delivery</vt:lpstr>
      <vt:lpstr>2.  Inform HC/HCT’s strategic decision-making</vt:lpstr>
      <vt:lpstr>3. Plan and implement cluster strategies </vt:lpstr>
      <vt:lpstr>4. Monitor and evaluate performance </vt:lpstr>
      <vt:lpstr>5. Build national capacity in preparedness and contingency planning</vt:lpstr>
      <vt:lpstr>6. Support robust advocacy</vt:lpstr>
      <vt:lpstr>+ Accountability to Affected People</vt:lpstr>
      <vt:lpstr>All this contributes to responses that…</vt:lpstr>
      <vt:lpstr>And the CHS commitments</vt:lpstr>
      <vt:lpstr>Key Messages: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 The Nutrition Cluster: Roles and Responsibilities  of different stakeholders</dc:title>
  <dc:creator>Marion Orchison</dc:creator>
  <cp:lastModifiedBy>Yara Sfeir</cp:lastModifiedBy>
  <cp:revision>29</cp:revision>
  <dcterms:created xsi:type="dcterms:W3CDTF">2017-10-13T13:09:10Z</dcterms:created>
  <dcterms:modified xsi:type="dcterms:W3CDTF">2019-09-11T16:31:33Z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_dlc_DocIdItemGuid">
    <vt:lpwstr>b1d46cc3-8ca0-42dc-9818-d1b1f9dda040</vt:lpwstr>
  </property>
  <property fmtid="{D5CDD505-2E9C-101B-9397-08002B2CF9AE}" pid="5" name="TaxKeyword">
    <vt:lpwstr/>
  </property>
</Properties>
</file>