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36"/>
  </p:notesMasterIdLst>
  <p:handoutMasterIdLst>
    <p:handoutMasterId r:id="rId37"/>
  </p:handoutMasterIdLst>
  <p:sldIdLst>
    <p:sldId id="257" r:id="rId8"/>
    <p:sldId id="258" r:id="rId9"/>
    <p:sldId id="259" r:id="rId10"/>
    <p:sldId id="260" r:id="rId11"/>
    <p:sldId id="261" r:id="rId12"/>
    <p:sldId id="262" r:id="rId13"/>
    <p:sldId id="263" r:id="rId14"/>
    <p:sldId id="287" r:id="rId15"/>
    <p:sldId id="288" r:id="rId16"/>
    <p:sldId id="265" r:id="rId17"/>
    <p:sldId id="266" r:id="rId18"/>
    <p:sldId id="267" r:id="rId19"/>
    <p:sldId id="268" r:id="rId20"/>
    <p:sldId id="269" r:id="rId21"/>
    <p:sldId id="270" r:id="rId22"/>
    <p:sldId id="285" r:id="rId23"/>
    <p:sldId id="311" r:id="rId24"/>
    <p:sldId id="272" r:id="rId25"/>
    <p:sldId id="273" r:id="rId26"/>
    <p:sldId id="286" r:id="rId27"/>
    <p:sldId id="275" r:id="rId28"/>
    <p:sldId id="277" r:id="rId29"/>
    <p:sldId id="278" r:id="rId30"/>
    <p:sldId id="279" r:id="rId31"/>
    <p:sldId id="289" r:id="rId32"/>
    <p:sldId id="280"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5C737-339E-57A5-CBB3-656D72E5BD85}" v="30" dt="2019-11-18T10:52:57.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57098" autoAdjust="0"/>
  </p:normalViewPr>
  <p:slideViewPr>
    <p:cSldViewPr>
      <p:cViewPr varScale="1">
        <p:scale>
          <a:sx n="38" d="100"/>
          <a:sy n="38" d="100"/>
        </p:scale>
        <p:origin x="204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S::dloureiro@unicef.org::9dfde3f0-34dd-48c5-90ef-eaf27597f482" providerId="AD" clId="Web-{D525C737-339E-57A5-CBB3-656D72E5BD85}"/>
    <pc:docChg chg="modSld">
      <pc:chgData name="Diogo Loureiro Jurema" userId="S::dloureiro@unicef.org::9dfde3f0-34dd-48c5-90ef-eaf27597f482" providerId="AD" clId="Web-{D525C737-339E-57A5-CBB3-656D72E5BD85}" dt="2019-11-18T10:52:57.992" v="29"/>
      <pc:docMkLst>
        <pc:docMk/>
      </pc:docMkLst>
      <pc:sldChg chg="addSp delSp modSp">
        <pc:chgData name="Diogo Loureiro Jurema" userId="S::dloureiro@unicef.org::9dfde3f0-34dd-48c5-90ef-eaf27597f482" providerId="AD" clId="Web-{D525C737-339E-57A5-CBB3-656D72E5BD85}" dt="2019-11-18T10:50:46.040" v="2" actId="1076"/>
        <pc:sldMkLst>
          <pc:docMk/>
          <pc:sldMk cId="3946762635" sldId="257"/>
        </pc:sldMkLst>
        <pc:picChg chg="del">
          <ac:chgData name="Diogo Loureiro Jurema" userId="S::dloureiro@unicef.org::9dfde3f0-34dd-48c5-90ef-eaf27597f482" providerId="AD" clId="Web-{D525C737-339E-57A5-CBB3-656D72E5BD85}" dt="2019-11-18T10:50:25.336" v="0"/>
          <ac:picMkLst>
            <pc:docMk/>
            <pc:sldMk cId="3946762635" sldId="257"/>
            <ac:picMk id="2" creationId="{00000000-0000-0000-0000-000000000000}"/>
          </ac:picMkLst>
        </pc:picChg>
        <pc:picChg chg="add mod">
          <ac:chgData name="Diogo Loureiro Jurema" userId="S::dloureiro@unicef.org::9dfde3f0-34dd-48c5-90ef-eaf27597f482" providerId="AD" clId="Web-{D525C737-339E-57A5-CBB3-656D72E5BD85}" dt="2019-11-18T10:50:46.040" v="2" actId="1076"/>
          <ac:picMkLst>
            <pc:docMk/>
            <pc:sldMk cId="3946762635" sldId="257"/>
            <ac:picMk id="3" creationId="{DE9F38DB-C3F3-4F35-9780-F0EF1C80C866}"/>
          </ac:picMkLst>
        </pc:picChg>
      </pc:sldChg>
      <pc:sldChg chg="addSp">
        <pc:chgData name="Diogo Loureiro Jurema" userId="S::dloureiro@unicef.org::9dfde3f0-34dd-48c5-90ef-eaf27597f482" providerId="AD" clId="Web-{D525C737-339E-57A5-CBB3-656D72E5BD85}" dt="2019-11-18T10:51:08.930" v="3"/>
        <pc:sldMkLst>
          <pc:docMk/>
          <pc:sldMk cId="3303506441" sldId="258"/>
        </pc:sldMkLst>
        <pc:picChg chg="add">
          <ac:chgData name="Diogo Loureiro Jurema" userId="S::dloureiro@unicef.org::9dfde3f0-34dd-48c5-90ef-eaf27597f482" providerId="AD" clId="Web-{D525C737-339E-57A5-CBB3-656D72E5BD85}" dt="2019-11-18T10:51:08.930" v="3"/>
          <ac:picMkLst>
            <pc:docMk/>
            <pc:sldMk cId="3303506441" sldId="258"/>
            <ac:picMk id="3" creationId="{E8C86E87-07E4-42F0-97A9-60730EB98AEF}"/>
          </ac:picMkLst>
        </pc:picChg>
      </pc:sldChg>
      <pc:sldChg chg="addSp">
        <pc:chgData name="Diogo Loureiro Jurema" userId="S::dloureiro@unicef.org::9dfde3f0-34dd-48c5-90ef-eaf27597f482" providerId="AD" clId="Web-{D525C737-339E-57A5-CBB3-656D72E5BD85}" dt="2019-11-18T10:51:13.539" v="4"/>
        <pc:sldMkLst>
          <pc:docMk/>
          <pc:sldMk cId="2521165447" sldId="259"/>
        </pc:sldMkLst>
        <pc:picChg chg="add">
          <ac:chgData name="Diogo Loureiro Jurema" userId="S::dloureiro@unicef.org::9dfde3f0-34dd-48c5-90ef-eaf27597f482" providerId="AD" clId="Web-{D525C737-339E-57A5-CBB3-656D72E5BD85}" dt="2019-11-18T10:51:13.539" v="4"/>
          <ac:picMkLst>
            <pc:docMk/>
            <pc:sldMk cId="2521165447" sldId="259"/>
            <ac:picMk id="3" creationId="{22B2144A-DD68-4C65-B355-42A08B6B64C9}"/>
          </ac:picMkLst>
        </pc:picChg>
      </pc:sldChg>
      <pc:sldChg chg="addSp">
        <pc:chgData name="Diogo Loureiro Jurema" userId="S::dloureiro@unicef.org::9dfde3f0-34dd-48c5-90ef-eaf27597f482" providerId="AD" clId="Web-{D525C737-339E-57A5-CBB3-656D72E5BD85}" dt="2019-11-18T10:51:23.930" v="5"/>
        <pc:sldMkLst>
          <pc:docMk/>
          <pc:sldMk cId="3145726541" sldId="260"/>
        </pc:sldMkLst>
        <pc:picChg chg="add">
          <ac:chgData name="Diogo Loureiro Jurema" userId="S::dloureiro@unicef.org::9dfde3f0-34dd-48c5-90ef-eaf27597f482" providerId="AD" clId="Web-{D525C737-339E-57A5-CBB3-656D72E5BD85}" dt="2019-11-18T10:51:23.930" v="5"/>
          <ac:picMkLst>
            <pc:docMk/>
            <pc:sldMk cId="3145726541" sldId="260"/>
            <ac:picMk id="5" creationId="{769F951C-17F6-4149-A02A-5063B1CAD4D9}"/>
          </ac:picMkLst>
        </pc:picChg>
      </pc:sldChg>
      <pc:sldChg chg="addSp">
        <pc:chgData name="Diogo Loureiro Jurema" userId="S::dloureiro@unicef.org::9dfde3f0-34dd-48c5-90ef-eaf27597f482" providerId="AD" clId="Web-{D525C737-339E-57A5-CBB3-656D72E5BD85}" dt="2019-11-18T10:51:27.492" v="6"/>
        <pc:sldMkLst>
          <pc:docMk/>
          <pc:sldMk cId="3208307456" sldId="261"/>
        </pc:sldMkLst>
        <pc:picChg chg="add">
          <ac:chgData name="Diogo Loureiro Jurema" userId="S::dloureiro@unicef.org::9dfde3f0-34dd-48c5-90ef-eaf27597f482" providerId="AD" clId="Web-{D525C737-339E-57A5-CBB3-656D72E5BD85}" dt="2019-11-18T10:51:27.492" v="6"/>
          <ac:picMkLst>
            <pc:docMk/>
            <pc:sldMk cId="3208307456" sldId="261"/>
            <ac:picMk id="47" creationId="{C68E9FCD-5D07-40F6-A3C9-A3792964F156}"/>
          </ac:picMkLst>
        </pc:picChg>
      </pc:sldChg>
      <pc:sldChg chg="addSp">
        <pc:chgData name="Diogo Loureiro Jurema" userId="S::dloureiro@unicef.org::9dfde3f0-34dd-48c5-90ef-eaf27597f482" providerId="AD" clId="Web-{D525C737-339E-57A5-CBB3-656D72E5BD85}" dt="2019-11-18T10:51:30.211" v="7"/>
        <pc:sldMkLst>
          <pc:docMk/>
          <pc:sldMk cId="852372219" sldId="262"/>
        </pc:sldMkLst>
        <pc:picChg chg="add">
          <ac:chgData name="Diogo Loureiro Jurema" userId="S::dloureiro@unicef.org::9dfde3f0-34dd-48c5-90ef-eaf27597f482" providerId="AD" clId="Web-{D525C737-339E-57A5-CBB3-656D72E5BD85}" dt="2019-11-18T10:51:30.211" v="7"/>
          <ac:picMkLst>
            <pc:docMk/>
            <pc:sldMk cId="852372219" sldId="262"/>
            <ac:picMk id="4" creationId="{7B2F25D8-241B-4E5D-9CC3-0221E3808942}"/>
          </ac:picMkLst>
        </pc:picChg>
      </pc:sldChg>
      <pc:sldChg chg="addSp">
        <pc:chgData name="Diogo Loureiro Jurema" userId="S::dloureiro@unicef.org::9dfde3f0-34dd-48c5-90ef-eaf27597f482" providerId="AD" clId="Web-{D525C737-339E-57A5-CBB3-656D72E5BD85}" dt="2019-11-18T10:51:32.633" v="8"/>
        <pc:sldMkLst>
          <pc:docMk/>
          <pc:sldMk cId="3677542643" sldId="263"/>
        </pc:sldMkLst>
        <pc:picChg chg="add">
          <ac:chgData name="Diogo Loureiro Jurema" userId="S::dloureiro@unicef.org::9dfde3f0-34dd-48c5-90ef-eaf27597f482" providerId="AD" clId="Web-{D525C737-339E-57A5-CBB3-656D72E5BD85}" dt="2019-11-18T10:51:32.633" v="8"/>
          <ac:picMkLst>
            <pc:docMk/>
            <pc:sldMk cId="3677542643" sldId="263"/>
            <ac:picMk id="3" creationId="{A6550066-0EF7-47BF-8AF3-3B3DBFF454F9}"/>
          </ac:picMkLst>
        </pc:picChg>
      </pc:sldChg>
      <pc:sldChg chg="addSp">
        <pc:chgData name="Diogo Loureiro Jurema" userId="S::dloureiro@unicef.org::9dfde3f0-34dd-48c5-90ef-eaf27597f482" providerId="AD" clId="Web-{D525C737-339E-57A5-CBB3-656D72E5BD85}" dt="2019-11-18T10:51:47.508" v="11"/>
        <pc:sldMkLst>
          <pc:docMk/>
          <pc:sldMk cId="3638078490" sldId="266"/>
        </pc:sldMkLst>
        <pc:picChg chg="add">
          <ac:chgData name="Diogo Loureiro Jurema" userId="S::dloureiro@unicef.org::9dfde3f0-34dd-48c5-90ef-eaf27597f482" providerId="AD" clId="Web-{D525C737-339E-57A5-CBB3-656D72E5BD85}" dt="2019-11-18T10:51:47.508" v="11"/>
          <ac:picMkLst>
            <pc:docMk/>
            <pc:sldMk cId="3638078490" sldId="266"/>
            <ac:picMk id="3" creationId="{92203183-0A3F-4A41-A81D-9D89D2098833}"/>
          </ac:picMkLst>
        </pc:picChg>
      </pc:sldChg>
      <pc:sldChg chg="addSp">
        <pc:chgData name="Diogo Loureiro Jurema" userId="S::dloureiro@unicef.org::9dfde3f0-34dd-48c5-90ef-eaf27597f482" providerId="AD" clId="Web-{D525C737-339E-57A5-CBB3-656D72E5BD85}" dt="2019-11-18T10:51:50.758" v="12"/>
        <pc:sldMkLst>
          <pc:docMk/>
          <pc:sldMk cId="3575460057" sldId="267"/>
        </pc:sldMkLst>
        <pc:picChg chg="add">
          <ac:chgData name="Diogo Loureiro Jurema" userId="S::dloureiro@unicef.org::9dfde3f0-34dd-48c5-90ef-eaf27597f482" providerId="AD" clId="Web-{D525C737-339E-57A5-CBB3-656D72E5BD85}" dt="2019-11-18T10:51:50.758" v="12"/>
          <ac:picMkLst>
            <pc:docMk/>
            <pc:sldMk cId="3575460057" sldId="267"/>
            <ac:picMk id="3" creationId="{8E96F0B0-FD58-46AA-B1E2-1DAB380C1352}"/>
          </ac:picMkLst>
        </pc:picChg>
      </pc:sldChg>
      <pc:sldChg chg="addSp">
        <pc:chgData name="Diogo Loureiro Jurema" userId="S::dloureiro@unicef.org::9dfde3f0-34dd-48c5-90ef-eaf27597f482" providerId="AD" clId="Web-{D525C737-339E-57A5-CBB3-656D72E5BD85}" dt="2019-11-18T10:51:55.024" v="13"/>
        <pc:sldMkLst>
          <pc:docMk/>
          <pc:sldMk cId="2664820274" sldId="268"/>
        </pc:sldMkLst>
        <pc:picChg chg="add">
          <ac:chgData name="Diogo Loureiro Jurema" userId="S::dloureiro@unicef.org::9dfde3f0-34dd-48c5-90ef-eaf27597f482" providerId="AD" clId="Web-{D525C737-339E-57A5-CBB3-656D72E5BD85}" dt="2019-11-18T10:51:55.024" v="13"/>
          <ac:picMkLst>
            <pc:docMk/>
            <pc:sldMk cId="2664820274" sldId="268"/>
            <ac:picMk id="3" creationId="{DE9F50D9-165F-47BA-8C0E-624FAF88CF92}"/>
          </ac:picMkLst>
        </pc:picChg>
      </pc:sldChg>
      <pc:sldChg chg="addSp">
        <pc:chgData name="Diogo Loureiro Jurema" userId="S::dloureiro@unicef.org::9dfde3f0-34dd-48c5-90ef-eaf27597f482" providerId="AD" clId="Web-{D525C737-339E-57A5-CBB3-656D72E5BD85}" dt="2019-11-18T10:52:00.883" v="14"/>
        <pc:sldMkLst>
          <pc:docMk/>
          <pc:sldMk cId="1031942156" sldId="269"/>
        </pc:sldMkLst>
        <pc:picChg chg="add">
          <ac:chgData name="Diogo Loureiro Jurema" userId="S::dloureiro@unicef.org::9dfde3f0-34dd-48c5-90ef-eaf27597f482" providerId="AD" clId="Web-{D525C737-339E-57A5-CBB3-656D72E5BD85}" dt="2019-11-18T10:52:00.883" v="14"/>
          <ac:picMkLst>
            <pc:docMk/>
            <pc:sldMk cId="1031942156" sldId="269"/>
            <ac:picMk id="3" creationId="{0B6D85D0-EC63-4477-A927-02F41C4831CA}"/>
          </ac:picMkLst>
        </pc:picChg>
      </pc:sldChg>
      <pc:sldChg chg="addSp">
        <pc:chgData name="Diogo Loureiro Jurema" userId="S::dloureiro@unicef.org::9dfde3f0-34dd-48c5-90ef-eaf27597f482" providerId="AD" clId="Web-{D525C737-339E-57A5-CBB3-656D72E5BD85}" dt="2019-11-18T10:52:02.899" v="15"/>
        <pc:sldMkLst>
          <pc:docMk/>
          <pc:sldMk cId="148269759" sldId="270"/>
        </pc:sldMkLst>
        <pc:picChg chg="add">
          <ac:chgData name="Diogo Loureiro Jurema" userId="S::dloureiro@unicef.org::9dfde3f0-34dd-48c5-90ef-eaf27597f482" providerId="AD" clId="Web-{D525C737-339E-57A5-CBB3-656D72E5BD85}" dt="2019-11-18T10:52:02.899" v="15"/>
          <ac:picMkLst>
            <pc:docMk/>
            <pc:sldMk cId="148269759" sldId="270"/>
            <ac:picMk id="3" creationId="{54578CB9-3872-42C6-9579-962F938B4031}"/>
          </ac:picMkLst>
        </pc:picChg>
      </pc:sldChg>
      <pc:sldChg chg="addSp">
        <pc:chgData name="Diogo Loureiro Jurema" userId="S::dloureiro@unicef.org::9dfde3f0-34dd-48c5-90ef-eaf27597f482" providerId="AD" clId="Web-{D525C737-339E-57A5-CBB3-656D72E5BD85}" dt="2019-11-18T10:52:18.070" v="18"/>
        <pc:sldMkLst>
          <pc:docMk/>
          <pc:sldMk cId="3385996391" sldId="272"/>
        </pc:sldMkLst>
        <pc:picChg chg="add">
          <ac:chgData name="Diogo Loureiro Jurema" userId="S::dloureiro@unicef.org::9dfde3f0-34dd-48c5-90ef-eaf27597f482" providerId="AD" clId="Web-{D525C737-339E-57A5-CBB3-656D72E5BD85}" dt="2019-11-18T10:52:18.070" v="18"/>
          <ac:picMkLst>
            <pc:docMk/>
            <pc:sldMk cId="3385996391" sldId="272"/>
            <ac:picMk id="24" creationId="{0794F68C-BEA8-4CA2-8965-A315ED00CA63}"/>
          </ac:picMkLst>
        </pc:picChg>
      </pc:sldChg>
      <pc:sldChg chg="addSp">
        <pc:chgData name="Diogo Loureiro Jurema" userId="S::dloureiro@unicef.org::9dfde3f0-34dd-48c5-90ef-eaf27597f482" providerId="AD" clId="Web-{D525C737-339E-57A5-CBB3-656D72E5BD85}" dt="2019-11-18T10:52:24.195" v="19"/>
        <pc:sldMkLst>
          <pc:docMk/>
          <pc:sldMk cId="455679350" sldId="273"/>
        </pc:sldMkLst>
        <pc:picChg chg="add">
          <ac:chgData name="Diogo Loureiro Jurema" userId="S::dloureiro@unicef.org::9dfde3f0-34dd-48c5-90ef-eaf27597f482" providerId="AD" clId="Web-{D525C737-339E-57A5-CBB3-656D72E5BD85}" dt="2019-11-18T10:52:24.195" v="19"/>
          <ac:picMkLst>
            <pc:docMk/>
            <pc:sldMk cId="455679350" sldId="273"/>
            <ac:picMk id="25" creationId="{A61298A5-FF54-4F35-98F0-612A75DDF798}"/>
          </ac:picMkLst>
        </pc:picChg>
      </pc:sldChg>
      <pc:sldChg chg="addSp">
        <pc:chgData name="Diogo Loureiro Jurema" userId="S::dloureiro@unicef.org::9dfde3f0-34dd-48c5-90ef-eaf27597f482" providerId="AD" clId="Web-{D525C737-339E-57A5-CBB3-656D72E5BD85}" dt="2019-11-18T10:52:40.508" v="22"/>
        <pc:sldMkLst>
          <pc:docMk/>
          <pc:sldMk cId="3452673147" sldId="275"/>
        </pc:sldMkLst>
        <pc:picChg chg="add">
          <ac:chgData name="Diogo Loureiro Jurema" userId="S::dloureiro@unicef.org::9dfde3f0-34dd-48c5-90ef-eaf27597f482" providerId="AD" clId="Web-{D525C737-339E-57A5-CBB3-656D72E5BD85}" dt="2019-11-18T10:52:40.508" v="22"/>
          <ac:picMkLst>
            <pc:docMk/>
            <pc:sldMk cId="3452673147" sldId="275"/>
            <ac:picMk id="2" creationId="{AA30F3CE-1460-4433-A346-36DCC25EACC2}"/>
          </ac:picMkLst>
        </pc:picChg>
      </pc:sldChg>
      <pc:sldChg chg="addSp">
        <pc:chgData name="Diogo Loureiro Jurema" userId="S::dloureiro@unicef.org::9dfde3f0-34dd-48c5-90ef-eaf27597f482" providerId="AD" clId="Web-{D525C737-339E-57A5-CBB3-656D72E5BD85}" dt="2019-11-18T10:52:44.289" v="23"/>
        <pc:sldMkLst>
          <pc:docMk/>
          <pc:sldMk cId="1195633718" sldId="277"/>
        </pc:sldMkLst>
        <pc:picChg chg="add">
          <ac:chgData name="Diogo Loureiro Jurema" userId="S::dloureiro@unicef.org::9dfde3f0-34dd-48c5-90ef-eaf27597f482" providerId="AD" clId="Web-{D525C737-339E-57A5-CBB3-656D72E5BD85}" dt="2019-11-18T10:52:44.289" v="23"/>
          <ac:picMkLst>
            <pc:docMk/>
            <pc:sldMk cId="1195633718" sldId="277"/>
            <ac:picMk id="2" creationId="{ADCB0036-8DD4-4E34-B9D3-3F2761484A5C}"/>
          </ac:picMkLst>
        </pc:picChg>
      </pc:sldChg>
      <pc:sldChg chg="addSp">
        <pc:chgData name="Diogo Loureiro Jurema" userId="S::dloureiro@unicef.org::9dfde3f0-34dd-48c5-90ef-eaf27597f482" providerId="AD" clId="Web-{D525C737-339E-57A5-CBB3-656D72E5BD85}" dt="2019-11-18T10:52:45.351" v="24"/>
        <pc:sldMkLst>
          <pc:docMk/>
          <pc:sldMk cId="1321009119" sldId="278"/>
        </pc:sldMkLst>
        <pc:picChg chg="add">
          <ac:chgData name="Diogo Loureiro Jurema" userId="S::dloureiro@unicef.org::9dfde3f0-34dd-48c5-90ef-eaf27597f482" providerId="AD" clId="Web-{D525C737-339E-57A5-CBB3-656D72E5BD85}" dt="2019-11-18T10:52:45.351" v="24"/>
          <ac:picMkLst>
            <pc:docMk/>
            <pc:sldMk cId="1321009119" sldId="278"/>
            <ac:picMk id="2" creationId="{CC06E8C9-41EA-4673-8897-0BF8C2EF282B}"/>
          </ac:picMkLst>
        </pc:picChg>
      </pc:sldChg>
      <pc:sldChg chg="addSp">
        <pc:chgData name="Diogo Loureiro Jurema" userId="S::dloureiro@unicef.org::9dfde3f0-34dd-48c5-90ef-eaf27597f482" providerId="AD" clId="Web-{D525C737-339E-57A5-CBB3-656D72E5BD85}" dt="2019-11-18T10:52:45.586" v="25"/>
        <pc:sldMkLst>
          <pc:docMk/>
          <pc:sldMk cId="65701525" sldId="279"/>
        </pc:sldMkLst>
        <pc:picChg chg="add">
          <ac:chgData name="Diogo Loureiro Jurema" userId="S::dloureiro@unicef.org::9dfde3f0-34dd-48c5-90ef-eaf27597f482" providerId="AD" clId="Web-{D525C737-339E-57A5-CBB3-656D72E5BD85}" dt="2019-11-18T10:52:45.586" v="25"/>
          <ac:picMkLst>
            <pc:docMk/>
            <pc:sldMk cId="65701525" sldId="279"/>
            <ac:picMk id="3" creationId="{FF41C708-D149-4873-A361-FC64E5AFBCBC}"/>
          </ac:picMkLst>
        </pc:picChg>
      </pc:sldChg>
      <pc:sldChg chg="addSp">
        <pc:chgData name="Diogo Loureiro Jurema" userId="S::dloureiro@unicef.org::9dfde3f0-34dd-48c5-90ef-eaf27597f482" providerId="AD" clId="Web-{D525C737-339E-57A5-CBB3-656D72E5BD85}" dt="2019-11-18T10:52:53.898" v="28"/>
        <pc:sldMkLst>
          <pc:docMk/>
          <pc:sldMk cId="4088600920" sldId="280"/>
        </pc:sldMkLst>
        <pc:picChg chg="add">
          <ac:chgData name="Diogo Loureiro Jurema" userId="S::dloureiro@unicef.org::9dfde3f0-34dd-48c5-90ef-eaf27597f482" providerId="AD" clId="Web-{D525C737-339E-57A5-CBB3-656D72E5BD85}" dt="2019-11-18T10:52:53.898" v="28"/>
          <ac:picMkLst>
            <pc:docMk/>
            <pc:sldMk cId="4088600920" sldId="280"/>
            <ac:picMk id="2" creationId="{3187CAC6-0095-40A9-8B54-C8C5E1968C59}"/>
          </ac:picMkLst>
        </pc:picChg>
      </pc:sldChg>
      <pc:sldChg chg="addSp">
        <pc:chgData name="Diogo Loureiro Jurema" userId="S::dloureiro@unicef.org::9dfde3f0-34dd-48c5-90ef-eaf27597f482" providerId="AD" clId="Web-{D525C737-339E-57A5-CBB3-656D72E5BD85}" dt="2019-11-18T10:52:57.992" v="29"/>
        <pc:sldMkLst>
          <pc:docMk/>
          <pc:sldMk cId="2706949452" sldId="282"/>
        </pc:sldMkLst>
        <pc:picChg chg="add">
          <ac:chgData name="Diogo Loureiro Jurema" userId="S::dloureiro@unicef.org::9dfde3f0-34dd-48c5-90ef-eaf27597f482" providerId="AD" clId="Web-{D525C737-339E-57A5-CBB3-656D72E5BD85}" dt="2019-11-18T10:52:57.992" v="29"/>
          <ac:picMkLst>
            <pc:docMk/>
            <pc:sldMk cId="2706949452" sldId="282"/>
            <ac:picMk id="5" creationId="{6A93644E-A96B-49F5-A0C8-95BE32AAB0D2}"/>
          </ac:picMkLst>
        </pc:picChg>
      </pc:sldChg>
      <pc:sldChg chg="addSp">
        <pc:chgData name="Diogo Loureiro Jurema" userId="S::dloureiro@unicef.org::9dfde3f0-34dd-48c5-90ef-eaf27597f482" providerId="AD" clId="Web-{D525C737-339E-57A5-CBB3-656D72E5BD85}" dt="2019-11-18T10:52:04.727" v="16"/>
        <pc:sldMkLst>
          <pc:docMk/>
          <pc:sldMk cId="2517854956" sldId="285"/>
        </pc:sldMkLst>
        <pc:picChg chg="add">
          <ac:chgData name="Diogo Loureiro Jurema" userId="S::dloureiro@unicef.org::9dfde3f0-34dd-48c5-90ef-eaf27597f482" providerId="AD" clId="Web-{D525C737-339E-57A5-CBB3-656D72E5BD85}" dt="2019-11-18T10:52:04.727" v="16"/>
          <ac:picMkLst>
            <pc:docMk/>
            <pc:sldMk cId="2517854956" sldId="285"/>
            <ac:picMk id="7" creationId="{5B4E5A4B-C7EB-4182-8B3E-69ADE6C0344F}"/>
          </ac:picMkLst>
        </pc:picChg>
      </pc:sldChg>
      <pc:sldChg chg="addSp modSp">
        <pc:chgData name="Diogo Loureiro Jurema" userId="S::dloureiro@unicef.org::9dfde3f0-34dd-48c5-90ef-eaf27597f482" providerId="AD" clId="Web-{D525C737-339E-57A5-CBB3-656D72E5BD85}" dt="2019-11-18T10:52:29.789" v="21" actId="1076"/>
        <pc:sldMkLst>
          <pc:docMk/>
          <pc:sldMk cId="1196751158" sldId="286"/>
        </pc:sldMkLst>
        <pc:picChg chg="add mod">
          <ac:chgData name="Diogo Loureiro Jurema" userId="S::dloureiro@unicef.org::9dfde3f0-34dd-48c5-90ef-eaf27597f482" providerId="AD" clId="Web-{D525C737-339E-57A5-CBB3-656D72E5BD85}" dt="2019-11-18T10:52:29.789" v="21" actId="1076"/>
          <ac:picMkLst>
            <pc:docMk/>
            <pc:sldMk cId="1196751158" sldId="286"/>
            <ac:picMk id="3" creationId="{B217079F-CAE2-4CB8-8C2B-A57DE36C7121}"/>
          </ac:picMkLst>
        </pc:picChg>
      </pc:sldChg>
      <pc:sldChg chg="addSp">
        <pc:chgData name="Diogo Loureiro Jurema" userId="S::dloureiro@unicef.org::9dfde3f0-34dd-48c5-90ef-eaf27597f482" providerId="AD" clId="Web-{D525C737-339E-57A5-CBB3-656D72E5BD85}" dt="2019-11-18T10:51:39.633" v="9"/>
        <pc:sldMkLst>
          <pc:docMk/>
          <pc:sldMk cId="1819359894" sldId="287"/>
        </pc:sldMkLst>
        <pc:picChg chg="add">
          <ac:chgData name="Diogo Loureiro Jurema" userId="S::dloureiro@unicef.org::9dfde3f0-34dd-48c5-90ef-eaf27597f482" providerId="AD" clId="Web-{D525C737-339E-57A5-CBB3-656D72E5BD85}" dt="2019-11-18T10:51:39.633" v="9"/>
          <ac:picMkLst>
            <pc:docMk/>
            <pc:sldMk cId="1819359894" sldId="287"/>
            <ac:picMk id="2" creationId="{858FC435-D699-4927-AEA5-1EC8751E1A53}"/>
          </ac:picMkLst>
        </pc:picChg>
      </pc:sldChg>
      <pc:sldChg chg="addSp">
        <pc:chgData name="Diogo Loureiro Jurema" userId="S::dloureiro@unicef.org::9dfde3f0-34dd-48c5-90ef-eaf27597f482" providerId="AD" clId="Web-{D525C737-339E-57A5-CBB3-656D72E5BD85}" dt="2019-11-18T10:51:40.758" v="10"/>
        <pc:sldMkLst>
          <pc:docMk/>
          <pc:sldMk cId="3694413136" sldId="288"/>
        </pc:sldMkLst>
        <pc:picChg chg="add">
          <ac:chgData name="Diogo Loureiro Jurema" userId="S::dloureiro@unicef.org::9dfde3f0-34dd-48c5-90ef-eaf27597f482" providerId="AD" clId="Web-{D525C737-339E-57A5-CBB3-656D72E5BD85}" dt="2019-11-18T10:51:40.758" v="10"/>
          <ac:picMkLst>
            <pc:docMk/>
            <pc:sldMk cId="3694413136" sldId="288"/>
            <ac:picMk id="5" creationId="{F0349A49-6FED-4BA1-84E8-74701415498E}"/>
          </ac:picMkLst>
        </pc:picChg>
      </pc:sldChg>
      <pc:sldChg chg="addSp modSp">
        <pc:chgData name="Diogo Loureiro Jurema" userId="S::dloureiro@unicef.org::9dfde3f0-34dd-48c5-90ef-eaf27597f482" providerId="AD" clId="Web-{D525C737-339E-57A5-CBB3-656D72E5BD85}" dt="2019-11-18T10:52:50.070" v="27" actId="1076"/>
        <pc:sldMkLst>
          <pc:docMk/>
          <pc:sldMk cId="2511875525" sldId="289"/>
        </pc:sldMkLst>
        <pc:picChg chg="add mod">
          <ac:chgData name="Diogo Loureiro Jurema" userId="S::dloureiro@unicef.org::9dfde3f0-34dd-48c5-90ef-eaf27597f482" providerId="AD" clId="Web-{D525C737-339E-57A5-CBB3-656D72E5BD85}" dt="2019-11-18T10:52:50.070" v="27" actId="1076"/>
          <ac:picMkLst>
            <pc:docMk/>
            <pc:sldMk cId="2511875525" sldId="289"/>
            <ac:picMk id="23" creationId="{81740760-E0B6-4A30-AC2B-7389AB55348B}"/>
          </ac:picMkLst>
        </pc:picChg>
      </pc:sldChg>
      <pc:sldChg chg="addSp">
        <pc:chgData name="Diogo Loureiro Jurema" userId="S::dloureiro@unicef.org::9dfde3f0-34dd-48c5-90ef-eaf27597f482" providerId="AD" clId="Web-{D525C737-339E-57A5-CBB3-656D72E5BD85}" dt="2019-11-18T10:52:12.383" v="17"/>
        <pc:sldMkLst>
          <pc:docMk/>
          <pc:sldMk cId="45296136" sldId="311"/>
        </pc:sldMkLst>
        <pc:picChg chg="add">
          <ac:chgData name="Diogo Loureiro Jurema" userId="S::dloureiro@unicef.org::9dfde3f0-34dd-48c5-90ef-eaf27597f482" providerId="AD" clId="Web-{D525C737-339E-57A5-CBB3-656D72E5BD85}" dt="2019-11-18T10:52:12.383" v="17"/>
          <ac:picMkLst>
            <pc:docMk/>
            <pc:sldMk cId="45296136" sldId="311"/>
            <ac:picMk id="3" creationId="{9722CAA2-D40E-406B-8A3F-164B672F8C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2234-D862-1343-B34B-0EB0C5566107}"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en-US"/>
        </a:p>
      </dgm:t>
    </dgm:pt>
    <dgm:pt modelId="{8FCD92CC-E734-C54B-898A-45ED1A0462C3}">
      <dgm:prSet phldrT="[Text]" custT="1"/>
      <dgm:spPr/>
      <dgm:t>
        <a:bodyPr/>
        <a:lstStyle/>
        <a:p>
          <a:r>
            <a:rPr lang="en-US" sz="1800" b="1" dirty="0" err="1"/>
            <a:t>Solferino</a:t>
          </a:r>
          <a:endParaRPr lang="en-US" sz="1800" b="1" dirty="0"/>
        </a:p>
      </dgm:t>
    </dgm:pt>
    <dgm:pt modelId="{F2640256-97A4-A443-8452-ADB5C0974FDA}" type="parTrans" cxnId="{00144694-D945-194D-9921-1346D7D25B66}">
      <dgm:prSet/>
      <dgm:spPr/>
      <dgm:t>
        <a:bodyPr/>
        <a:lstStyle/>
        <a:p>
          <a:endParaRPr lang="en-US"/>
        </a:p>
      </dgm:t>
    </dgm:pt>
    <dgm:pt modelId="{70B07D49-0408-434D-9C81-3ED0C8E77C1C}" type="sibTrans" cxnId="{00144694-D945-194D-9921-1346D7D25B66}">
      <dgm:prSet/>
      <dgm:spPr/>
      <dgm:t>
        <a:bodyPr/>
        <a:lstStyle/>
        <a:p>
          <a:endParaRPr lang="en-US"/>
        </a:p>
      </dgm:t>
    </dgm:pt>
    <dgm:pt modelId="{373A5F56-09C9-3C44-B674-8F8E31DF1435}">
      <dgm:prSet phldrT="[Text]" custT="1"/>
      <dgm:spPr/>
      <dgm:t>
        <a:bodyPr/>
        <a:lstStyle/>
        <a:p>
          <a:r>
            <a:rPr lang="en-US" sz="1600" b="1" dirty="0"/>
            <a:t>Red Cross, IHL</a:t>
          </a:r>
        </a:p>
      </dgm:t>
    </dgm:pt>
    <dgm:pt modelId="{54CC7DB4-FC38-D741-A74D-9C9A1985DE12}" type="parTrans" cxnId="{8E0FEEC9-91F2-DA4C-B185-D5BE24334A89}">
      <dgm:prSet/>
      <dgm:spPr/>
      <dgm:t>
        <a:bodyPr/>
        <a:lstStyle/>
        <a:p>
          <a:endParaRPr lang="en-US"/>
        </a:p>
      </dgm:t>
    </dgm:pt>
    <dgm:pt modelId="{CF3A3BBB-638C-FD4E-B7E4-C33A0FB0FDE6}" type="sibTrans" cxnId="{8E0FEEC9-91F2-DA4C-B185-D5BE24334A89}">
      <dgm:prSet/>
      <dgm:spPr/>
      <dgm:t>
        <a:bodyPr/>
        <a:lstStyle/>
        <a:p>
          <a:endParaRPr lang="en-US"/>
        </a:p>
      </dgm:t>
    </dgm:pt>
    <dgm:pt modelId="{A9BCA485-BA28-EF44-94C9-2C5D01C02536}">
      <dgm:prSet phldrT="[Text]" custT="1"/>
      <dgm:spPr/>
      <dgm:t>
        <a:bodyPr/>
        <a:lstStyle/>
        <a:p>
          <a:r>
            <a:rPr lang="en-US" sz="2000" b="1" dirty="0"/>
            <a:t>Ethiopia famine</a:t>
          </a:r>
        </a:p>
      </dgm:t>
    </dgm:pt>
    <dgm:pt modelId="{5B41A68C-43A6-3342-86AB-6064CFE42509}" type="parTrans" cxnId="{B0E3F38D-0004-2646-BDA7-6ECE6235B447}">
      <dgm:prSet/>
      <dgm:spPr/>
      <dgm:t>
        <a:bodyPr/>
        <a:lstStyle/>
        <a:p>
          <a:endParaRPr lang="en-US"/>
        </a:p>
      </dgm:t>
    </dgm:pt>
    <dgm:pt modelId="{06D7D20C-4058-5342-A358-EB021DE6628D}" type="sibTrans" cxnId="{B0E3F38D-0004-2646-BDA7-6ECE6235B447}">
      <dgm:prSet/>
      <dgm:spPr/>
      <dgm:t>
        <a:bodyPr/>
        <a:lstStyle/>
        <a:p>
          <a:endParaRPr lang="en-US"/>
        </a:p>
      </dgm:t>
    </dgm:pt>
    <dgm:pt modelId="{DF52BC29-7E7A-7B4D-95C1-4E824BCE4AF4}">
      <dgm:prSet phldrT="[Text]" custT="1"/>
      <dgm:spPr/>
      <dgm:t>
        <a:bodyPr/>
        <a:lstStyle/>
        <a:p>
          <a:r>
            <a:rPr lang="en-US" sz="1400" b="1" dirty="0"/>
            <a:t>SCHR</a:t>
          </a:r>
        </a:p>
      </dgm:t>
    </dgm:pt>
    <dgm:pt modelId="{8F68FAF1-62C1-C84F-8F60-99FEBA541B0B}" type="parTrans" cxnId="{09497561-C613-0746-91DD-D4D4EE2C4DEF}">
      <dgm:prSet/>
      <dgm:spPr/>
      <dgm:t>
        <a:bodyPr/>
        <a:lstStyle/>
        <a:p>
          <a:endParaRPr lang="en-US"/>
        </a:p>
      </dgm:t>
    </dgm:pt>
    <dgm:pt modelId="{8E8078F4-1924-734F-9F07-504630DAC568}" type="sibTrans" cxnId="{09497561-C613-0746-91DD-D4D4EE2C4DEF}">
      <dgm:prSet/>
      <dgm:spPr/>
      <dgm:t>
        <a:bodyPr/>
        <a:lstStyle/>
        <a:p>
          <a:endParaRPr lang="en-US"/>
        </a:p>
      </dgm:t>
    </dgm:pt>
    <dgm:pt modelId="{1F81687C-B3AF-CB43-8FEF-BD3A5F02B76E}">
      <dgm:prSet custT="1"/>
      <dgm:spPr/>
      <dgm:t>
        <a:bodyPr/>
        <a:lstStyle/>
        <a:p>
          <a:r>
            <a:rPr lang="en-US" sz="2000" b="1" dirty="0"/>
            <a:t>World War I</a:t>
          </a:r>
        </a:p>
      </dgm:t>
    </dgm:pt>
    <dgm:pt modelId="{580112ED-4BCC-2047-86A9-1D2D731B66B2}" type="parTrans" cxnId="{9E23BBFA-E502-E343-B390-4A5AB697A29E}">
      <dgm:prSet/>
      <dgm:spPr/>
      <dgm:t>
        <a:bodyPr/>
        <a:lstStyle/>
        <a:p>
          <a:endParaRPr lang="en-US"/>
        </a:p>
      </dgm:t>
    </dgm:pt>
    <dgm:pt modelId="{874C33FC-327F-5442-9704-59FBC6D82B8B}" type="sibTrans" cxnId="{9E23BBFA-E502-E343-B390-4A5AB697A29E}">
      <dgm:prSet/>
      <dgm:spPr/>
      <dgm:t>
        <a:bodyPr/>
        <a:lstStyle/>
        <a:p>
          <a:endParaRPr lang="en-US"/>
        </a:p>
      </dgm:t>
    </dgm:pt>
    <dgm:pt modelId="{2D091742-4562-C740-AD5B-0173D6552B28}">
      <dgm:prSet custT="1"/>
      <dgm:spPr/>
      <dgm:t>
        <a:bodyPr/>
        <a:lstStyle/>
        <a:p>
          <a:r>
            <a:rPr lang="en-US" sz="2000" b="1" dirty="0"/>
            <a:t>World War II</a:t>
          </a:r>
        </a:p>
      </dgm:t>
    </dgm:pt>
    <dgm:pt modelId="{38322A99-8E9C-734F-B328-952CBB2CCAD5}" type="parTrans" cxnId="{CD99B0CE-435A-ED4F-AD32-9B5F2A08C022}">
      <dgm:prSet/>
      <dgm:spPr/>
      <dgm:t>
        <a:bodyPr/>
        <a:lstStyle/>
        <a:p>
          <a:endParaRPr lang="en-US"/>
        </a:p>
      </dgm:t>
    </dgm:pt>
    <dgm:pt modelId="{931964AB-2A86-AC41-86B0-88A4E36907A1}" type="sibTrans" cxnId="{CD99B0CE-435A-ED4F-AD32-9B5F2A08C022}">
      <dgm:prSet/>
      <dgm:spPr/>
      <dgm:t>
        <a:bodyPr/>
        <a:lstStyle/>
        <a:p>
          <a:endParaRPr lang="en-US"/>
        </a:p>
      </dgm:t>
    </dgm:pt>
    <dgm:pt modelId="{75126E24-A850-8E42-8649-06458EF122A3}">
      <dgm:prSet custT="1"/>
      <dgm:spPr/>
      <dgm:t>
        <a:bodyPr/>
        <a:lstStyle/>
        <a:p>
          <a:pPr>
            <a:lnSpc>
              <a:spcPct val="100000"/>
            </a:lnSpc>
            <a:spcAft>
              <a:spcPts val="0"/>
            </a:spcAft>
          </a:pPr>
          <a:r>
            <a:rPr lang="en-US" sz="2000" b="1" dirty="0"/>
            <a:t>Darfur,</a:t>
          </a:r>
        </a:p>
        <a:p>
          <a:pPr>
            <a:lnSpc>
              <a:spcPct val="100000"/>
            </a:lnSpc>
            <a:spcAft>
              <a:spcPts val="0"/>
            </a:spcAft>
          </a:pPr>
          <a:r>
            <a:rPr lang="en-US" sz="2000" b="1" dirty="0"/>
            <a:t>Indian Ocean Tsunami</a:t>
          </a:r>
        </a:p>
      </dgm:t>
    </dgm:pt>
    <dgm:pt modelId="{04050E21-3B33-2C47-B241-5D4DBFCB4253}" type="parTrans" cxnId="{D81EDA7A-AA31-8248-80B5-39CB00DC1BA7}">
      <dgm:prSet/>
      <dgm:spPr/>
      <dgm:t>
        <a:bodyPr/>
        <a:lstStyle/>
        <a:p>
          <a:endParaRPr lang="en-US"/>
        </a:p>
      </dgm:t>
    </dgm:pt>
    <dgm:pt modelId="{6E289BA6-D5C8-734F-A532-E1744B3B5ADF}" type="sibTrans" cxnId="{D81EDA7A-AA31-8248-80B5-39CB00DC1BA7}">
      <dgm:prSet/>
      <dgm:spPr/>
      <dgm:t>
        <a:bodyPr/>
        <a:lstStyle/>
        <a:p>
          <a:endParaRPr lang="en-US"/>
        </a:p>
      </dgm:t>
    </dgm:pt>
    <dgm:pt modelId="{86E4328A-47B7-BD45-86C5-6A0DCEBBE3B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t>Haiti, Pakistan</a:t>
          </a:r>
        </a:p>
        <a:p>
          <a:pPr lvl="0" defTabSz="889000">
            <a:lnSpc>
              <a:spcPct val="90000"/>
            </a:lnSpc>
            <a:spcBef>
              <a:spcPct val="0"/>
            </a:spcBef>
            <a:spcAft>
              <a:spcPct val="35000"/>
            </a:spcAft>
          </a:pPr>
          <a:endParaRPr lang="en-US" sz="1000" b="1" dirty="0"/>
        </a:p>
      </dgm:t>
    </dgm:pt>
    <dgm:pt modelId="{7E2113FB-827F-884D-8F31-18AD2B9C01BC}" type="parTrans" cxnId="{00DED055-7BBD-E741-912F-BF667EE8E866}">
      <dgm:prSet/>
      <dgm:spPr/>
      <dgm:t>
        <a:bodyPr/>
        <a:lstStyle/>
        <a:p>
          <a:endParaRPr lang="en-US"/>
        </a:p>
      </dgm:t>
    </dgm:pt>
    <dgm:pt modelId="{D8207A52-3ABB-6243-826F-3F06C4B207EC}" type="sibTrans" cxnId="{00DED055-7BBD-E741-912F-BF667EE8E866}">
      <dgm:prSet/>
      <dgm:spPr/>
      <dgm:t>
        <a:bodyPr/>
        <a:lstStyle/>
        <a:p>
          <a:endParaRPr lang="en-US"/>
        </a:p>
      </dgm:t>
    </dgm:pt>
    <dgm:pt modelId="{067B6F42-508F-9F42-9BC4-05E098D130C4}">
      <dgm:prSet custT="1"/>
      <dgm:spPr/>
      <dgm:t>
        <a:bodyPr/>
        <a:lstStyle/>
        <a:p>
          <a:r>
            <a:rPr lang="en-US" sz="1400" b="1" dirty="0"/>
            <a:t>WHS, Grand Bargain</a:t>
          </a:r>
          <a:endParaRPr lang="en-US" sz="2000" b="1" dirty="0"/>
        </a:p>
      </dgm:t>
    </dgm:pt>
    <dgm:pt modelId="{3C4677C7-590A-D44F-8EF9-CAF74B1E7E8C}" type="parTrans" cxnId="{64A76497-02FA-F444-895C-E26CE8493403}">
      <dgm:prSet/>
      <dgm:spPr/>
      <dgm:t>
        <a:bodyPr/>
        <a:lstStyle/>
        <a:p>
          <a:endParaRPr lang="en-US"/>
        </a:p>
      </dgm:t>
    </dgm:pt>
    <dgm:pt modelId="{CC136509-CD7B-7441-9FEA-88559A4C3A77}" type="sibTrans" cxnId="{64A76497-02FA-F444-895C-E26CE8493403}">
      <dgm:prSet/>
      <dgm:spPr/>
      <dgm:t>
        <a:bodyPr/>
        <a:lstStyle/>
        <a:p>
          <a:endParaRPr lang="en-US"/>
        </a:p>
      </dgm:t>
    </dgm:pt>
    <dgm:pt modelId="{A4913FA2-FA10-1C42-B8CE-33BF81C21C9F}">
      <dgm:prSet custT="1"/>
      <dgm:spPr/>
      <dgm:t>
        <a:bodyPr/>
        <a:lstStyle/>
        <a:p>
          <a:r>
            <a:rPr lang="en-US" sz="1400" b="1" dirty="0"/>
            <a:t>IFRC, INGOs</a:t>
          </a:r>
        </a:p>
      </dgm:t>
    </dgm:pt>
    <dgm:pt modelId="{7D47163E-89DD-514C-A371-DE187DA2D2A1}" type="parTrans" cxnId="{E793DAC4-E67A-8F43-BD18-493E5C4C5ED4}">
      <dgm:prSet/>
      <dgm:spPr/>
      <dgm:t>
        <a:bodyPr/>
        <a:lstStyle/>
        <a:p>
          <a:endParaRPr lang="en-US"/>
        </a:p>
      </dgm:t>
    </dgm:pt>
    <dgm:pt modelId="{9B84C123-444A-6E4B-947B-B38C752270A9}" type="sibTrans" cxnId="{E793DAC4-E67A-8F43-BD18-493E5C4C5ED4}">
      <dgm:prSet/>
      <dgm:spPr/>
      <dgm:t>
        <a:bodyPr/>
        <a:lstStyle/>
        <a:p>
          <a:endParaRPr lang="en-US"/>
        </a:p>
      </dgm:t>
    </dgm:pt>
    <dgm:pt modelId="{9F8A1A58-B362-C345-8AD1-AE9EF9DF4C65}">
      <dgm:prSet custT="1"/>
      <dgm:spPr/>
      <dgm:t>
        <a:bodyPr/>
        <a:lstStyle/>
        <a:p>
          <a:r>
            <a:rPr lang="en-US" sz="1400" b="1" dirty="0"/>
            <a:t>UN system</a:t>
          </a:r>
        </a:p>
      </dgm:t>
    </dgm:pt>
    <dgm:pt modelId="{295766D0-6C27-3F4B-9778-37C8783AE396}" type="parTrans" cxnId="{8B1750C8-9C3D-2148-AB17-E5C1953E01B2}">
      <dgm:prSet/>
      <dgm:spPr/>
      <dgm:t>
        <a:bodyPr/>
        <a:lstStyle/>
        <a:p>
          <a:endParaRPr lang="en-US"/>
        </a:p>
      </dgm:t>
    </dgm:pt>
    <dgm:pt modelId="{F0DF337C-47B6-DB49-A0E3-AC499574089B}" type="sibTrans" cxnId="{8B1750C8-9C3D-2148-AB17-E5C1953E01B2}">
      <dgm:prSet/>
      <dgm:spPr/>
      <dgm:t>
        <a:bodyPr/>
        <a:lstStyle/>
        <a:p>
          <a:endParaRPr lang="en-US"/>
        </a:p>
      </dgm:t>
    </dgm:pt>
    <dgm:pt modelId="{9C1875DF-D264-F544-87A8-F115E418C714}">
      <dgm:prSet custT="1"/>
      <dgm:spPr/>
      <dgm:t>
        <a:bodyPr/>
        <a:lstStyle/>
        <a:p>
          <a:pPr>
            <a:lnSpc>
              <a:spcPct val="90000"/>
            </a:lnSpc>
            <a:spcAft>
              <a:spcPct val="15000"/>
            </a:spcAft>
          </a:pPr>
          <a:r>
            <a:rPr lang="en-US" sz="1400" b="1" dirty="0"/>
            <a:t>Humanitarian Reform</a:t>
          </a:r>
        </a:p>
      </dgm:t>
    </dgm:pt>
    <dgm:pt modelId="{570DF628-38D4-7548-A10E-5CA117FFDF3E}" type="parTrans" cxnId="{8B5FBF71-42BC-944C-A1D9-A70E8C77BD45}">
      <dgm:prSet/>
      <dgm:spPr/>
      <dgm:t>
        <a:bodyPr/>
        <a:lstStyle/>
        <a:p>
          <a:endParaRPr lang="en-US"/>
        </a:p>
      </dgm:t>
    </dgm:pt>
    <dgm:pt modelId="{8BA22C37-DC56-A448-BFA8-F6A157FEB890}" type="sibTrans" cxnId="{8B5FBF71-42BC-944C-A1D9-A70E8C77BD45}">
      <dgm:prSet/>
      <dgm:spPr/>
      <dgm:t>
        <a:bodyPr/>
        <a:lstStyle/>
        <a:p>
          <a:endParaRPr lang="en-US"/>
        </a:p>
      </dgm:t>
    </dgm:pt>
    <dgm:pt modelId="{0EF155A9-5F5A-F747-A614-B91A0DBDDDC8}" type="pres">
      <dgm:prSet presAssocID="{58822234-D862-1343-B34B-0EB0C5566107}" presName="rootnode" presStyleCnt="0">
        <dgm:presLayoutVars>
          <dgm:chMax/>
          <dgm:chPref/>
          <dgm:dir/>
          <dgm:animLvl val="lvl"/>
        </dgm:presLayoutVars>
      </dgm:prSet>
      <dgm:spPr/>
    </dgm:pt>
    <dgm:pt modelId="{80F12AF1-88BA-6E41-A74F-3EDFC2BD0BC4}" type="pres">
      <dgm:prSet presAssocID="{8FCD92CC-E734-C54B-898A-45ED1A0462C3}" presName="composite" presStyleCnt="0"/>
      <dgm:spPr/>
    </dgm:pt>
    <dgm:pt modelId="{F2112B8D-5BB8-FB4E-B686-8CA8863CB26E}" type="pres">
      <dgm:prSet presAssocID="{8FCD92CC-E734-C54B-898A-45ED1A0462C3}" presName="LShape" presStyleLbl="alignNode1" presStyleIdx="0" presStyleCnt="13"/>
      <dgm:spPr/>
    </dgm:pt>
    <dgm:pt modelId="{533A4346-7368-DB4D-A529-FAB16C57ADF7}" type="pres">
      <dgm:prSet presAssocID="{8FCD92CC-E734-C54B-898A-45ED1A0462C3}" presName="ParentText" presStyleLbl="revTx" presStyleIdx="0" presStyleCnt="7">
        <dgm:presLayoutVars>
          <dgm:chMax val="0"/>
          <dgm:chPref val="0"/>
          <dgm:bulletEnabled val="1"/>
        </dgm:presLayoutVars>
      </dgm:prSet>
      <dgm:spPr/>
    </dgm:pt>
    <dgm:pt modelId="{ECD64A36-2B67-CD4D-9EC6-7CA427E981C6}" type="pres">
      <dgm:prSet presAssocID="{8FCD92CC-E734-C54B-898A-45ED1A0462C3}" presName="Triangle" presStyleLbl="alignNode1" presStyleIdx="1" presStyleCnt="13"/>
      <dgm:spPr/>
    </dgm:pt>
    <dgm:pt modelId="{62F54ADE-3A29-024A-B4CA-677AACCF6CEE}" type="pres">
      <dgm:prSet presAssocID="{70B07D49-0408-434D-9C81-3ED0C8E77C1C}" presName="sibTrans" presStyleCnt="0"/>
      <dgm:spPr/>
    </dgm:pt>
    <dgm:pt modelId="{9D824CC5-BB0A-654C-99EC-158ABD45E376}" type="pres">
      <dgm:prSet presAssocID="{70B07D49-0408-434D-9C81-3ED0C8E77C1C}" presName="space" presStyleCnt="0"/>
      <dgm:spPr/>
    </dgm:pt>
    <dgm:pt modelId="{2709732C-B97E-3E4C-A53E-8E288FCC99A4}" type="pres">
      <dgm:prSet presAssocID="{1F81687C-B3AF-CB43-8FEF-BD3A5F02B76E}" presName="composite" presStyleCnt="0"/>
      <dgm:spPr/>
    </dgm:pt>
    <dgm:pt modelId="{7719E35E-11E6-1749-A298-1674714C3B65}" type="pres">
      <dgm:prSet presAssocID="{1F81687C-B3AF-CB43-8FEF-BD3A5F02B76E}" presName="LShape" presStyleLbl="alignNode1" presStyleIdx="2" presStyleCnt="13"/>
      <dgm:spPr/>
    </dgm:pt>
    <dgm:pt modelId="{68C89AF5-BB2B-6A49-84CC-058A33999B9C}" type="pres">
      <dgm:prSet presAssocID="{1F81687C-B3AF-CB43-8FEF-BD3A5F02B76E}" presName="ParentText" presStyleLbl="revTx" presStyleIdx="1" presStyleCnt="7">
        <dgm:presLayoutVars>
          <dgm:chMax val="0"/>
          <dgm:chPref val="0"/>
          <dgm:bulletEnabled val="1"/>
        </dgm:presLayoutVars>
      </dgm:prSet>
      <dgm:spPr/>
    </dgm:pt>
    <dgm:pt modelId="{500FEE54-823E-5347-93BA-1733342F0E2C}" type="pres">
      <dgm:prSet presAssocID="{1F81687C-B3AF-CB43-8FEF-BD3A5F02B76E}" presName="Triangle" presStyleLbl="alignNode1" presStyleIdx="3" presStyleCnt="13"/>
      <dgm:spPr/>
    </dgm:pt>
    <dgm:pt modelId="{0709F644-4B08-DF45-B352-775394B878A9}" type="pres">
      <dgm:prSet presAssocID="{874C33FC-327F-5442-9704-59FBC6D82B8B}" presName="sibTrans" presStyleCnt="0"/>
      <dgm:spPr/>
    </dgm:pt>
    <dgm:pt modelId="{89150A1F-8AA4-4146-BBAC-7B974CC3FCFF}" type="pres">
      <dgm:prSet presAssocID="{874C33FC-327F-5442-9704-59FBC6D82B8B}" presName="space" presStyleCnt="0"/>
      <dgm:spPr/>
    </dgm:pt>
    <dgm:pt modelId="{EC9CDA33-FAD7-AC4F-9D1E-46201F4C3CC5}" type="pres">
      <dgm:prSet presAssocID="{2D091742-4562-C740-AD5B-0173D6552B28}" presName="composite" presStyleCnt="0"/>
      <dgm:spPr/>
    </dgm:pt>
    <dgm:pt modelId="{1ED13F2B-EF37-6D44-BCA1-929D6C10B951}" type="pres">
      <dgm:prSet presAssocID="{2D091742-4562-C740-AD5B-0173D6552B28}" presName="LShape" presStyleLbl="alignNode1" presStyleIdx="4" presStyleCnt="13"/>
      <dgm:spPr/>
    </dgm:pt>
    <dgm:pt modelId="{40A87BBC-A095-CE4A-9336-04E0BDA83FA9}" type="pres">
      <dgm:prSet presAssocID="{2D091742-4562-C740-AD5B-0173D6552B28}" presName="ParentText" presStyleLbl="revTx" presStyleIdx="2" presStyleCnt="7">
        <dgm:presLayoutVars>
          <dgm:chMax val="0"/>
          <dgm:chPref val="0"/>
          <dgm:bulletEnabled val="1"/>
        </dgm:presLayoutVars>
      </dgm:prSet>
      <dgm:spPr/>
    </dgm:pt>
    <dgm:pt modelId="{FE9168FA-6DD3-C44C-AB7E-562452924EA5}" type="pres">
      <dgm:prSet presAssocID="{2D091742-4562-C740-AD5B-0173D6552B28}" presName="Triangle" presStyleLbl="alignNode1" presStyleIdx="5" presStyleCnt="13"/>
      <dgm:spPr/>
    </dgm:pt>
    <dgm:pt modelId="{676EBF64-4C99-3D48-AFE8-3F652DEEAC71}" type="pres">
      <dgm:prSet presAssocID="{931964AB-2A86-AC41-86B0-88A4E36907A1}" presName="sibTrans" presStyleCnt="0"/>
      <dgm:spPr/>
    </dgm:pt>
    <dgm:pt modelId="{2F1E550B-4307-C948-9574-84472A06187D}" type="pres">
      <dgm:prSet presAssocID="{931964AB-2A86-AC41-86B0-88A4E36907A1}" presName="space" presStyleCnt="0"/>
      <dgm:spPr/>
    </dgm:pt>
    <dgm:pt modelId="{390F293D-35A0-FA41-B90E-FF3735F00F90}" type="pres">
      <dgm:prSet presAssocID="{A9BCA485-BA28-EF44-94C9-2C5D01C02536}" presName="composite" presStyleCnt="0"/>
      <dgm:spPr/>
    </dgm:pt>
    <dgm:pt modelId="{8DAD2A7D-5B6B-754B-B0DD-71BC9C9B1BFC}" type="pres">
      <dgm:prSet presAssocID="{A9BCA485-BA28-EF44-94C9-2C5D01C02536}" presName="LShape" presStyleLbl="alignNode1" presStyleIdx="6" presStyleCnt="13" custLinFactNeighborX="-3156" custLinFactNeighborY="2065"/>
      <dgm:spPr/>
    </dgm:pt>
    <dgm:pt modelId="{81BC178A-CBD2-7947-86C2-5792DB6F479D}" type="pres">
      <dgm:prSet presAssocID="{A9BCA485-BA28-EF44-94C9-2C5D01C02536}" presName="ParentText" presStyleLbl="revTx" presStyleIdx="3" presStyleCnt="7" custLinFactNeighborX="1763" custLinFactNeighborY="-6034">
        <dgm:presLayoutVars>
          <dgm:chMax val="0"/>
          <dgm:chPref val="0"/>
          <dgm:bulletEnabled val="1"/>
        </dgm:presLayoutVars>
      </dgm:prSet>
      <dgm:spPr/>
    </dgm:pt>
    <dgm:pt modelId="{70299C02-94B6-1D4E-BB56-64445E0417F3}" type="pres">
      <dgm:prSet presAssocID="{A9BCA485-BA28-EF44-94C9-2C5D01C02536}" presName="Triangle" presStyleLbl="alignNode1" presStyleIdx="7" presStyleCnt="13"/>
      <dgm:spPr/>
    </dgm:pt>
    <dgm:pt modelId="{2D7D4A04-F22B-314F-90E5-BBD5A6FD88C1}" type="pres">
      <dgm:prSet presAssocID="{06D7D20C-4058-5342-A358-EB021DE6628D}" presName="sibTrans" presStyleCnt="0"/>
      <dgm:spPr/>
    </dgm:pt>
    <dgm:pt modelId="{1FF2DFFE-363F-5749-A9CE-0613D245CE94}" type="pres">
      <dgm:prSet presAssocID="{06D7D20C-4058-5342-A358-EB021DE6628D}" presName="space" presStyleCnt="0"/>
      <dgm:spPr/>
    </dgm:pt>
    <dgm:pt modelId="{33E2BC61-A8A8-E14C-9F20-05375255AE9B}" type="pres">
      <dgm:prSet presAssocID="{75126E24-A850-8E42-8649-06458EF122A3}" presName="composite" presStyleCnt="0"/>
      <dgm:spPr/>
    </dgm:pt>
    <dgm:pt modelId="{9BBBD021-2D34-6B41-9345-79AFB8CD4F0F}" type="pres">
      <dgm:prSet presAssocID="{75126E24-A850-8E42-8649-06458EF122A3}" presName="LShape" presStyleLbl="alignNode1" presStyleIdx="8" presStyleCnt="13" custLinFactNeighborX="-12709" custLinFactNeighborY="-4406"/>
      <dgm:spPr/>
    </dgm:pt>
    <dgm:pt modelId="{2F779B42-FD68-5843-A20E-50888B895CEA}" type="pres">
      <dgm:prSet presAssocID="{75126E24-A850-8E42-8649-06458EF122A3}" presName="ParentText" presStyleLbl="revTx" presStyleIdx="4" presStyleCnt="7" custScaleX="137485">
        <dgm:presLayoutVars>
          <dgm:chMax val="0"/>
          <dgm:chPref val="0"/>
          <dgm:bulletEnabled val="1"/>
        </dgm:presLayoutVars>
      </dgm:prSet>
      <dgm:spPr/>
    </dgm:pt>
    <dgm:pt modelId="{D23E2160-62EF-0C4A-8227-8CF13FA6C46C}" type="pres">
      <dgm:prSet presAssocID="{75126E24-A850-8E42-8649-06458EF122A3}" presName="Triangle" presStyleLbl="alignNode1" presStyleIdx="9" presStyleCnt="13"/>
      <dgm:spPr/>
    </dgm:pt>
    <dgm:pt modelId="{D5F2191B-4FBF-8840-B9AD-A0EEC646826F}" type="pres">
      <dgm:prSet presAssocID="{6E289BA6-D5C8-734F-A532-E1744B3B5ADF}" presName="sibTrans" presStyleCnt="0"/>
      <dgm:spPr/>
    </dgm:pt>
    <dgm:pt modelId="{EB5ADACF-7BAB-764B-AFB5-E1B08217FCAB}" type="pres">
      <dgm:prSet presAssocID="{6E289BA6-D5C8-734F-A532-E1744B3B5ADF}" presName="space" presStyleCnt="0"/>
      <dgm:spPr/>
    </dgm:pt>
    <dgm:pt modelId="{7881F3D9-6085-AE41-B63F-366C21F587EC}" type="pres">
      <dgm:prSet presAssocID="{86E4328A-47B7-BD45-86C5-6A0DCEBBE3B1}" presName="composite" presStyleCnt="0"/>
      <dgm:spPr/>
    </dgm:pt>
    <dgm:pt modelId="{23C3BA51-27C9-0346-831E-942CF3306561}" type="pres">
      <dgm:prSet presAssocID="{86E4328A-47B7-BD45-86C5-6A0DCEBBE3B1}" presName="LShape" presStyleLbl="alignNode1" presStyleIdx="10" presStyleCnt="13"/>
      <dgm:spPr/>
    </dgm:pt>
    <dgm:pt modelId="{CBBEB398-8027-1D4A-B987-5FD664EEADC1}" type="pres">
      <dgm:prSet presAssocID="{86E4328A-47B7-BD45-86C5-6A0DCEBBE3B1}" presName="ParentText" presStyleLbl="revTx" presStyleIdx="5" presStyleCnt="7" custScaleX="126745" custLinFactNeighborX="15722" custLinFactNeighborY="-7476">
        <dgm:presLayoutVars>
          <dgm:chMax val="0"/>
          <dgm:chPref val="0"/>
          <dgm:bulletEnabled val="1"/>
        </dgm:presLayoutVars>
      </dgm:prSet>
      <dgm:spPr/>
    </dgm:pt>
    <dgm:pt modelId="{3BA83BFB-4EA1-7F44-9020-7645A2DF10C6}" type="pres">
      <dgm:prSet presAssocID="{86E4328A-47B7-BD45-86C5-6A0DCEBBE3B1}" presName="Triangle" presStyleLbl="alignNode1" presStyleIdx="11" presStyleCnt="13"/>
      <dgm:spPr/>
    </dgm:pt>
    <dgm:pt modelId="{EE764CF8-7ACC-2046-BB89-F9733E807222}" type="pres">
      <dgm:prSet presAssocID="{D8207A52-3ABB-6243-826F-3F06C4B207EC}" presName="sibTrans" presStyleCnt="0"/>
      <dgm:spPr/>
    </dgm:pt>
    <dgm:pt modelId="{FBCD5D9B-9A85-B949-9A40-4C9B5B55AFBA}" type="pres">
      <dgm:prSet presAssocID="{D8207A52-3ABB-6243-826F-3F06C4B207EC}" presName="space" presStyleCnt="0"/>
      <dgm:spPr/>
    </dgm:pt>
    <dgm:pt modelId="{BFE426B3-92B9-D54F-B0A5-7560E2A96AEF}" type="pres">
      <dgm:prSet presAssocID="{067B6F42-508F-9F42-9BC4-05E098D130C4}" presName="composite" presStyleCnt="0"/>
      <dgm:spPr/>
    </dgm:pt>
    <dgm:pt modelId="{6D0E6069-A070-AE40-977E-51D5ADB23581}" type="pres">
      <dgm:prSet presAssocID="{067B6F42-508F-9F42-9BC4-05E098D130C4}" presName="LShape" presStyleLbl="alignNode1" presStyleIdx="12" presStyleCnt="13"/>
      <dgm:spPr/>
    </dgm:pt>
    <dgm:pt modelId="{E9E16834-C389-E244-91FE-72BEE8E15BC3}" type="pres">
      <dgm:prSet presAssocID="{067B6F42-508F-9F42-9BC4-05E098D130C4}" presName="ParentText" presStyleLbl="revTx" presStyleIdx="6" presStyleCnt="7">
        <dgm:presLayoutVars>
          <dgm:chMax val="0"/>
          <dgm:chPref val="0"/>
          <dgm:bulletEnabled val="1"/>
        </dgm:presLayoutVars>
      </dgm:prSet>
      <dgm:spPr/>
    </dgm:pt>
  </dgm:ptLst>
  <dgm:cxnLst>
    <dgm:cxn modelId="{8BBB8835-B773-4218-9C5C-8C76FE32A99A}" type="presOf" srcId="{DF52BC29-7E7A-7B4D-95C1-4E824BCE4AF4}" destId="{81BC178A-CBD2-7947-86C2-5792DB6F479D}" srcOrd="0" destOrd="1" presId="urn:microsoft.com/office/officeart/2009/3/layout/StepUpProcess"/>
    <dgm:cxn modelId="{A7EF3F61-2B15-45F8-9110-3FCFD62A07F1}" type="presOf" srcId="{86E4328A-47B7-BD45-86C5-6A0DCEBBE3B1}" destId="{CBBEB398-8027-1D4A-B987-5FD664EEADC1}" srcOrd="0" destOrd="0" presId="urn:microsoft.com/office/officeart/2009/3/layout/StepUpProcess"/>
    <dgm:cxn modelId="{09497561-C613-0746-91DD-D4D4EE2C4DEF}" srcId="{A9BCA485-BA28-EF44-94C9-2C5D01C02536}" destId="{DF52BC29-7E7A-7B4D-95C1-4E824BCE4AF4}" srcOrd="0" destOrd="0" parTransId="{8F68FAF1-62C1-C84F-8F60-99FEBA541B0B}" sibTransId="{8E8078F4-1924-734F-9F07-504630DAC568}"/>
    <dgm:cxn modelId="{54C85566-0318-4BF8-910B-9D7C6395EF82}" type="presOf" srcId="{75126E24-A850-8E42-8649-06458EF122A3}" destId="{2F779B42-FD68-5843-A20E-50888B895CEA}" srcOrd="0" destOrd="0" presId="urn:microsoft.com/office/officeart/2009/3/layout/StepUpProcess"/>
    <dgm:cxn modelId="{8B5FBF71-42BC-944C-A1D9-A70E8C77BD45}" srcId="{75126E24-A850-8E42-8649-06458EF122A3}" destId="{9C1875DF-D264-F544-87A8-F115E418C714}" srcOrd="0" destOrd="0" parTransId="{570DF628-38D4-7548-A10E-5CA117FFDF3E}" sibTransId="{8BA22C37-DC56-A448-BFA8-F6A157FEB890}"/>
    <dgm:cxn modelId="{00DED055-7BBD-E741-912F-BF667EE8E866}" srcId="{58822234-D862-1343-B34B-0EB0C5566107}" destId="{86E4328A-47B7-BD45-86C5-6A0DCEBBE3B1}" srcOrd="5" destOrd="0" parTransId="{7E2113FB-827F-884D-8F31-18AD2B9C01BC}" sibTransId="{D8207A52-3ABB-6243-826F-3F06C4B207EC}"/>
    <dgm:cxn modelId="{C3497977-1FF6-46F4-9E4C-78253FB90FFE}" type="presOf" srcId="{8FCD92CC-E734-C54B-898A-45ED1A0462C3}" destId="{533A4346-7368-DB4D-A529-FAB16C57ADF7}" srcOrd="0" destOrd="0" presId="urn:microsoft.com/office/officeart/2009/3/layout/StepUpProcess"/>
    <dgm:cxn modelId="{D81EDA7A-AA31-8248-80B5-39CB00DC1BA7}" srcId="{58822234-D862-1343-B34B-0EB0C5566107}" destId="{75126E24-A850-8E42-8649-06458EF122A3}" srcOrd="4" destOrd="0" parTransId="{04050E21-3B33-2C47-B241-5D4DBFCB4253}" sibTransId="{6E289BA6-D5C8-734F-A532-E1744B3B5ADF}"/>
    <dgm:cxn modelId="{002B0B82-C020-4F06-8F42-52AC0307AC4D}" type="presOf" srcId="{2D091742-4562-C740-AD5B-0173D6552B28}" destId="{40A87BBC-A095-CE4A-9336-04E0BDA83FA9}" srcOrd="0" destOrd="0" presId="urn:microsoft.com/office/officeart/2009/3/layout/StepUpProcess"/>
    <dgm:cxn modelId="{B0E3F38D-0004-2646-BDA7-6ECE6235B447}" srcId="{58822234-D862-1343-B34B-0EB0C5566107}" destId="{A9BCA485-BA28-EF44-94C9-2C5D01C02536}" srcOrd="3" destOrd="0" parTransId="{5B41A68C-43A6-3342-86AB-6064CFE42509}" sibTransId="{06D7D20C-4058-5342-A358-EB021DE6628D}"/>
    <dgm:cxn modelId="{00144694-D945-194D-9921-1346D7D25B66}" srcId="{58822234-D862-1343-B34B-0EB0C5566107}" destId="{8FCD92CC-E734-C54B-898A-45ED1A0462C3}" srcOrd="0" destOrd="0" parTransId="{F2640256-97A4-A443-8452-ADB5C0974FDA}" sibTransId="{70B07D49-0408-434D-9C81-3ED0C8E77C1C}"/>
    <dgm:cxn modelId="{64A76497-02FA-F444-895C-E26CE8493403}" srcId="{58822234-D862-1343-B34B-0EB0C5566107}" destId="{067B6F42-508F-9F42-9BC4-05E098D130C4}" srcOrd="6" destOrd="0" parTransId="{3C4677C7-590A-D44F-8EF9-CAF74B1E7E8C}" sibTransId="{CC136509-CD7B-7441-9FEA-88559A4C3A77}"/>
    <dgm:cxn modelId="{42E19D9F-24EC-4906-8AB9-D3848A66C8E8}" type="presOf" srcId="{A4913FA2-FA10-1C42-B8CE-33BF81C21C9F}" destId="{68C89AF5-BB2B-6A49-84CC-058A33999B9C}" srcOrd="0" destOrd="1" presId="urn:microsoft.com/office/officeart/2009/3/layout/StepUpProcess"/>
    <dgm:cxn modelId="{0F3779A5-5440-46CE-965E-78F6F9E0B902}" type="presOf" srcId="{A9BCA485-BA28-EF44-94C9-2C5D01C02536}" destId="{81BC178A-CBD2-7947-86C2-5792DB6F479D}" srcOrd="0" destOrd="0" presId="urn:microsoft.com/office/officeart/2009/3/layout/StepUpProcess"/>
    <dgm:cxn modelId="{CEAEC2A5-AB83-4AF0-9614-B399C9EA0CDC}" type="presOf" srcId="{9C1875DF-D264-F544-87A8-F115E418C714}" destId="{2F779B42-FD68-5843-A20E-50888B895CEA}" srcOrd="0" destOrd="1" presId="urn:microsoft.com/office/officeart/2009/3/layout/StepUpProcess"/>
    <dgm:cxn modelId="{E793DAC4-E67A-8F43-BD18-493E5C4C5ED4}" srcId="{1F81687C-B3AF-CB43-8FEF-BD3A5F02B76E}" destId="{A4913FA2-FA10-1C42-B8CE-33BF81C21C9F}" srcOrd="0" destOrd="0" parTransId="{7D47163E-89DD-514C-A371-DE187DA2D2A1}" sibTransId="{9B84C123-444A-6E4B-947B-B38C752270A9}"/>
    <dgm:cxn modelId="{64624FC8-39FA-4FCA-BB76-AEBCAC5FF60D}" type="presOf" srcId="{58822234-D862-1343-B34B-0EB0C5566107}" destId="{0EF155A9-5F5A-F747-A614-B91A0DBDDDC8}" srcOrd="0" destOrd="0" presId="urn:microsoft.com/office/officeart/2009/3/layout/StepUpProcess"/>
    <dgm:cxn modelId="{8B1750C8-9C3D-2148-AB17-E5C1953E01B2}" srcId="{2D091742-4562-C740-AD5B-0173D6552B28}" destId="{9F8A1A58-B362-C345-8AD1-AE9EF9DF4C65}" srcOrd="0" destOrd="0" parTransId="{295766D0-6C27-3F4B-9778-37C8783AE396}" sibTransId="{F0DF337C-47B6-DB49-A0E3-AC499574089B}"/>
    <dgm:cxn modelId="{8E0FEEC9-91F2-DA4C-B185-D5BE24334A89}" srcId="{8FCD92CC-E734-C54B-898A-45ED1A0462C3}" destId="{373A5F56-09C9-3C44-B674-8F8E31DF1435}" srcOrd="0" destOrd="0" parTransId="{54CC7DB4-FC38-D741-A74D-9C9A1985DE12}" sibTransId="{CF3A3BBB-638C-FD4E-B7E4-C33A0FB0FDE6}"/>
    <dgm:cxn modelId="{CD99B0CE-435A-ED4F-AD32-9B5F2A08C022}" srcId="{58822234-D862-1343-B34B-0EB0C5566107}" destId="{2D091742-4562-C740-AD5B-0173D6552B28}" srcOrd="2" destOrd="0" parTransId="{38322A99-8E9C-734F-B328-952CBB2CCAD5}" sibTransId="{931964AB-2A86-AC41-86B0-88A4E36907A1}"/>
    <dgm:cxn modelId="{D40EB7D3-42B0-469F-8D6F-CE0B10FDDA98}" type="presOf" srcId="{373A5F56-09C9-3C44-B674-8F8E31DF1435}" destId="{533A4346-7368-DB4D-A529-FAB16C57ADF7}" srcOrd="0" destOrd="1" presId="urn:microsoft.com/office/officeart/2009/3/layout/StepUpProcess"/>
    <dgm:cxn modelId="{8546E2E3-0E15-4033-BECF-C186B030F62C}" type="presOf" srcId="{067B6F42-508F-9F42-9BC4-05E098D130C4}" destId="{E9E16834-C389-E244-91FE-72BEE8E15BC3}" srcOrd="0" destOrd="0" presId="urn:microsoft.com/office/officeart/2009/3/layout/StepUpProcess"/>
    <dgm:cxn modelId="{BEB593EC-9B89-417D-9BDD-4F74EAB003B1}" type="presOf" srcId="{1F81687C-B3AF-CB43-8FEF-BD3A5F02B76E}" destId="{68C89AF5-BB2B-6A49-84CC-058A33999B9C}" srcOrd="0" destOrd="0" presId="urn:microsoft.com/office/officeart/2009/3/layout/StepUpProcess"/>
    <dgm:cxn modelId="{930ED8F9-D2C6-4B9D-B9A7-C38C0D15A55E}" type="presOf" srcId="{9F8A1A58-B362-C345-8AD1-AE9EF9DF4C65}" destId="{40A87BBC-A095-CE4A-9336-04E0BDA83FA9}" srcOrd="0" destOrd="1" presId="urn:microsoft.com/office/officeart/2009/3/layout/StepUpProcess"/>
    <dgm:cxn modelId="{9E23BBFA-E502-E343-B390-4A5AB697A29E}" srcId="{58822234-D862-1343-B34B-0EB0C5566107}" destId="{1F81687C-B3AF-CB43-8FEF-BD3A5F02B76E}" srcOrd="1" destOrd="0" parTransId="{580112ED-4BCC-2047-86A9-1D2D731B66B2}" sibTransId="{874C33FC-327F-5442-9704-59FBC6D82B8B}"/>
    <dgm:cxn modelId="{930E01BE-C49B-43FF-814A-470BA28ED42E}" type="presParOf" srcId="{0EF155A9-5F5A-F747-A614-B91A0DBDDDC8}" destId="{80F12AF1-88BA-6E41-A74F-3EDFC2BD0BC4}" srcOrd="0" destOrd="0" presId="urn:microsoft.com/office/officeart/2009/3/layout/StepUpProcess"/>
    <dgm:cxn modelId="{52A43210-8F7C-4DA7-8758-43F31B05FCF8}" type="presParOf" srcId="{80F12AF1-88BA-6E41-A74F-3EDFC2BD0BC4}" destId="{F2112B8D-5BB8-FB4E-B686-8CA8863CB26E}" srcOrd="0" destOrd="0" presId="urn:microsoft.com/office/officeart/2009/3/layout/StepUpProcess"/>
    <dgm:cxn modelId="{8C8206F7-01BE-4EDD-BAE0-B361833E15A7}" type="presParOf" srcId="{80F12AF1-88BA-6E41-A74F-3EDFC2BD0BC4}" destId="{533A4346-7368-DB4D-A529-FAB16C57ADF7}" srcOrd="1" destOrd="0" presId="urn:microsoft.com/office/officeart/2009/3/layout/StepUpProcess"/>
    <dgm:cxn modelId="{4D49F804-1169-4341-A7E6-C5C4EA689BFF}" type="presParOf" srcId="{80F12AF1-88BA-6E41-A74F-3EDFC2BD0BC4}" destId="{ECD64A36-2B67-CD4D-9EC6-7CA427E981C6}" srcOrd="2" destOrd="0" presId="urn:microsoft.com/office/officeart/2009/3/layout/StepUpProcess"/>
    <dgm:cxn modelId="{E2FC3062-2965-4AF3-9FD2-52F075CA59D5}" type="presParOf" srcId="{0EF155A9-5F5A-F747-A614-B91A0DBDDDC8}" destId="{62F54ADE-3A29-024A-B4CA-677AACCF6CEE}" srcOrd="1" destOrd="0" presId="urn:microsoft.com/office/officeart/2009/3/layout/StepUpProcess"/>
    <dgm:cxn modelId="{012F3906-5BEA-4ECA-B311-7AD707B4A526}" type="presParOf" srcId="{62F54ADE-3A29-024A-B4CA-677AACCF6CEE}" destId="{9D824CC5-BB0A-654C-99EC-158ABD45E376}" srcOrd="0" destOrd="0" presId="urn:microsoft.com/office/officeart/2009/3/layout/StepUpProcess"/>
    <dgm:cxn modelId="{4DF1098D-44E6-48E8-846C-BBA19ABBFC86}" type="presParOf" srcId="{0EF155A9-5F5A-F747-A614-B91A0DBDDDC8}" destId="{2709732C-B97E-3E4C-A53E-8E288FCC99A4}" srcOrd="2" destOrd="0" presId="urn:microsoft.com/office/officeart/2009/3/layout/StepUpProcess"/>
    <dgm:cxn modelId="{BF1B9152-3A21-482D-ACA3-FA719624C8FD}" type="presParOf" srcId="{2709732C-B97E-3E4C-A53E-8E288FCC99A4}" destId="{7719E35E-11E6-1749-A298-1674714C3B65}" srcOrd="0" destOrd="0" presId="urn:microsoft.com/office/officeart/2009/3/layout/StepUpProcess"/>
    <dgm:cxn modelId="{A98E3FA7-D6A9-41D9-9CC0-20F0F8387366}" type="presParOf" srcId="{2709732C-B97E-3E4C-A53E-8E288FCC99A4}" destId="{68C89AF5-BB2B-6A49-84CC-058A33999B9C}" srcOrd="1" destOrd="0" presId="urn:microsoft.com/office/officeart/2009/3/layout/StepUpProcess"/>
    <dgm:cxn modelId="{E2944DDE-0D6A-4DE2-AEE7-31004282E3FA}" type="presParOf" srcId="{2709732C-B97E-3E4C-A53E-8E288FCC99A4}" destId="{500FEE54-823E-5347-93BA-1733342F0E2C}" srcOrd="2" destOrd="0" presId="urn:microsoft.com/office/officeart/2009/3/layout/StepUpProcess"/>
    <dgm:cxn modelId="{2C32DC29-44C1-4AA2-A069-6AF07C488785}" type="presParOf" srcId="{0EF155A9-5F5A-F747-A614-B91A0DBDDDC8}" destId="{0709F644-4B08-DF45-B352-775394B878A9}" srcOrd="3" destOrd="0" presId="urn:microsoft.com/office/officeart/2009/3/layout/StepUpProcess"/>
    <dgm:cxn modelId="{4A18B516-2829-4D6D-A503-4DA2D7366406}" type="presParOf" srcId="{0709F644-4B08-DF45-B352-775394B878A9}" destId="{89150A1F-8AA4-4146-BBAC-7B974CC3FCFF}" srcOrd="0" destOrd="0" presId="urn:microsoft.com/office/officeart/2009/3/layout/StepUpProcess"/>
    <dgm:cxn modelId="{289CF72F-FF7F-4982-8047-3DE5D629FB72}" type="presParOf" srcId="{0EF155A9-5F5A-F747-A614-B91A0DBDDDC8}" destId="{EC9CDA33-FAD7-AC4F-9D1E-46201F4C3CC5}" srcOrd="4" destOrd="0" presId="urn:microsoft.com/office/officeart/2009/3/layout/StepUpProcess"/>
    <dgm:cxn modelId="{B47A0120-8423-4301-83D7-41C49C870E24}" type="presParOf" srcId="{EC9CDA33-FAD7-AC4F-9D1E-46201F4C3CC5}" destId="{1ED13F2B-EF37-6D44-BCA1-929D6C10B951}" srcOrd="0" destOrd="0" presId="urn:microsoft.com/office/officeart/2009/3/layout/StepUpProcess"/>
    <dgm:cxn modelId="{905E9204-FAE2-4FD4-85DA-014649F3A6CB}" type="presParOf" srcId="{EC9CDA33-FAD7-AC4F-9D1E-46201F4C3CC5}" destId="{40A87BBC-A095-CE4A-9336-04E0BDA83FA9}" srcOrd="1" destOrd="0" presId="urn:microsoft.com/office/officeart/2009/3/layout/StepUpProcess"/>
    <dgm:cxn modelId="{9FA4D01C-79AD-454E-B0A1-285CF2F74714}" type="presParOf" srcId="{EC9CDA33-FAD7-AC4F-9D1E-46201F4C3CC5}" destId="{FE9168FA-6DD3-C44C-AB7E-562452924EA5}" srcOrd="2" destOrd="0" presId="urn:microsoft.com/office/officeart/2009/3/layout/StepUpProcess"/>
    <dgm:cxn modelId="{3C25F16E-9829-435E-A457-C2E31FF79992}" type="presParOf" srcId="{0EF155A9-5F5A-F747-A614-B91A0DBDDDC8}" destId="{676EBF64-4C99-3D48-AFE8-3F652DEEAC71}" srcOrd="5" destOrd="0" presId="urn:microsoft.com/office/officeart/2009/3/layout/StepUpProcess"/>
    <dgm:cxn modelId="{472E7B5E-7CBC-400F-9BBB-8D96FB5F1687}" type="presParOf" srcId="{676EBF64-4C99-3D48-AFE8-3F652DEEAC71}" destId="{2F1E550B-4307-C948-9574-84472A06187D}" srcOrd="0" destOrd="0" presId="urn:microsoft.com/office/officeart/2009/3/layout/StepUpProcess"/>
    <dgm:cxn modelId="{D873EEAD-BFAD-4F79-9B15-BD538A66EE81}" type="presParOf" srcId="{0EF155A9-5F5A-F747-A614-B91A0DBDDDC8}" destId="{390F293D-35A0-FA41-B90E-FF3735F00F90}" srcOrd="6" destOrd="0" presId="urn:microsoft.com/office/officeart/2009/3/layout/StepUpProcess"/>
    <dgm:cxn modelId="{E1B9A166-EEDC-43FC-BA43-E7FCA3A9DCC2}" type="presParOf" srcId="{390F293D-35A0-FA41-B90E-FF3735F00F90}" destId="{8DAD2A7D-5B6B-754B-B0DD-71BC9C9B1BFC}" srcOrd="0" destOrd="0" presId="urn:microsoft.com/office/officeart/2009/3/layout/StepUpProcess"/>
    <dgm:cxn modelId="{6786BE73-770A-49F5-A0E3-167E0A963508}" type="presParOf" srcId="{390F293D-35A0-FA41-B90E-FF3735F00F90}" destId="{81BC178A-CBD2-7947-86C2-5792DB6F479D}" srcOrd="1" destOrd="0" presId="urn:microsoft.com/office/officeart/2009/3/layout/StepUpProcess"/>
    <dgm:cxn modelId="{51C61A87-5A82-4CE7-94A8-13CC93B72B30}" type="presParOf" srcId="{390F293D-35A0-FA41-B90E-FF3735F00F90}" destId="{70299C02-94B6-1D4E-BB56-64445E0417F3}" srcOrd="2" destOrd="0" presId="urn:microsoft.com/office/officeart/2009/3/layout/StepUpProcess"/>
    <dgm:cxn modelId="{D9C1540F-6F42-4295-8E2E-2E15B3E07740}" type="presParOf" srcId="{0EF155A9-5F5A-F747-A614-B91A0DBDDDC8}" destId="{2D7D4A04-F22B-314F-90E5-BBD5A6FD88C1}" srcOrd="7" destOrd="0" presId="urn:microsoft.com/office/officeart/2009/3/layout/StepUpProcess"/>
    <dgm:cxn modelId="{D1DA9A1D-CEC3-4809-95D9-A637FD32451C}" type="presParOf" srcId="{2D7D4A04-F22B-314F-90E5-BBD5A6FD88C1}" destId="{1FF2DFFE-363F-5749-A9CE-0613D245CE94}" srcOrd="0" destOrd="0" presId="urn:microsoft.com/office/officeart/2009/3/layout/StepUpProcess"/>
    <dgm:cxn modelId="{A8C5EEF5-03AE-4F4B-A51C-EC71F899C277}" type="presParOf" srcId="{0EF155A9-5F5A-F747-A614-B91A0DBDDDC8}" destId="{33E2BC61-A8A8-E14C-9F20-05375255AE9B}" srcOrd="8" destOrd="0" presId="urn:microsoft.com/office/officeart/2009/3/layout/StepUpProcess"/>
    <dgm:cxn modelId="{B86190B9-CE89-42EC-AE4D-ACF71CD52B45}" type="presParOf" srcId="{33E2BC61-A8A8-E14C-9F20-05375255AE9B}" destId="{9BBBD021-2D34-6B41-9345-79AFB8CD4F0F}" srcOrd="0" destOrd="0" presId="urn:microsoft.com/office/officeart/2009/3/layout/StepUpProcess"/>
    <dgm:cxn modelId="{C1DB831B-C638-4FC6-AC88-EEBBEB59B62A}" type="presParOf" srcId="{33E2BC61-A8A8-E14C-9F20-05375255AE9B}" destId="{2F779B42-FD68-5843-A20E-50888B895CEA}" srcOrd="1" destOrd="0" presId="urn:microsoft.com/office/officeart/2009/3/layout/StepUpProcess"/>
    <dgm:cxn modelId="{B82926D7-2B27-4E15-88D6-F34B94208C89}" type="presParOf" srcId="{33E2BC61-A8A8-E14C-9F20-05375255AE9B}" destId="{D23E2160-62EF-0C4A-8227-8CF13FA6C46C}" srcOrd="2" destOrd="0" presId="urn:microsoft.com/office/officeart/2009/3/layout/StepUpProcess"/>
    <dgm:cxn modelId="{156B0A9D-57CF-425A-BEBD-CBE9D4D80190}" type="presParOf" srcId="{0EF155A9-5F5A-F747-A614-B91A0DBDDDC8}" destId="{D5F2191B-4FBF-8840-B9AD-A0EEC646826F}" srcOrd="9" destOrd="0" presId="urn:microsoft.com/office/officeart/2009/3/layout/StepUpProcess"/>
    <dgm:cxn modelId="{6446ED50-F73B-4AEA-9247-2C5F2AAD1101}" type="presParOf" srcId="{D5F2191B-4FBF-8840-B9AD-A0EEC646826F}" destId="{EB5ADACF-7BAB-764B-AFB5-E1B08217FCAB}" srcOrd="0" destOrd="0" presId="urn:microsoft.com/office/officeart/2009/3/layout/StepUpProcess"/>
    <dgm:cxn modelId="{0E81C3BA-DC7A-4B93-9A96-9077C75C1E10}" type="presParOf" srcId="{0EF155A9-5F5A-F747-A614-B91A0DBDDDC8}" destId="{7881F3D9-6085-AE41-B63F-366C21F587EC}" srcOrd="10" destOrd="0" presId="urn:microsoft.com/office/officeart/2009/3/layout/StepUpProcess"/>
    <dgm:cxn modelId="{34AB65A1-C86D-41FB-800E-9017FAFA4DB5}" type="presParOf" srcId="{7881F3D9-6085-AE41-B63F-366C21F587EC}" destId="{23C3BA51-27C9-0346-831E-942CF3306561}" srcOrd="0" destOrd="0" presId="urn:microsoft.com/office/officeart/2009/3/layout/StepUpProcess"/>
    <dgm:cxn modelId="{5F33CAA6-016E-48DA-BEB7-8E51571C1E9D}" type="presParOf" srcId="{7881F3D9-6085-AE41-B63F-366C21F587EC}" destId="{CBBEB398-8027-1D4A-B987-5FD664EEADC1}" srcOrd="1" destOrd="0" presId="urn:microsoft.com/office/officeart/2009/3/layout/StepUpProcess"/>
    <dgm:cxn modelId="{BD84E35F-A428-4F06-AB13-E65ED11369AD}" type="presParOf" srcId="{7881F3D9-6085-AE41-B63F-366C21F587EC}" destId="{3BA83BFB-4EA1-7F44-9020-7645A2DF10C6}" srcOrd="2" destOrd="0" presId="urn:microsoft.com/office/officeart/2009/3/layout/StepUpProcess"/>
    <dgm:cxn modelId="{FC47E3EF-6318-44B8-9988-EF9717AE527C}" type="presParOf" srcId="{0EF155A9-5F5A-F747-A614-B91A0DBDDDC8}" destId="{EE764CF8-7ACC-2046-BB89-F9733E807222}" srcOrd="11" destOrd="0" presId="urn:microsoft.com/office/officeart/2009/3/layout/StepUpProcess"/>
    <dgm:cxn modelId="{844D0A23-3272-4773-9C89-2FF6C60D851B}" type="presParOf" srcId="{EE764CF8-7ACC-2046-BB89-F9733E807222}" destId="{FBCD5D9B-9A85-B949-9A40-4C9B5B55AFBA}" srcOrd="0" destOrd="0" presId="urn:microsoft.com/office/officeart/2009/3/layout/StepUpProcess"/>
    <dgm:cxn modelId="{63CFC852-DBFF-4204-91CE-EED72AF28F38}" type="presParOf" srcId="{0EF155A9-5F5A-F747-A614-B91A0DBDDDC8}" destId="{BFE426B3-92B9-D54F-B0A5-7560E2A96AEF}" srcOrd="12" destOrd="0" presId="urn:microsoft.com/office/officeart/2009/3/layout/StepUpProcess"/>
    <dgm:cxn modelId="{C760961B-4D45-4B3E-9089-451FC2486043}" type="presParOf" srcId="{BFE426B3-92B9-D54F-B0A5-7560E2A96AEF}" destId="{6D0E6069-A070-AE40-977E-51D5ADB23581}" srcOrd="0" destOrd="0" presId="urn:microsoft.com/office/officeart/2009/3/layout/StepUpProcess"/>
    <dgm:cxn modelId="{483B1428-028B-45C7-9B8C-2AE8FC901F91}" type="presParOf" srcId="{BFE426B3-92B9-D54F-B0A5-7560E2A96AEF}" destId="{E9E16834-C389-E244-91FE-72BEE8E15BC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DD932-20DB-B246-958C-39F3A6AD0865}"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4231E21C-E036-8B4E-8A85-1BE2072E07EC}">
      <dgm:prSet phldrT="[Text]"/>
      <dgm:spPr/>
      <dgm:t>
        <a:bodyPr/>
        <a:lstStyle/>
        <a:p>
          <a:pPr algn="ctr"/>
          <a:r>
            <a:rPr lang="en-US" b="1" dirty="0">
              <a:latin typeface="Calibri" charset="0"/>
              <a:ea typeface="Calibri" charset="0"/>
              <a:cs typeface="Calibri" charset="0"/>
            </a:rPr>
            <a:t>People at the Centre</a:t>
          </a:r>
        </a:p>
      </dgm:t>
    </dgm:pt>
    <dgm:pt modelId="{19B82815-82EE-714A-82CB-E2171A8D6683}" type="parTrans" cxnId="{CE254B71-6E90-7542-AD79-1BF33364C096}">
      <dgm:prSet/>
      <dgm:spPr/>
      <dgm:t>
        <a:bodyPr/>
        <a:lstStyle/>
        <a:p>
          <a:pPr algn="l"/>
          <a:endParaRPr lang="en-US"/>
        </a:p>
      </dgm:t>
    </dgm:pt>
    <dgm:pt modelId="{0C1D2EB1-C8BF-1349-9FB0-D27E1DF1AFE7}" type="sibTrans" cxnId="{CE254B71-6E90-7542-AD79-1BF33364C096}">
      <dgm:prSet/>
      <dgm:spPr/>
      <dgm:t>
        <a:bodyPr/>
        <a:lstStyle/>
        <a:p>
          <a:pPr algn="l"/>
          <a:endParaRPr lang="en-US"/>
        </a:p>
      </dgm:t>
    </dgm:pt>
    <dgm:pt modelId="{C4260A13-0F2D-EF43-BB65-65AB837B024D}">
      <dgm:prSet phldrT="[Text]" custT="1"/>
      <dgm:spPr/>
      <dgm:t>
        <a:bodyPr/>
        <a:lstStyle/>
        <a:p>
          <a:pPr algn="ctr"/>
          <a:r>
            <a:rPr lang="en-US" sz="2800" b="1" dirty="0">
              <a:latin typeface="Calibri" charset="0"/>
              <a:ea typeface="Calibri" charset="0"/>
              <a:cs typeface="Calibri" charset="0"/>
            </a:rPr>
            <a:t>RIGHTS</a:t>
          </a:r>
          <a:r>
            <a:rPr lang="en-US" sz="1800" b="1" dirty="0">
              <a:latin typeface="Calibri" charset="0"/>
              <a:ea typeface="Calibri" charset="0"/>
              <a:cs typeface="Calibri" charset="0"/>
            </a:rPr>
            <a:t> </a:t>
          </a:r>
        </a:p>
      </dgm:t>
    </dgm:pt>
    <dgm:pt modelId="{C53DCED6-2C0E-C94E-81FA-0ADB9D100B40}" type="parTrans" cxnId="{959E1E43-1039-0246-BE27-FEAF5FE7C10F}">
      <dgm:prSet/>
      <dgm:spPr/>
      <dgm:t>
        <a:bodyPr/>
        <a:lstStyle/>
        <a:p>
          <a:pPr algn="l"/>
          <a:endParaRPr lang="en-US">
            <a:latin typeface="Calibri" charset="0"/>
            <a:ea typeface="Calibri" charset="0"/>
            <a:cs typeface="Calibri" charset="0"/>
          </a:endParaRPr>
        </a:p>
      </dgm:t>
    </dgm:pt>
    <dgm:pt modelId="{FF52CB95-D7E0-864E-B673-975A02D0F632}" type="sibTrans" cxnId="{959E1E43-1039-0246-BE27-FEAF5FE7C10F}">
      <dgm:prSet/>
      <dgm:spPr/>
      <dgm:t>
        <a:bodyPr/>
        <a:lstStyle/>
        <a:p>
          <a:pPr algn="l"/>
          <a:endParaRPr lang="en-US"/>
        </a:p>
      </dgm:t>
    </dgm:pt>
    <dgm:pt modelId="{49A991E9-508B-1147-9D98-29F2F149D624}">
      <dgm:prSet phldrT="[Text]" custT="1"/>
      <dgm:spPr/>
      <dgm:t>
        <a:bodyPr/>
        <a:lstStyle/>
        <a:p>
          <a:pPr algn="ctr"/>
          <a:r>
            <a:rPr lang="en-US" sz="2800" b="1" dirty="0">
              <a:latin typeface="Calibri" charset="0"/>
              <a:ea typeface="Calibri" charset="0"/>
              <a:cs typeface="Calibri" charset="0"/>
            </a:rPr>
            <a:t>RESULTS</a:t>
          </a:r>
          <a:endParaRPr lang="en-US" sz="1800" b="1" dirty="0">
            <a:latin typeface="Calibri" charset="0"/>
            <a:ea typeface="Calibri" charset="0"/>
            <a:cs typeface="Calibri" charset="0"/>
          </a:endParaRPr>
        </a:p>
      </dgm:t>
    </dgm:pt>
    <dgm:pt modelId="{5950732E-DFE8-4E45-8020-D81EDA784BEA}" type="parTrans" cxnId="{0B87F4A4-F086-2245-A388-1CDA049CA930}">
      <dgm:prSet/>
      <dgm:spPr/>
      <dgm:t>
        <a:bodyPr/>
        <a:lstStyle/>
        <a:p>
          <a:pPr algn="l"/>
          <a:endParaRPr lang="en-US">
            <a:latin typeface="Calibri" charset="0"/>
            <a:ea typeface="Calibri" charset="0"/>
            <a:cs typeface="Calibri" charset="0"/>
          </a:endParaRPr>
        </a:p>
      </dgm:t>
    </dgm:pt>
    <dgm:pt modelId="{E1B38CC3-29FE-9A4D-B1A4-457AB1BAAF26}" type="sibTrans" cxnId="{0B87F4A4-F086-2245-A388-1CDA049CA930}">
      <dgm:prSet/>
      <dgm:spPr/>
      <dgm:t>
        <a:bodyPr/>
        <a:lstStyle/>
        <a:p>
          <a:pPr algn="l"/>
          <a:endParaRPr lang="en-US"/>
        </a:p>
      </dgm:t>
    </dgm:pt>
    <dgm:pt modelId="{0CCFCAD8-FDCC-D14D-B6E1-7A0E7B847FFF}">
      <dgm:prSet phldrT="[Text]" custT="1"/>
      <dgm:spPr/>
      <dgm:t>
        <a:bodyPr/>
        <a:lstStyle/>
        <a:p>
          <a:pPr algn="ctr"/>
          <a:r>
            <a:rPr lang="en-US" sz="2400" b="1" dirty="0">
              <a:latin typeface="Calibri" charset="0"/>
              <a:ea typeface="Calibri" charset="0"/>
              <a:cs typeface="Calibri" charset="0"/>
            </a:rPr>
            <a:t>RELATIONSHIPS</a:t>
          </a:r>
          <a:endParaRPr lang="en-US" sz="1600" b="1" dirty="0">
            <a:latin typeface="Calibri" charset="0"/>
            <a:ea typeface="Calibri" charset="0"/>
            <a:cs typeface="Calibri" charset="0"/>
          </a:endParaRPr>
        </a:p>
      </dgm:t>
    </dgm:pt>
    <dgm:pt modelId="{051A38FB-73E9-FC49-B224-DB0F45425FB1}" type="parTrans" cxnId="{6667A8F2-ED00-3E42-AE0C-0D61121D0A6F}">
      <dgm:prSet/>
      <dgm:spPr/>
      <dgm:t>
        <a:bodyPr/>
        <a:lstStyle/>
        <a:p>
          <a:pPr algn="l"/>
          <a:endParaRPr lang="en-US">
            <a:latin typeface="Calibri" charset="0"/>
            <a:ea typeface="Calibri" charset="0"/>
            <a:cs typeface="Calibri" charset="0"/>
          </a:endParaRPr>
        </a:p>
      </dgm:t>
    </dgm:pt>
    <dgm:pt modelId="{F7CD023C-E000-AB43-A669-1E2859F2F63B}" type="sibTrans" cxnId="{6667A8F2-ED00-3E42-AE0C-0D61121D0A6F}">
      <dgm:prSet/>
      <dgm:spPr/>
      <dgm:t>
        <a:bodyPr/>
        <a:lstStyle/>
        <a:p>
          <a:pPr algn="l"/>
          <a:endParaRPr lang="en-US"/>
        </a:p>
      </dgm:t>
    </dgm:pt>
    <dgm:pt modelId="{503BBCF9-73E0-354E-82B4-E0D4CF6DFF30}" type="pres">
      <dgm:prSet presAssocID="{4C5DD932-20DB-B246-958C-39F3A6AD0865}" presName="cycle" presStyleCnt="0">
        <dgm:presLayoutVars>
          <dgm:chMax val="1"/>
          <dgm:dir/>
          <dgm:animLvl val="ctr"/>
          <dgm:resizeHandles val="exact"/>
        </dgm:presLayoutVars>
      </dgm:prSet>
      <dgm:spPr/>
    </dgm:pt>
    <dgm:pt modelId="{3C041B2C-A64E-7344-8C60-A8FFCA36B9C8}" type="pres">
      <dgm:prSet presAssocID="{4231E21C-E036-8B4E-8A85-1BE2072E07EC}" presName="centerShape" presStyleLbl="node0" presStyleIdx="0" presStyleCnt="1" custScaleX="100001" custScaleY="100001"/>
      <dgm:spPr/>
    </dgm:pt>
    <dgm:pt modelId="{0268DB23-6CBF-AA48-9D83-C3BF9A6B3FE2}" type="pres">
      <dgm:prSet presAssocID="{C53DCED6-2C0E-C94E-81FA-0ADB9D100B40}" presName="parTrans" presStyleLbl="bgSibTrans2D1" presStyleIdx="0" presStyleCnt="3"/>
      <dgm:spPr/>
    </dgm:pt>
    <dgm:pt modelId="{EC54A307-1088-AA49-BBED-57280A68ACB9}" type="pres">
      <dgm:prSet presAssocID="{C4260A13-0F2D-EF43-BB65-65AB837B024D}" presName="node" presStyleLbl="node1" presStyleIdx="0" presStyleCnt="3" custScaleX="137355" custScaleY="82645">
        <dgm:presLayoutVars>
          <dgm:bulletEnabled val="1"/>
        </dgm:presLayoutVars>
      </dgm:prSet>
      <dgm:spPr>
        <a:prstGeom prst="ellipse">
          <a:avLst/>
        </a:prstGeom>
      </dgm:spPr>
    </dgm:pt>
    <dgm:pt modelId="{B0D97428-258F-A842-9BA9-5BF670CA90A7}" type="pres">
      <dgm:prSet presAssocID="{5950732E-DFE8-4E45-8020-D81EDA784BEA}" presName="parTrans" presStyleLbl="bgSibTrans2D1" presStyleIdx="1" presStyleCnt="3"/>
      <dgm:spPr/>
    </dgm:pt>
    <dgm:pt modelId="{2D39F027-086B-2444-AA33-F47F985E7E79}" type="pres">
      <dgm:prSet presAssocID="{49A991E9-508B-1147-9D98-29F2F149D624}" presName="node" presStyleLbl="node1" presStyleIdx="1" presStyleCnt="3" custScaleX="142554" custScaleY="82645">
        <dgm:presLayoutVars>
          <dgm:bulletEnabled val="1"/>
        </dgm:presLayoutVars>
      </dgm:prSet>
      <dgm:spPr>
        <a:prstGeom prst="ellipse">
          <a:avLst/>
        </a:prstGeom>
      </dgm:spPr>
    </dgm:pt>
    <dgm:pt modelId="{D5C38D20-9334-EB4F-8C4B-1616E7D49570}" type="pres">
      <dgm:prSet presAssocID="{051A38FB-73E9-FC49-B224-DB0F45425FB1}" presName="parTrans" presStyleLbl="bgSibTrans2D1" presStyleIdx="2" presStyleCnt="3"/>
      <dgm:spPr/>
    </dgm:pt>
    <dgm:pt modelId="{3B00D070-21D9-3D42-9D01-B912F72E702F}" type="pres">
      <dgm:prSet presAssocID="{0CCFCAD8-FDCC-D14D-B6E1-7A0E7B847FFF}" presName="node" presStyleLbl="node1" presStyleIdx="2" presStyleCnt="3" custScaleX="177961" custScaleY="105508">
        <dgm:presLayoutVars>
          <dgm:bulletEnabled val="1"/>
        </dgm:presLayoutVars>
      </dgm:prSet>
      <dgm:spPr>
        <a:prstGeom prst="ellipse">
          <a:avLst/>
        </a:prstGeom>
      </dgm:spPr>
    </dgm:pt>
  </dgm:ptLst>
  <dgm:cxnLst>
    <dgm:cxn modelId="{47C7BA11-BC86-4276-A15C-472A093DD7B7}" type="presOf" srcId="{C53DCED6-2C0E-C94E-81FA-0ADB9D100B40}" destId="{0268DB23-6CBF-AA48-9D83-C3BF9A6B3FE2}" srcOrd="0" destOrd="0" presId="urn:microsoft.com/office/officeart/2005/8/layout/radial4"/>
    <dgm:cxn modelId="{EA658A2B-AA98-465C-8FFC-714895730B0F}" type="presOf" srcId="{5950732E-DFE8-4E45-8020-D81EDA784BEA}" destId="{B0D97428-258F-A842-9BA9-5BF670CA90A7}" srcOrd="0" destOrd="0" presId="urn:microsoft.com/office/officeart/2005/8/layout/radial4"/>
    <dgm:cxn modelId="{959E1E43-1039-0246-BE27-FEAF5FE7C10F}" srcId="{4231E21C-E036-8B4E-8A85-1BE2072E07EC}" destId="{C4260A13-0F2D-EF43-BB65-65AB837B024D}" srcOrd="0" destOrd="0" parTransId="{C53DCED6-2C0E-C94E-81FA-0ADB9D100B40}" sibTransId="{FF52CB95-D7E0-864E-B673-975A02D0F632}"/>
    <dgm:cxn modelId="{66E2F669-87DD-46E3-9749-BC4EFCEDDDF4}" type="presOf" srcId="{0CCFCAD8-FDCC-D14D-B6E1-7A0E7B847FFF}" destId="{3B00D070-21D9-3D42-9D01-B912F72E702F}" srcOrd="0" destOrd="0" presId="urn:microsoft.com/office/officeart/2005/8/layout/radial4"/>
    <dgm:cxn modelId="{CE254B71-6E90-7542-AD79-1BF33364C096}" srcId="{4C5DD932-20DB-B246-958C-39F3A6AD0865}" destId="{4231E21C-E036-8B4E-8A85-1BE2072E07EC}" srcOrd="0" destOrd="0" parTransId="{19B82815-82EE-714A-82CB-E2171A8D6683}" sibTransId="{0C1D2EB1-C8BF-1349-9FB0-D27E1DF1AFE7}"/>
    <dgm:cxn modelId="{F5AE9985-73D4-47BB-A4C7-933C83239C60}" type="presOf" srcId="{051A38FB-73E9-FC49-B224-DB0F45425FB1}" destId="{D5C38D20-9334-EB4F-8C4B-1616E7D49570}" srcOrd="0" destOrd="0" presId="urn:microsoft.com/office/officeart/2005/8/layout/radial4"/>
    <dgm:cxn modelId="{0B87F4A4-F086-2245-A388-1CDA049CA930}" srcId="{4231E21C-E036-8B4E-8A85-1BE2072E07EC}" destId="{49A991E9-508B-1147-9D98-29F2F149D624}" srcOrd="1" destOrd="0" parTransId="{5950732E-DFE8-4E45-8020-D81EDA784BEA}" sibTransId="{E1B38CC3-29FE-9A4D-B1A4-457AB1BAAF26}"/>
    <dgm:cxn modelId="{1A725FCB-321A-4F1F-BE55-33245729A96E}" type="presOf" srcId="{C4260A13-0F2D-EF43-BB65-65AB837B024D}" destId="{EC54A307-1088-AA49-BBED-57280A68ACB9}" srcOrd="0" destOrd="0" presId="urn:microsoft.com/office/officeart/2005/8/layout/radial4"/>
    <dgm:cxn modelId="{100676D4-3432-400D-AFDF-48610365B0E0}" type="presOf" srcId="{49A991E9-508B-1147-9D98-29F2F149D624}" destId="{2D39F027-086B-2444-AA33-F47F985E7E79}" srcOrd="0" destOrd="0" presId="urn:microsoft.com/office/officeart/2005/8/layout/radial4"/>
    <dgm:cxn modelId="{6667A8F2-ED00-3E42-AE0C-0D61121D0A6F}" srcId="{4231E21C-E036-8B4E-8A85-1BE2072E07EC}" destId="{0CCFCAD8-FDCC-D14D-B6E1-7A0E7B847FFF}" srcOrd="2" destOrd="0" parTransId="{051A38FB-73E9-FC49-B224-DB0F45425FB1}" sibTransId="{F7CD023C-E000-AB43-A669-1E2859F2F63B}"/>
    <dgm:cxn modelId="{1010EAF5-C3FC-419B-A06F-03F40BCD36F7}" type="presOf" srcId="{4231E21C-E036-8B4E-8A85-1BE2072E07EC}" destId="{3C041B2C-A64E-7344-8C60-A8FFCA36B9C8}" srcOrd="0" destOrd="0" presId="urn:microsoft.com/office/officeart/2005/8/layout/radial4"/>
    <dgm:cxn modelId="{D0C2D2FC-BBB9-46A6-96C0-ACD3D2599FEA}" type="presOf" srcId="{4C5DD932-20DB-B246-958C-39F3A6AD0865}" destId="{503BBCF9-73E0-354E-82B4-E0D4CF6DFF30}" srcOrd="0" destOrd="0" presId="urn:microsoft.com/office/officeart/2005/8/layout/radial4"/>
    <dgm:cxn modelId="{0E2A6352-5D56-4F12-A193-14E7A7609B12}" type="presParOf" srcId="{503BBCF9-73E0-354E-82B4-E0D4CF6DFF30}" destId="{3C041B2C-A64E-7344-8C60-A8FFCA36B9C8}" srcOrd="0" destOrd="0" presId="urn:microsoft.com/office/officeart/2005/8/layout/radial4"/>
    <dgm:cxn modelId="{B6EBF8FA-9150-4633-8916-86C7CC3D7BE1}" type="presParOf" srcId="{503BBCF9-73E0-354E-82B4-E0D4CF6DFF30}" destId="{0268DB23-6CBF-AA48-9D83-C3BF9A6B3FE2}" srcOrd="1" destOrd="0" presId="urn:microsoft.com/office/officeart/2005/8/layout/radial4"/>
    <dgm:cxn modelId="{94773A42-44DC-448B-9252-CB8DD512260E}" type="presParOf" srcId="{503BBCF9-73E0-354E-82B4-E0D4CF6DFF30}" destId="{EC54A307-1088-AA49-BBED-57280A68ACB9}" srcOrd="2" destOrd="0" presId="urn:microsoft.com/office/officeart/2005/8/layout/radial4"/>
    <dgm:cxn modelId="{5A0515D4-5495-4D5C-8F1B-FBEA51A30FE2}" type="presParOf" srcId="{503BBCF9-73E0-354E-82B4-E0D4CF6DFF30}" destId="{B0D97428-258F-A842-9BA9-5BF670CA90A7}" srcOrd="3" destOrd="0" presId="urn:microsoft.com/office/officeart/2005/8/layout/radial4"/>
    <dgm:cxn modelId="{2183E965-22C9-408B-830B-637A028B6393}" type="presParOf" srcId="{503BBCF9-73E0-354E-82B4-E0D4CF6DFF30}" destId="{2D39F027-086B-2444-AA33-F47F985E7E79}" srcOrd="4" destOrd="0" presId="urn:microsoft.com/office/officeart/2005/8/layout/radial4"/>
    <dgm:cxn modelId="{29AFBD88-CC34-431F-B435-D82911E1F410}" type="presParOf" srcId="{503BBCF9-73E0-354E-82B4-E0D4CF6DFF30}" destId="{D5C38D20-9334-EB4F-8C4B-1616E7D49570}" srcOrd="5" destOrd="0" presId="urn:microsoft.com/office/officeart/2005/8/layout/radial4"/>
    <dgm:cxn modelId="{758CB964-EA7A-4591-B998-E1B29676BE65}" type="presParOf" srcId="{503BBCF9-73E0-354E-82B4-E0D4CF6DFF30}" destId="{3B00D070-21D9-3D42-9D01-B912F72E702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DD932-20DB-B246-958C-39F3A6AD0865}"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4231E21C-E036-8B4E-8A85-1BE2072E07EC}">
      <dgm:prSet phldrT="[Text]"/>
      <dgm:spPr/>
      <dgm:t>
        <a:bodyPr/>
        <a:lstStyle/>
        <a:p>
          <a:pPr algn="ctr"/>
          <a:r>
            <a:rPr lang="en-US" b="1" dirty="0">
              <a:latin typeface="Calibri" charset="0"/>
              <a:ea typeface="Calibri" charset="0"/>
              <a:cs typeface="Calibri" charset="0"/>
            </a:rPr>
            <a:t>People at the Centre</a:t>
          </a:r>
        </a:p>
      </dgm:t>
    </dgm:pt>
    <dgm:pt modelId="{19B82815-82EE-714A-82CB-E2171A8D6683}" type="parTrans" cxnId="{CE254B71-6E90-7542-AD79-1BF33364C096}">
      <dgm:prSet/>
      <dgm:spPr/>
      <dgm:t>
        <a:bodyPr/>
        <a:lstStyle/>
        <a:p>
          <a:pPr algn="l"/>
          <a:endParaRPr lang="en-US"/>
        </a:p>
      </dgm:t>
    </dgm:pt>
    <dgm:pt modelId="{0C1D2EB1-C8BF-1349-9FB0-D27E1DF1AFE7}" type="sibTrans" cxnId="{CE254B71-6E90-7542-AD79-1BF33364C096}">
      <dgm:prSet/>
      <dgm:spPr/>
      <dgm:t>
        <a:bodyPr/>
        <a:lstStyle/>
        <a:p>
          <a:pPr algn="l"/>
          <a:endParaRPr lang="en-US"/>
        </a:p>
      </dgm:t>
    </dgm:pt>
    <dgm:pt modelId="{C4260A13-0F2D-EF43-BB65-65AB837B024D}">
      <dgm:prSet phldrT="[Text]" custT="1"/>
      <dgm:spPr/>
      <dgm:t>
        <a:bodyPr/>
        <a:lstStyle/>
        <a:p>
          <a:pPr algn="ctr"/>
          <a:r>
            <a:rPr lang="en-US" sz="1600" b="1" dirty="0">
              <a:latin typeface="Calibri" charset="0"/>
              <a:ea typeface="Calibri" charset="0"/>
              <a:cs typeface="Calibri" charset="0"/>
            </a:rPr>
            <a:t>RIGHTS</a:t>
          </a:r>
          <a:r>
            <a:rPr lang="en-US" sz="1100" b="1" dirty="0">
              <a:latin typeface="Calibri" charset="0"/>
              <a:ea typeface="Calibri" charset="0"/>
              <a:cs typeface="Calibri" charset="0"/>
            </a:rPr>
            <a:t> </a:t>
          </a:r>
        </a:p>
      </dgm:t>
    </dgm:pt>
    <dgm:pt modelId="{C53DCED6-2C0E-C94E-81FA-0ADB9D100B40}" type="parTrans" cxnId="{959E1E43-1039-0246-BE27-FEAF5FE7C10F}">
      <dgm:prSet/>
      <dgm:spPr/>
      <dgm:t>
        <a:bodyPr/>
        <a:lstStyle/>
        <a:p>
          <a:pPr algn="l"/>
          <a:endParaRPr lang="en-US">
            <a:latin typeface="Calibri" charset="0"/>
            <a:ea typeface="Calibri" charset="0"/>
            <a:cs typeface="Calibri" charset="0"/>
          </a:endParaRPr>
        </a:p>
      </dgm:t>
    </dgm:pt>
    <dgm:pt modelId="{FF52CB95-D7E0-864E-B673-975A02D0F632}" type="sibTrans" cxnId="{959E1E43-1039-0246-BE27-FEAF5FE7C10F}">
      <dgm:prSet/>
      <dgm:spPr/>
      <dgm:t>
        <a:bodyPr/>
        <a:lstStyle/>
        <a:p>
          <a:pPr algn="l"/>
          <a:endParaRPr lang="en-US"/>
        </a:p>
      </dgm:t>
    </dgm:pt>
    <dgm:pt modelId="{49A991E9-508B-1147-9D98-29F2F149D624}">
      <dgm:prSet phldrT="[Text]" custT="1"/>
      <dgm:spPr/>
      <dgm:t>
        <a:bodyPr/>
        <a:lstStyle/>
        <a:p>
          <a:pPr algn="ctr"/>
          <a:r>
            <a:rPr lang="en-US" sz="1600" b="1" dirty="0">
              <a:latin typeface="Calibri" charset="0"/>
              <a:ea typeface="Calibri" charset="0"/>
              <a:cs typeface="Calibri" charset="0"/>
            </a:rPr>
            <a:t>RESULTS</a:t>
          </a:r>
          <a:endParaRPr lang="en-US" sz="1100" b="1" dirty="0">
            <a:latin typeface="Calibri" charset="0"/>
            <a:ea typeface="Calibri" charset="0"/>
            <a:cs typeface="Calibri" charset="0"/>
          </a:endParaRPr>
        </a:p>
      </dgm:t>
    </dgm:pt>
    <dgm:pt modelId="{5950732E-DFE8-4E45-8020-D81EDA784BEA}" type="parTrans" cxnId="{0B87F4A4-F086-2245-A388-1CDA049CA930}">
      <dgm:prSet/>
      <dgm:spPr/>
      <dgm:t>
        <a:bodyPr/>
        <a:lstStyle/>
        <a:p>
          <a:pPr algn="l"/>
          <a:endParaRPr lang="en-US">
            <a:latin typeface="Calibri" charset="0"/>
            <a:ea typeface="Calibri" charset="0"/>
            <a:cs typeface="Calibri" charset="0"/>
          </a:endParaRPr>
        </a:p>
      </dgm:t>
    </dgm:pt>
    <dgm:pt modelId="{E1B38CC3-29FE-9A4D-B1A4-457AB1BAAF26}" type="sibTrans" cxnId="{0B87F4A4-F086-2245-A388-1CDA049CA930}">
      <dgm:prSet/>
      <dgm:spPr/>
      <dgm:t>
        <a:bodyPr/>
        <a:lstStyle/>
        <a:p>
          <a:pPr algn="l"/>
          <a:endParaRPr lang="en-US"/>
        </a:p>
      </dgm:t>
    </dgm:pt>
    <dgm:pt modelId="{0CCFCAD8-FDCC-D14D-B6E1-7A0E7B847FFF}">
      <dgm:prSet phldrT="[Text]" custT="1"/>
      <dgm:spPr/>
      <dgm:t>
        <a:bodyPr/>
        <a:lstStyle/>
        <a:p>
          <a:pPr algn="ctr"/>
          <a:r>
            <a:rPr lang="en-US" sz="1600" b="1" dirty="0">
              <a:latin typeface="Calibri" charset="0"/>
              <a:ea typeface="Calibri" charset="0"/>
              <a:cs typeface="Calibri" charset="0"/>
            </a:rPr>
            <a:t>RELATIONSHIPS</a:t>
          </a:r>
          <a:endParaRPr lang="en-US" sz="1100" b="1" dirty="0">
            <a:latin typeface="Calibri" charset="0"/>
            <a:ea typeface="Calibri" charset="0"/>
            <a:cs typeface="Calibri" charset="0"/>
          </a:endParaRPr>
        </a:p>
      </dgm:t>
    </dgm:pt>
    <dgm:pt modelId="{051A38FB-73E9-FC49-B224-DB0F45425FB1}" type="parTrans" cxnId="{6667A8F2-ED00-3E42-AE0C-0D61121D0A6F}">
      <dgm:prSet/>
      <dgm:spPr/>
      <dgm:t>
        <a:bodyPr/>
        <a:lstStyle/>
        <a:p>
          <a:pPr algn="l"/>
          <a:endParaRPr lang="en-US">
            <a:latin typeface="Calibri" charset="0"/>
            <a:ea typeface="Calibri" charset="0"/>
            <a:cs typeface="Calibri" charset="0"/>
          </a:endParaRPr>
        </a:p>
      </dgm:t>
    </dgm:pt>
    <dgm:pt modelId="{F7CD023C-E000-AB43-A669-1E2859F2F63B}" type="sibTrans" cxnId="{6667A8F2-ED00-3E42-AE0C-0D61121D0A6F}">
      <dgm:prSet/>
      <dgm:spPr/>
      <dgm:t>
        <a:bodyPr/>
        <a:lstStyle/>
        <a:p>
          <a:pPr algn="l"/>
          <a:endParaRPr lang="en-US"/>
        </a:p>
      </dgm:t>
    </dgm:pt>
    <dgm:pt modelId="{503BBCF9-73E0-354E-82B4-E0D4CF6DFF30}" type="pres">
      <dgm:prSet presAssocID="{4C5DD932-20DB-B246-958C-39F3A6AD0865}" presName="cycle" presStyleCnt="0">
        <dgm:presLayoutVars>
          <dgm:chMax val="1"/>
          <dgm:dir/>
          <dgm:animLvl val="ctr"/>
          <dgm:resizeHandles val="exact"/>
        </dgm:presLayoutVars>
      </dgm:prSet>
      <dgm:spPr/>
    </dgm:pt>
    <dgm:pt modelId="{3C041B2C-A64E-7344-8C60-A8FFCA36B9C8}" type="pres">
      <dgm:prSet presAssocID="{4231E21C-E036-8B4E-8A85-1BE2072E07EC}" presName="centerShape" presStyleLbl="node0" presStyleIdx="0" presStyleCnt="1" custScaleX="100001" custScaleY="100001"/>
      <dgm:spPr/>
    </dgm:pt>
    <dgm:pt modelId="{0268DB23-6CBF-AA48-9D83-C3BF9A6B3FE2}" type="pres">
      <dgm:prSet presAssocID="{C53DCED6-2C0E-C94E-81FA-0ADB9D100B40}" presName="parTrans" presStyleLbl="bgSibTrans2D1" presStyleIdx="0" presStyleCnt="3"/>
      <dgm:spPr/>
    </dgm:pt>
    <dgm:pt modelId="{EC54A307-1088-AA49-BBED-57280A68ACB9}" type="pres">
      <dgm:prSet presAssocID="{C4260A13-0F2D-EF43-BB65-65AB837B024D}" presName="node" presStyleLbl="node1" presStyleIdx="0" presStyleCnt="3" custScaleX="137355" custScaleY="82645">
        <dgm:presLayoutVars>
          <dgm:bulletEnabled val="1"/>
        </dgm:presLayoutVars>
      </dgm:prSet>
      <dgm:spPr>
        <a:prstGeom prst="ellipse">
          <a:avLst/>
        </a:prstGeom>
      </dgm:spPr>
    </dgm:pt>
    <dgm:pt modelId="{B0D97428-258F-A842-9BA9-5BF670CA90A7}" type="pres">
      <dgm:prSet presAssocID="{5950732E-DFE8-4E45-8020-D81EDA784BEA}" presName="parTrans" presStyleLbl="bgSibTrans2D1" presStyleIdx="1" presStyleCnt="3"/>
      <dgm:spPr/>
    </dgm:pt>
    <dgm:pt modelId="{2D39F027-086B-2444-AA33-F47F985E7E79}" type="pres">
      <dgm:prSet presAssocID="{49A991E9-508B-1147-9D98-29F2F149D624}" presName="node" presStyleLbl="node1" presStyleIdx="1" presStyleCnt="3" custScaleX="142554" custScaleY="82645">
        <dgm:presLayoutVars>
          <dgm:bulletEnabled val="1"/>
        </dgm:presLayoutVars>
      </dgm:prSet>
      <dgm:spPr>
        <a:prstGeom prst="ellipse">
          <a:avLst/>
        </a:prstGeom>
      </dgm:spPr>
    </dgm:pt>
    <dgm:pt modelId="{D5C38D20-9334-EB4F-8C4B-1616E7D49570}" type="pres">
      <dgm:prSet presAssocID="{051A38FB-73E9-FC49-B224-DB0F45425FB1}" presName="parTrans" presStyleLbl="bgSibTrans2D1" presStyleIdx="2" presStyleCnt="3"/>
      <dgm:spPr/>
    </dgm:pt>
    <dgm:pt modelId="{3B00D070-21D9-3D42-9D01-B912F72E702F}" type="pres">
      <dgm:prSet presAssocID="{0CCFCAD8-FDCC-D14D-B6E1-7A0E7B847FFF}" presName="node" presStyleLbl="node1" presStyleIdx="2" presStyleCnt="3" custScaleX="142211" custScaleY="82645">
        <dgm:presLayoutVars>
          <dgm:bulletEnabled val="1"/>
        </dgm:presLayoutVars>
      </dgm:prSet>
      <dgm:spPr>
        <a:prstGeom prst="ellipse">
          <a:avLst/>
        </a:prstGeom>
      </dgm:spPr>
    </dgm:pt>
  </dgm:ptLst>
  <dgm:cxnLst>
    <dgm:cxn modelId="{4A976407-D8CD-4B90-B48E-D64B38A214AB}" type="presOf" srcId="{4231E21C-E036-8B4E-8A85-1BE2072E07EC}" destId="{3C041B2C-A64E-7344-8C60-A8FFCA36B9C8}" srcOrd="0" destOrd="0" presId="urn:microsoft.com/office/officeart/2005/8/layout/radial4"/>
    <dgm:cxn modelId="{959E1E43-1039-0246-BE27-FEAF5FE7C10F}" srcId="{4231E21C-E036-8B4E-8A85-1BE2072E07EC}" destId="{C4260A13-0F2D-EF43-BB65-65AB837B024D}" srcOrd="0" destOrd="0" parTransId="{C53DCED6-2C0E-C94E-81FA-0ADB9D100B40}" sibTransId="{FF52CB95-D7E0-864E-B673-975A02D0F632}"/>
    <dgm:cxn modelId="{CD4B3067-68B3-4F50-A5A5-CC7AD89ADA21}" type="presOf" srcId="{C4260A13-0F2D-EF43-BB65-65AB837B024D}" destId="{EC54A307-1088-AA49-BBED-57280A68ACB9}" srcOrd="0" destOrd="0" presId="urn:microsoft.com/office/officeart/2005/8/layout/radial4"/>
    <dgm:cxn modelId="{C73F1F4A-6770-4C77-B880-1107402D5362}" type="presOf" srcId="{49A991E9-508B-1147-9D98-29F2F149D624}" destId="{2D39F027-086B-2444-AA33-F47F985E7E79}" srcOrd="0" destOrd="0" presId="urn:microsoft.com/office/officeart/2005/8/layout/radial4"/>
    <dgm:cxn modelId="{CE254B71-6E90-7542-AD79-1BF33364C096}" srcId="{4C5DD932-20DB-B246-958C-39F3A6AD0865}" destId="{4231E21C-E036-8B4E-8A85-1BE2072E07EC}" srcOrd="0" destOrd="0" parTransId="{19B82815-82EE-714A-82CB-E2171A8D6683}" sibTransId="{0C1D2EB1-C8BF-1349-9FB0-D27E1DF1AFE7}"/>
    <dgm:cxn modelId="{63B75A78-EEBA-432A-BF30-622D1F3A3710}" type="presOf" srcId="{051A38FB-73E9-FC49-B224-DB0F45425FB1}" destId="{D5C38D20-9334-EB4F-8C4B-1616E7D49570}" srcOrd="0" destOrd="0" presId="urn:microsoft.com/office/officeart/2005/8/layout/radial4"/>
    <dgm:cxn modelId="{C90FBE83-0ACE-4DF9-8DDC-F9DBCD14EAB3}" type="presOf" srcId="{4C5DD932-20DB-B246-958C-39F3A6AD0865}" destId="{503BBCF9-73E0-354E-82B4-E0D4CF6DFF30}" srcOrd="0" destOrd="0" presId="urn:microsoft.com/office/officeart/2005/8/layout/radial4"/>
    <dgm:cxn modelId="{63E2AEA1-A64A-494A-BDBA-93BEE216130C}" type="presOf" srcId="{5950732E-DFE8-4E45-8020-D81EDA784BEA}" destId="{B0D97428-258F-A842-9BA9-5BF670CA90A7}" srcOrd="0" destOrd="0" presId="urn:microsoft.com/office/officeart/2005/8/layout/radial4"/>
    <dgm:cxn modelId="{0B87F4A4-F086-2245-A388-1CDA049CA930}" srcId="{4231E21C-E036-8B4E-8A85-1BE2072E07EC}" destId="{49A991E9-508B-1147-9D98-29F2F149D624}" srcOrd="1" destOrd="0" parTransId="{5950732E-DFE8-4E45-8020-D81EDA784BEA}" sibTransId="{E1B38CC3-29FE-9A4D-B1A4-457AB1BAAF26}"/>
    <dgm:cxn modelId="{F073ABB2-60D8-43BF-A23B-B6213CC9532C}" type="presOf" srcId="{C53DCED6-2C0E-C94E-81FA-0ADB9D100B40}" destId="{0268DB23-6CBF-AA48-9D83-C3BF9A6B3FE2}" srcOrd="0" destOrd="0" presId="urn:microsoft.com/office/officeart/2005/8/layout/radial4"/>
    <dgm:cxn modelId="{6667A8F2-ED00-3E42-AE0C-0D61121D0A6F}" srcId="{4231E21C-E036-8B4E-8A85-1BE2072E07EC}" destId="{0CCFCAD8-FDCC-D14D-B6E1-7A0E7B847FFF}" srcOrd="2" destOrd="0" parTransId="{051A38FB-73E9-FC49-B224-DB0F45425FB1}" sibTransId="{F7CD023C-E000-AB43-A669-1E2859F2F63B}"/>
    <dgm:cxn modelId="{2543EEFD-7594-4F5A-82A5-CB8B5B395CE0}" type="presOf" srcId="{0CCFCAD8-FDCC-D14D-B6E1-7A0E7B847FFF}" destId="{3B00D070-21D9-3D42-9D01-B912F72E702F}" srcOrd="0" destOrd="0" presId="urn:microsoft.com/office/officeart/2005/8/layout/radial4"/>
    <dgm:cxn modelId="{FBDEA3C8-F3E9-4EDC-A630-A80874FA2C8E}" type="presParOf" srcId="{503BBCF9-73E0-354E-82B4-E0D4CF6DFF30}" destId="{3C041B2C-A64E-7344-8C60-A8FFCA36B9C8}" srcOrd="0" destOrd="0" presId="urn:microsoft.com/office/officeart/2005/8/layout/radial4"/>
    <dgm:cxn modelId="{E807125B-C3C6-4C59-B5D4-D28792317D2D}" type="presParOf" srcId="{503BBCF9-73E0-354E-82B4-E0D4CF6DFF30}" destId="{0268DB23-6CBF-AA48-9D83-C3BF9A6B3FE2}" srcOrd="1" destOrd="0" presId="urn:microsoft.com/office/officeart/2005/8/layout/radial4"/>
    <dgm:cxn modelId="{B393F1F8-F1EA-4E9C-9CB1-C2467677E45C}" type="presParOf" srcId="{503BBCF9-73E0-354E-82B4-E0D4CF6DFF30}" destId="{EC54A307-1088-AA49-BBED-57280A68ACB9}" srcOrd="2" destOrd="0" presId="urn:microsoft.com/office/officeart/2005/8/layout/radial4"/>
    <dgm:cxn modelId="{915FFF70-F8D2-449C-A253-5CB65420A2B6}" type="presParOf" srcId="{503BBCF9-73E0-354E-82B4-E0D4CF6DFF30}" destId="{B0D97428-258F-A842-9BA9-5BF670CA90A7}" srcOrd="3" destOrd="0" presId="urn:microsoft.com/office/officeart/2005/8/layout/radial4"/>
    <dgm:cxn modelId="{1FDDDFD4-5BFD-4A01-B895-47B398AA4D7D}" type="presParOf" srcId="{503BBCF9-73E0-354E-82B4-E0D4CF6DFF30}" destId="{2D39F027-086B-2444-AA33-F47F985E7E79}" srcOrd="4" destOrd="0" presId="urn:microsoft.com/office/officeart/2005/8/layout/radial4"/>
    <dgm:cxn modelId="{E1BBFCFD-7394-435D-9739-66EF7EDD07F0}" type="presParOf" srcId="{503BBCF9-73E0-354E-82B4-E0D4CF6DFF30}" destId="{D5C38D20-9334-EB4F-8C4B-1616E7D49570}" srcOrd="5" destOrd="0" presId="urn:microsoft.com/office/officeart/2005/8/layout/radial4"/>
    <dgm:cxn modelId="{36C48267-52AD-4B37-A3A8-F0D425EAEAC7}" type="presParOf" srcId="{503BBCF9-73E0-354E-82B4-E0D4CF6DFF30}" destId="{3B00D070-21D9-3D42-9D01-B912F72E702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5D6BA7-4663-4B64-BC2A-BA5BCDAC4C2B}"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541D54D0-C078-4DFF-86E5-8605F32252FE}">
      <dgm:prSet phldrT="[Text]" custT="1"/>
      <dgm:spPr/>
      <dgm:t>
        <a:bodyPr/>
        <a:lstStyle/>
        <a:p>
          <a:r>
            <a:rPr lang="en-GB" sz="2800" b="1" dirty="0"/>
            <a:t>Leadership</a:t>
          </a:r>
          <a:endParaRPr lang="en-US" sz="2800" b="1" dirty="0"/>
        </a:p>
      </dgm:t>
    </dgm:pt>
    <dgm:pt modelId="{3C428EBE-5DB2-4751-9779-D5C52C8FE69F}" type="parTrans" cxnId="{5F002EEC-EF89-43B1-88C0-1F47F4E0AFD0}">
      <dgm:prSet/>
      <dgm:spPr/>
      <dgm:t>
        <a:bodyPr/>
        <a:lstStyle/>
        <a:p>
          <a:endParaRPr lang="en-US"/>
        </a:p>
      </dgm:t>
    </dgm:pt>
    <dgm:pt modelId="{58715CB1-1A32-4123-BCF1-CE9465A084A3}" type="sibTrans" cxnId="{5F002EEC-EF89-43B1-88C0-1F47F4E0AFD0}">
      <dgm:prSet/>
      <dgm:spPr/>
      <dgm:t>
        <a:bodyPr/>
        <a:lstStyle/>
        <a:p>
          <a:endParaRPr lang="en-US"/>
        </a:p>
      </dgm:t>
    </dgm:pt>
    <dgm:pt modelId="{FBA2D941-E66B-4CCB-8A09-B4882D4C1223}">
      <dgm:prSet phldrT="[Text]" custT="1"/>
      <dgm:spPr/>
      <dgm:t>
        <a:bodyPr/>
        <a:lstStyle/>
        <a:p>
          <a:r>
            <a:rPr lang="en-GB" sz="2400" b="1" dirty="0"/>
            <a:t>Participation</a:t>
          </a:r>
          <a:endParaRPr lang="en-US" sz="2400" b="1" dirty="0"/>
        </a:p>
      </dgm:t>
    </dgm:pt>
    <dgm:pt modelId="{23A5673B-E7DE-4F6D-8946-2E9B06738777}" type="parTrans" cxnId="{DF1BB4A8-6357-40D2-B24B-A9F22495FFAA}">
      <dgm:prSet/>
      <dgm:spPr/>
      <dgm:t>
        <a:bodyPr/>
        <a:lstStyle/>
        <a:p>
          <a:endParaRPr lang="en-US"/>
        </a:p>
      </dgm:t>
    </dgm:pt>
    <dgm:pt modelId="{EE400AC8-18C1-4F0E-B535-E2A8E60E050B}" type="sibTrans" cxnId="{DF1BB4A8-6357-40D2-B24B-A9F22495FFAA}">
      <dgm:prSet/>
      <dgm:spPr/>
      <dgm:t>
        <a:bodyPr/>
        <a:lstStyle/>
        <a:p>
          <a:endParaRPr lang="en-US"/>
        </a:p>
      </dgm:t>
    </dgm:pt>
    <dgm:pt modelId="{ED5C32FE-4EDA-4B8F-9679-8D1260A9ABAA}">
      <dgm:prSet phldrT="[Text]" custT="1"/>
      <dgm:spPr/>
      <dgm:t>
        <a:bodyPr/>
        <a:lstStyle/>
        <a:p>
          <a:r>
            <a:rPr lang="en-GB" sz="2400" b="1" dirty="0"/>
            <a:t>Standards</a:t>
          </a:r>
          <a:endParaRPr lang="en-US" sz="2400" b="1" dirty="0"/>
        </a:p>
      </dgm:t>
    </dgm:pt>
    <dgm:pt modelId="{8001577E-9CAF-4ED9-AB3B-F03EA2129561}" type="parTrans" cxnId="{33331788-9709-437F-BCA8-FC47C6408A6F}">
      <dgm:prSet/>
      <dgm:spPr/>
      <dgm:t>
        <a:bodyPr/>
        <a:lstStyle/>
        <a:p>
          <a:endParaRPr lang="en-US"/>
        </a:p>
      </dgm:t>
    </dgm:pt>
    <dgm:pt modelId="{E82B82F6-D963-41BE-A69C-4DBF2B896FF6}" type="sibTrans" cxnId="{33331788-9709-437F-BCA8-FC47C6408A6F}">
      <dgm:prSet/>
      <dgm:spPr/>
      <dgm:t>
        <a:bodyPr/>
        <a:lstStyle/>
        <a:p>
          <a:endParaRPr lang="en-US"/>
        </a:p>
      </dgm:t>
    </dgm:pt>
    <dgm:pt modelId="{F9D291A9-70C7-486E-AB47-554526C000EB}">
      <dgm:prSet custT="1"/>
      <dgm:spPr/>
      <dgm:t>
        <a:bodyPr/>
        <a:lstStyle/>
        <a:p>
          <a:r>
            <a:rPr lang="en-GB" sz="2400" b="1" dirty="0"/>
            <a:t>Information &amp; Feedback</a:t>
          </a:r>
          <a:endParaRPr lang="en-US" sz="2400" b="1" dirty="0"/>
        </a:p>
      </dgm:t>
    </dgm:pt>
    <dgm:pt modelId="{D708914F-073E-4126-9EDE-57D91EBABF60}" type="parTrans" cxnId="{2E50017B-E91B-4606-9334-F6608519FA91}">
      <dgm:prSet/>
      <dgm:spPr/>
      <dgm:t>
        <a:bodyPr/>
        <a:lstStyle/>
        <a:p>
          <a:endParaRPr lang="en-US"/>
        </a:p>
      </dgm:t>
    </dgm:pt>
    <dgm:pt modelId="{FAFC9F73-5D44-4041-82D6-2012B25480A1}" type="sibTrans" cxnId="{2E50017B-E91B-4606-9334-F6608519FA91}">
      <dgm:prSet/>
      <dgm:spPr/>
      <dgm:t>
        <a:bodyPr/>
        <a:lstStyle/>
        <a:p>
          <a:endParaRPr lang="en-US"/>
        </a:p>
      </dgm:t>
    </dgm:pt>
    <dgm:pt modelId="{3254BAD0-05C4-49A3-ACC4-142B07322711}">
      <dgm:prSet custT="1"/>
      <dgm:spPr/>
      <dgm:t>
        <a:bodyPr/>
        <a:lstStyle/>
        <a:p>
          <a:r>
            <a:rPr lang="en-GB" sz="1600" dirty="0"/>
            <a:t>Ensure AAP and PSEA are </a:t>
          </a:r>
          <a:r>
            <a:rPr lang="en-GB" sz="1600" b="1" dirty="0"/>
            <a:t>systematically integrated </a:t>
          </a:r>
          <a:r>
            <a:rPr lang="en-GB" sz="1600" dirty="0"/>
            <a:t>through appropriate incentives and mechanisms.</a:t>
          </a:r>
          <a:endParaRPr lang="en-US" sz="1600" dirty="0"/>
        </a:p>
      </dgm:t>
    </dgm:pt>
    <dgm:pt modelId="{ED897D87-61C0-42A5-8F3D-71B56B79351F}" type="parTrans" cxnId="{A934B7C4-1F34-4DD7-B454-792257B68A82}">
      <dgm:prSet/>
      <dgm:spPr/>
      <dgm:t>
        <a:bodyPr/>
        <a:lstStyle/>
        <a:p>
          <a:endParaRPr lang="en-US"/>
        </a:p>
      </dgm:t>
    </dgm:pt>
    <dgm:pt modelId="{C71AD1BB-DB6B-4F54-8493-9D30AB8FDD88}" type="sibTrans" cxnId="{A934B7C4-1F34-4DD7-B454-792257B68A82}">
      <dgm:prSet/>
      <dgm:spPr/>
      <dgm:t>
        <a:bodyPr/>
        <a:lstStyle/>
        <a:p>
          <a:endParaRPr lang="en-US"/>
        </a:p>
      </dgm:t>
    </dgm:pt>
    <dgm:pt modelId="{C538ACB9-53CE-4235-88C9-82DB44065CE4}">
      <dgm:prSet custT="1"/>
      <dgm:spPr/>
      <dgm:t>
        <a:bodyPr/>
        <a:lstStyle/>
        <a:p>
          <a:r>
            <a:rPr lang="en-GB" sz="1600" dirty="0"/>
            <a:t>Support </a:t>
          </a:r>
          <a:r>
            <a:rPr lang="en-GB" sz="1600" b="1" dirty="0"/>
            <a:t>operationalization and mainstreaming </a:t>
          </a:r>
          <a:r>
            <a:rPr lang="en-GB" sz="1600" dirty="0"/>
            <a:t>of AAP and PSEA in humanitarian response.</a:t>
          </a:r>
          <a:endParaRPr lang="en-US" sz="1600" dirty="0"/>
        </a:p>
      </dgm:t>
    </dgm:pt>
    <dgm:pt modelId="{3A3838E0-5FFF-4386-843D-F6F91A589557}" type="parTrans" cxnId="{54BB79FD-13BE-43AE-917E-0B2DF9EB26B1}">
      <dgm:prSet/>
      <dgm:spPr/>
      <dgm:t>
        <a:bodyPr/>
        <a:lstStyle/>
        <a:p>
          <a:endParaRPr lang="en-US"/>
        </a:p>
      </dgm:t>
    </dgm:pt>
    <dgm:pt modelId="{EDFB61F0-6708-42AB-9F7E-8B8F551B0337}" type="sibTrans" cxnId="{54BB79FD-13BE-43AE-917E-0B2DF9EB26B1}">
      <dgm:prSet/>
      <dgm:spPr/>
      <dgm:t>
        <a:bodyPr/>
        <a:lstStyle/>
        <a:p>
          <a:endParaRPr lang="en-US"/>
        </a:p>
      </dgm:t>
    </dgm:pt>
    <dgm:pt modelId="{7DBF30A1-3624-4441-8BE1-F1444626868D}">
      <dgm:prSet custT="1"/>
      <dgm:spPr/>
      <dgm:t>
        <a:bodyPr/>
        <a:lstStyle/>
        <a:p>
          <a:r>
            <a:rPr lang="en-GB" sz="1600" dirty="0"/>
            <a:t>Support collective approaches to </a:t>
          </a:r>
          <a:r>
            <a:rPr lang="en-GB" sz="1600" b="1" dirty="0"/>
            <a:t>communication and community engagement</a:t>
          </a:r>
          <a:r>
            <a:rPr lang="en-GB" sz="1600" dirty="0"/>
            <a:t>.</a:t>
          </a:r>
          <a:endParaRPr lang="en-US" sz="1600" dirty="0"/>
        </a:p>
      </dgm:t>
    </dgm:pt>
    <dgm:pt modelId="{37074022-3955-44EE-8753-ECA721A5ABF3}" type="parTrans" cxnId="{13A07C11-3319-4B2F-88BC-6B4EF1B49A40}">
      <dgm:prSet/>
      <dgm:spPr/>
      <dgm:t>
        <a:bodyPr/>
        <a:lstStyle/>
        <a:p>
          <a:endParaRPr lang="en-US"/>
        </a:p>
      </dgm:t>
    </dgm:pt>
    <dgm:pt modelId="{D88FC018-BBD6-4F4C-A238-13ECB12D2876}" type="sibTrans" cxnId="{13A07C11-3319-4B2F-88BC-6B4EF1B49A40}">
      <dgm:prSet/>
      <dgm:spPr/>
      <dgm:t>
        <a:bodyPr/>
        <a:lstStyle/>
        <a:p>
          <a:endParaRPr lang="en-US"/>
        </a:p>
      </dgm:t>
    </dgm:pt>
    <dgm:pt modelId="{D82FBDE8-18D7-433A-8646-5A60E38F653E}">
      <dgm:prSet custT="1"/>
      <dgm:spPr/>
      <dgm:t>
        <a:bodyPr/>
        <a:lstStyle/>
        <a:p>
          <a:r>
            <a:rPr lang="en-GB" sz="1600" dirty="0"/>
            <a:t>Regularly monitor, analyse and report on the views of affected people, identify trends from feedback, and share with decision makers.</a:t>
          </a:r>
          <a:endParaRPr lang="en-US" sz="1600" dirty="0"/>
        </a:p>
      </dgm:t>
    </dgm:pt>
    <dgm:pt modelId="{71BF4465-5514-4D91-94B4-853A5A775C21}" type="parTrans" cxnId="{27402FDC-0D62-4DD2-B03D-E901A047EDD5}">
      <dgm:prSet/>
      <dgm:spPr/>
      <dgm:t>
        <a:bodyPr/>
        <a:lstStyle/>
        <a:p>
          <a:endParaRPr lang="en-US"/>
        </a:p>
      </dgm:t>
    </dgm:pt>
    <dgm:pt modelId="{052525BA-D858-43D6-AFE0-5AB2E4B35794}" type="sibTrans" cxnId="{27402FDC-0D62-4DD2-B03D-E901A047EDD5}">
      <dgm:prSet/>
      <dgm:spPr/>
      <dgm:t>
        <a:bodyPr/>
        <a:lstStyle/>
        <a:p>
          <a:endParaRPr lang="en-US"/>
        </a:p>
      </dgm:t>
    </dgm:pt>
    <dgm:pt modelId="{8E74A0FC-93CA-4A3A-ACD5-DDD598ED991D}">
      <dgm:prSet custT="1"/>
      <dgm:spPr/>
      <dgm:t>
        <a:bodyPr/>
        <a:lstStyle/>
        <a:p>
          <a:r>
            <a:rPr lang="en-GB" sz="1600" dirty="0"/>
            <a:t>Ensure </a:t>
          </a:r>
          <a:r>
            <a:rPr lang="en-GB" sz="1600" b="1" dirty="0"/>
            <a:t>communities’ views are reflected </a:t>
          </a:r>
          <a:r>
            <a:rPr lang="en-GB" sz="1600" dirty="0"/>
            <a:t>in strategic and operational decision-making.</a:t>
          </a:r>
          <a:endParaRPr lang="en-US" sz="1600" dirty="0"/>
        </a:p>
      </dgm:t>
    </dgm:pt>
    <dgm:pt modelId="{1E844D87-BC80-4856-8AF7-03BAC94CCD05}" type="parTrans" cxnId="{EBBEC1A8-E0BE-42A2-9B75-6A10E7D02833}">
      <dgm:prSet/>
      <dgm:spPr/>
      <dgm:t>
        <a:bodyPr/>
        <a:lstStyle/>
        <a:p>
          <a:endParaRPr lang="en-US"/>
        </a:p>
      </dgm:t>
    </dgm:pt>
    <dgm:pt modelId="{28EBDA3D-C3FB-4B08-B5D1-D0210E386820}" type="sibTrans" cxnId="{EBBEC1A8-E0BE-42A2-9B75-6A10E7D02833}">
      <dgm:prSet/>
      <dgm:spPr/>
      <dgm:t>
        <a:bodyPr/>
        <a:lstStyle/>
        <a:p>
          <a:endParaRPr lang="en-US"/>
        </a:p>
      </dgm:t>
    </dgm:pt>
    <dgm:pt modelId="{B408A9A9-4D22-44D8-A69B-950A70053C34}">
      <dgm:prSet custT="1"/>
      <dgm:spPr/>
      <dgm:t>
        <a:bodyPr/>
        <a:lstStyle/>
        <a:p>
          <a:r>
            <a:rPr lang="en-GB" sz="1600" dirty="0"/>
            <a:t>Ensure </a:t>
          </a:r>
          <a:r>
            <a:rPr lang="en-GB" sz="1600" b="1" dirty="0"/>
            <a:t>participatory and inclusive approaches </a:t>
          </a:r>
          <a:r>
            <a:rPr lang="en-GB" sz="1600" dirty="0"/>
            <a:t>of AAP.</a:t>
          </a:r>
          <a:endParaRPr lang="en-US" sz="1600" dirty="0"/>
        </a:p>
      </dgm:t>
    </dgm:pt>
    <dgm:pt modelId="{59D9FFC9-495A-4729-8D76-FAAAE1DA00C0}" type="parTrans" cxnId="{170C6493-4030-4A0D-B7AD-495172EFDDE7}">
      <dgm:prSet/>
      <dgm:spPr/>
      <dgm:t>
        <a:bodyPr/>
        <a:lstStyle/>
        <a:p>
          <a:endParaRPr lang="en-US"/>
        </a:p>
      </dgm:t>
    </dgm:pt>
    <dgm:pt modelId="{084A6ED1-AD9D-41B6-B31F-83AE398EFB8F}" type="sibTrans" cxnId="{170C6493-4030-4A0D-B7AD-495172EFDDE7}">
      <dgm:prSet/>
      <dgm:spPr/>
      <dgm:t>
        <a:bodyPr/>
        <a:lstStyle/>
        <a:p>
          <a:endParaRPr lang="en-US"/>
        </a:p>
      </dgm:t>
    </dgm:pt>
    <dgm:pt modelId="{F9949B50-9E4E-456D-B03C-B5702F91D9DC}">
      <dgm:prSet custT="1"/>
      <dgm:spPr/>
      <dgm:t>
        <a:bodyPr/>
        <a:lstStyle/>
        <a:p>
          <a:r>
            <a:rPr lang="en-GB" sz="1600" dirty="0"/>
            <a:t>Partner equitably with local actors.</a:t>
          </a:r>
          <a:endParaRPr lang="en-US" sz="1600" dirty="0"/>
        </a:p>
      </dgm:t>
    </dgm:pt>
    <dgm:pt modelId="{C86D7DD9-E659-464D-90EF-3E70179F4195}" type="parTrans" cxnId="{845BB39D-5C2F-4C2F-BA80-5D9FEDCC6E2D}">
      <dgm:prSet/>
      <dgm:spPr/>
      <dgm:t>
        <a:bodyPr/>
        <a:lstStyle/>
        <a:p>
          <a:endParaRPr lang="en-US"/>
        </a:p>
      </dgm:t>
    </dgm:pt>
    <dgm:pt modelId="{44AB8579-2DDA-4217-9352-F6EB577B26C3}" type="sibTrans" cxnId="{845BB39D-5C2F-4C2F-BA80-5D9FEDCC6E2D}">
      <dgm:prSet/>
      <dgm:spPr/>
      <dgm:t>
        <a:bodyPr/>
        <a:lstStyle/>
        <a:p>
          <a:endParaRPr lang="en-US"/>
        </a:p>
      </dgm:t>
    </dgm:pt>
    <dgm:pt modelId="{04CAF8FF-E995-407A-9993-591FA77C76CD}">
      <dgm:prSet custT="1"/>
      <dgm:spPr/>
      <dgm:t>
        <a:bodyPr/>
        <a:lstStyle/>
        <a:p>
          <a:r>
            <a:rPr lang="en-GB" sz="1600" dirty="0"/>
            <a:t>Adapt methods and tools to support </a:t>
          </a:r>
          <a:r>
            <a:rPr lang="en-GB" sz="1600" b="1" dirty="0"/>
            <a:t>engagement and communications</a:t>
          </a:r>
          <a:r>
            <a:rPr lang="en-GB" sz="1600" dirty="0"/>
            <a:t>.</a:t>
          </a:r>
          <a:endParaRPr lang="en-US" sz="1600" dirty="0"/>
        </a:p>
      </dgm:t>
    </dgm:pt>
    <dgm:pt modelId="{7F6C5A61-626A-489C-902E-ACE290FCAEBD}" type="parTrans" cxnId="{9E6B5B58-34DD-4257-AE2D-7F028427B734}">
      <dgm:prSet/>
      <dgm:spPr/>
      <dgm:t>
        <a:bodyPr/>
        <a:lstStyle/>
        <a:p>
          <a:endParaRPr lang="en-US"/>
        </a:p>
      </dgm:t>
    </dgm:pt>
    <dgm:pt modelId="{523228B7-1667-4C82-946F-7AAA35A1965F}" type="sibTrans" cxnId="{9E6B5B58-34DD-4257-AE2D-7F028427B734}">
      <dgm:prSet/>
      <dgm:spPr/>
      <dgm:t>
        <a:bodyPr/>
        <a:lstStyle/>
        <a:p>
          <a:endParaRPr lang="en-US"/>
        </a:p>
      </dgm:t>
    </dgm:pt>
    <dgm:pt modelId="{BCC51DD7-C3EE-4385-94A3-540151A97933}">
      <dgm:prSet custT="1"/>
      <dgm:spPr/>
      <dgm:t>
        <a:bodyPr/>
        <a:lstStyle/>
        <a:p>
          <a:r>
            <a:rPr lang="en-GB" sz="1600" dirty="0"/>
            <a:t>Uphold </a:t>
          </a:r>
          <a:r>
            <a:rPr lang="en-GB" sz="1600" b="1" dirty="0"/>
            <a:t>key standards like the CHS </a:t>
          </a:r>
          <a:r>
            <a:rPr lang="en-GB" sz="1600" dirty="0"/>
            <a:t>and relevant </a:t>
          </a:r>
          <a:r>
            <a:rPr lang="en-GB" sz="1600" b="1" dirty="0"/>
            <a:t>technical standards</a:t>
          </a:r>
          <a:r>
            <a:rPr lang="en-GB" sz="1600" dirty="0"/>
            <a:t>.</a:t>
          </a:r>
          <a:endParaRPr lang="en-US" sz="1600" dirty="0"/>
        </a:p>
      </dgm:t>
    </dgm:pt>
    <dgm:pt modelId="{D0BF5E51-EC3D-4B3C-94B7-92DB381B2A2D}" type="parTrans" cxnId="{8E8FBF70-EDC3-43C6-B0CA-3E8C0339EA0E}">
      <dgm:prSet/>
      <dgm:spPr/>
      <dgm:t>
        <a:bodyPr/>
        <a:lstStyle/>
        <a:p>
          <a:endParaRPr lang="en-US"/>
        </a:p>
      </dgm:t>
    </dgm:pt>
    <dgm:pt modelId="{D5608A52-2F5F-4D05-927C-45C1D902192F}" type="sibTrans" cxnId="{8E8FBF70-EDC3-43C6-B0CA-3E8C0339EA0E}">
      <dgm:prSet/>
      <dgm:spPr/>
      <dgm:t>
        <a:bodyPr/>
        <a:lstStyle/>
        <a:p>
          <a:endParaRPr lang="en-US"/>
        </a:p>
      </dgm:t>
    </dgm:pt>
    <dgm:pt modelId="{89CE987E-5FE7-4D76-B92C-0C7D09507A63}">
      <dgm:prSet custT="1"/>
      <dgm:spPr/>
      <dgm:t>
        <a:bodyPr/>
        <a:lstStyle/>
        <a:p>
          <a:r>
            <a:rPr lang="en-GB" sz="1600" dirty="0"/>
            <a:t>Adapt </a:t>
          </a:r>
          <a:r>
            <a:rPr lang="en-GB" sz="1600" b="1" dirty="0"/>
            <a:t>operational frameworks </a:t>
          </a:r>
          <a:r>
            <a:rPr lang="en-GB" sz="1600" dirty="0"/>
            <a:t>to local contexts.</a:t>
          </a:r>
          <a:endParaRPr lang="en-US" sz="1600" dirty="0"/>
        </a:p>
      </dgm:t>
    </dgm:pt>
    <dgm:pt modelId="{2FBE5EC3-492D-4127-840F-9FCF1A74C369}" type="parTrans" cxnId="{BE1B7685-E663-4161-ADF6-CAE66313179F}">
      <dgm:prSet/>
      <dgm:spPr/>
      <dgm:t>
        <a:bodyPr/>
        <a:lstStyle/>
        <a:p>
          <a:endParaRPr lang="en-US"/>
        </a:p>
      </dgm:t>
    </dgm:pt>
    <dgm:pt modelId="{7342B1BB-FE3C-44E1-8D1B-6256C7BA89BF}" type="sibTrans" cxnId="{BE1B7685-E663-4161-ADF6-CAE66313179F}">
      <dgm:prSet/>
      <dgm:spPr/>
      <dgm:t>
        <a:bodyPr/>
        <a:lstStyle/>
        <a:p>
          <a:endParaRPr lang="en-US"/>
        </a:p>
      </dgm:t>
    </dgm:pt>
    <dgm:pt modelId="{39DEF469-51BC-43B8-BCFC-1440098B9D28}" type="pres">
      <dgm:prSet presAssocID="{B45D6BA7-4663-4B64-BC2A-BA5BCDAC4C2B}" presName="linear" presStyleCnt="0">
        <dgm:presLayoutVars>
          <dgm:dir/>
          <dgm:animLvl val="lvl"/>
          <dgm:resizeHandles val="exact"/>
        </dgm:presLayoutVars>
      </dgm:prSet>
      <dgm:spPr/>
    </dgm:pt>
    <dgm:pt modelId="{F077A7E4-5730-40B8-ABF8-064EFB2A9F66}" type="pres">
      <dgm:prSet presAssocID="{541D54D0-C078-4DFF-86E5-8605F32252FE}" presName="parentLin" presStyleCnt="0"/>
      <dgm:spPr/>
    </dgm:pt>
    <dgm:pt modelId="{94CC3C16-251D-43BD-9411-CE4DF922A4A7}" type="pres">
      <dgm:prSet presAssocID="{541D54D0-C078-4DFF-86E5-8605F32252FE}" presName="parentLeftMargin" presStyleLbl="node1" presStyleIdx="0" presStyleCnt="4"/>
      <dgm:spPr/>
    </dgm:pt>
    <dgm:pt modelId="{5BB4B3F3-711B-4F62-8577-CD8B1827F180}" type="pres">
      <dgm:prSet presAssocID="{541D54D0-C078-4DFF-86E5-8605F32252FE}" presName="parentText" presStyleLbl="node1" presStyleIdx="0" presStyleCnt="4">
        <dgm:presLayoutVars>
          <dgm:chMax val="0"/>
          <dgm:bulletEnabled val="1"/>
        </dgm:presLayoutVars>
      </dgm:prSet>
      <dgm:spPr/>
    </dgm:pt>
    <dgm:pt modelId="{0681990A-7C43-440B-8AA7-EF139B136E05}" type="pres">
      <dgm:prSet presAssocID="{541D54D0-C078-4DFF-86E5-8605F32252FE}" presName="negativeSpace" presStyleCnt="0"/>
      <dgm:spPr/>
    </dgm:pt>
    <dgm:pt modelId="{A85F733A-BF94-4CE2-A538-3CC1850EEEB8}" type="pres">
      <dgm:prSet presAssocID="{541D54D0-C078-4DFF-86E5-8605F32252FE}" presName="childText" presStyleLbl="conFgAcc1" presStyleIdx="0" presStyleCnt="4">
        <dgm:presLayoutVars>
          <dgm:bulletEnabled val="1"/>
        </dgm:presLayoutVars>
      </dgm:prSet>
      <dgm:spPr/>
    </dgm:pt>
    <dgm:pt modelId="{F195F912-D96B-4A74-A85F-3D321D10E13C}" type="pres">
      <dgm:prSet presAssocID="{58715CB1-1A32-4123-BCF1-CE9465A084A3}" presName="spaceBetweenRectangles" presStyleCnt="0"/>
      <dgm:spPr/>
    </dgm:pt>
    <dgm:pt modelId="{B8D0594D-FC21-4FA5-994D-119D0C1CC0EF}" type="pres">
      <dgm:prSet presAssocID="{F9D291A9-70C7-486E-AB47-554526C000EB}" presName="parentLin" presStyleCnt="0"/>
      <dgm:spPr/>
    </dgm:pt>
    <dgm:pt modelId="{4E3F2E95-F0FC-47E0-B993-90ADC7F5FC0D}" type="pres">
      <dgm:prSet presAssocID="{F9D291A9-70C7-486E-AB47-554526C000EB}" presName="parentLeftMargin" presStyleLbl="node1" presStyleIdx="0" presStyleCnt="4"/>
      <dgm:spPr/>
    </dgm:pt>
    <dgm:pt modelId="{1C1D112D-0B4C-453A-9622-3FDFFE7372B2}" type="pres">
      <dgm:prSet presAssocID="{F9D291A9-70C7-486E-AB47-554526C000EB}" presName="parentText" presStyleLbl="node1" presStyleIdx="1" presStyleCnt="4">
        <dgm:presLayoutVars>
          <dgm:chMax val="0"/>
          <dgm:bulletEnabled val="1"/>
        </dgm:presLayoutVars>
      </dgm:prSet>
      <dgm:spPr/>
    </dgm:pt>
    <dgm:pt modelId="{A2932720-509D-47C2-9372-81F9495E65B6}" type="pres">
      <dgm:prSet presAssocID="{F9D291A9-70C7-486E-AB47-554526C000EB}" presName="negativeSpace" presStyleCnt="0"/>
      <dgm:spPr/>
    </dgm:pt>
    <dgm:pt modelId="{0C2BA9EA-E6CF-4B8A-9399-53CEF8E60312}" type="pres">
      <dgm:prSet presAssocID="{F9D291A9-70C7-486E-AB47-554526C000EB}" presName="childText" presStyleLbl="conFgAcc1" presStyleIdx="1" presStyleCnt="4">
        <dgm:presLayoutVars>
          <dgm:bulletEnabled val="1"/>
        </dgm:presLayoutVars>
      </dgm:prSet>
      <dgm:spPr/>
    </dgm:pt>
    <dgm:pt modelId="{6734FB06-79CB-4302-85FE-D7E51C3C6950}" type="pres">
      <dgm:prSet presAssocID="{FAFC9F73-5D44-4041-82D6-2012B25480A1}" presName="spaceBetweenRectangles" presStyleCnt="0"/>
      <dgm:spPr/>
    </dgm:pt>
    <dgm:pt modelId="{1B340718-F0CE-4EB4-9643-54B8E6416FA9}" type="pres">
      <dgm:prSet presAssocID="{FBA2D941-E66B-4CCB-8A09-B4882D4C1223}" presName="parentLin" presStyleCnt="0"/>
      <dgm:spPr/>
    </dgm:pt>
    <dgm:pt modelId="{705DCE61-9007-4648-8513-74AF3EC2D9A1}" type="pres">
      <dgm:prSet presAssocID="{FBA2D941-E66B-4CCB-8A09-B4882D4C1223}" presName="parentLeftMargin" presStyleLbl="node1" presStyleIdx="1" presStyleCnt="4"/>
      <dgm:spPr/>
    </dgm:pt>
    <dgm:pt modelId="{66E99500-B4DD-4B8C-B919-259A8C990CE9}" type="pres">
      <dgm:prSet presAssocID="{FBA2D941-E66B-4CCB-8A09-B4882D4C1223}" presName="parentText" presStyleLbl="node1" presStyleIdx="2" presStyleCnt="4">
        <dgm:presLayoutVars>
          <dgm:chMax val="0"/>
          <dgm:bulletEnabled val="1"/>
        </dgm:presLayoutVars>
      </dgm:prSet>
      <dgm:spPr/>
    </dgm:pt>
    <dgm:pt modelId="{6C5EB8F2-F57B-42AF-8E68-5167AFC1A345}" type="pres">
      <dgm:prSet presAssocID="{FBA2D941-E66B-4CCB-8A09-B4882D4C1223}" presName="negativeSpace" presStyleCnt="0"/>
      <dgm:spPr/>
    </dgm:pt>
    <dgm:pt modelId="{3FCA58A4-D564-4E76-BF01-0E66216F9825}" type="pres">
      <dgm:prSet presAssocID="{FBA2D941-E66B-4CCB-8A09-B4882D4C1223}" presName="childText" presStyleLbl="conFgAcc1" presStyleIdx="2" presStyleCnt="4">
        <dgm:presLayoutVars>
          <dgm:bulletEnabled val="1"/>
        </dgm:presLayoutVars>
      </dgm:prSet>
      <dgm:spPr/>
    </dgm:pt>
    <dgm:pt modelId="{5F9F095F-240B-4F4C-82F1-2DAB62254A46}" type="pres">
      <dgm:prSet presAssocID="{EE400AC8-18C1-4F0E-B535-E2A8E60E050B}" presName="spaceBetweenRectangles" presStyleCnt="0"/>
      <dgm:spPr/>
    </dgm:pt>
    <dgm:pt modelId="{E258DE9A-64EF-4C45-9EDD-FC3181DFDCAA}" type="pres">
      <dgm:prSet presAssocID="{ED5C32FE-4EDA-4B8F-9679-8D1260A9ABAA}" presName="parentLin" presStyleCnt="0"/>
      <dgm:spPr/>
    </dgm:pt>
    <dgm:pt modelId="{D5A9209A-7EE0-4FD4-9571-975F701A624B}" type="pres">
      <dgm:prSet presAssocID="{ED5C32FE-4EDA-4B8F-9679-8D1260A9ABAA}" presName="parentLeftMargin" presStyleLbl="node1" presStyleIdx="2" presStyleCnt="4"/>
      <dgm:spPr/>
    </dgm:pt>
    <dgm:pt modelId="{69820670-E7AA-4620-BDE6-3D85AFB841B2}" type="pres">
      <dgm:prSet presAssocID="{ED5C32FE-4EDA-4B8F-9679-8D1260A9ABAA}" presName="parentText" presStyleLbl="node1" presStyleIdx="3" presStyleCnt="4">
        <dgm:presLayoutVars>
          <dgm:chMax val="0"/>
          <dgm:bulletEnabled val="1"/>
        </dgm:presLayoutVars>
      </dgm:prSet>
      <dgm:spPr/>
    </dgm:pt>
    <dgm:pt modelId="{C1368C1A-D51D-4B5C-BCBB-F5B44E8DB04C}" type="pres">
      <dgm:prSet presAssocID="{ED5C32FE-4EDA-4B8F-9679-8D1260A9ABAA}" presName="negativeSpace" presStyleCnt="0"/>
      <dgm:spPr/>
    </dgm:pt>
    <dgm:pt modelId="{B32230EA-64A6-49A8-9B11-D1DCB43917B3}" type="pres">
      <dgm:prSet presAssocID="{ED5C32FE-4EDA-4B8F-9679-8D1260A9ABAA}" presName="childText" presStyleLbl="conFgAcc1" presStyleIdx="3" presStyleCnt="4">
        <dgm:presLayoutVars>
          <dgm:bulletEnabled val="1"/>
        </dgm:presLayoutVars>
      </dgm:prSet>
      <dgm:spPr/>
    </dgm:pt>
  </dgm:ptLst>
  <dgm:cxnLst>
    <dgm:cxn modelId="{56FA2C07-DED9-44C6-A3F8-7A2EE53FD241}" type="presOf" srcId="{8E74A0FC-93CA-4A3A-ACD5-DDD598ED991D}" destId="{0C2BA9EA-E6CF-4B8A-9399-53CEF8E60312}" srcOrd="0" destOrd="2" presId="urn:microsoft.com/office/officeart/2005/8/layout/list1"/>
    <dgm:cxn modelId="{13A07C11-3319-4B2F-88BC-6B4EF1B49A40}" srcId="{F9D291A9-70C7-486E-AB47-554526C000EB}" destId="{7DBF30A1-3624-4441-8BE1-F1444626868D}" srcOrd="0" destOrd="0" parTransId="{37074022-3955-44EE-8753-ECA721A5ABF3}" sibTransId="{D88FC018-BBD6-4F4C-A238-13ECB12D2876}"/>
    <dgm:cxn modelId="{08C9A813-5619-48EB-8C40-076CB5F5C01E}" type="presOf" srcId="{541D54D0-C078-4DFF-86E5-8605F32252FE}" destId="{94CC3C16-251D-43BD-9411-CE4DF922A4A7}" srcOrd="0" destOrd="0" presId="urn:microsoft.com/office/officeart/2005/8/layout/list1"/>
    <dgm:cxn modelId="{785E0219-EAE2-47CA-9C2D-EE367C78B7A7}" type="presOf" srcId="{F9D291A9-70C7-486E-AB47-554526C000EB}" destId="{1C1D112D-0B4C-453A-9622-3FDFFE7372B2}" srcOrd="1" destOrd="0" presId="urn:microsoft.com/office/officeart/2005/8/layout/list1"/>
    <dgm:cxn modelId="{CA8E2823-0635-439C-937D-F70F9FF94261}" type="presOf" srcId="{7DBF30A1-3624-4441-8BE1-F1444626868D}" destId="{0C2BA9EA-E6CF-4B8A-9399-53CEF8E60312}" srcOrd="0" destOrd="0" presId="urn:microsoft.com/office/officeart/2005/8/layout/list1"/>
    <dgm:cxn modelId="{2D2C432D-B490-452C-8812-50157CAE1D2E}" type="presOf" srcId="{B45D6BA7-4663-4B64-BC2A-BA5BCDAC4C2B}" destId="{39DEF469-51BC-43B8-BCFC-1440098B9D28}" srcOrd="0" destOrd="0" presId="urn:microsoft.com/office/officeart/2005/8/layout/list1"/>
    <dgm:cxn modelId="{81C0BE30-2365-4874-9B74-2D3CC3525483}" type="presOf" srcId="{3254BAD0-05C4-49A3-ACC4-142B07322711}" destId="{A85F733A-BF94-4CE2-A538-3CC1850EEEB8}" srcOrd="0" destOrd="0" presId="urn:microsoft.com/office/officeart/2005/8/layout/list1"/>
    <dgm:cxn modelId="{ECDE815B-7341-45BF-805A-17B42D828B21}" type="presOf" srcId="{F9949B50-9E4E-456D-B03C-B5702F91D9DC}" destId="{3FCA58A4-D564-4E76-BF01-0E66216F9825}" srcOrd="0" destOrd="1" presId="urn:microsoft.com/office/officeart/2005/8/layout/list1"/>
    <dgm:cxn modelId="{42345360-70E1-4F09-AF27-E48D9FCE5195}" type="presOf" srcId="{04CAF8FF-E995-407A-9993-591FA77C76CD}" destId="{3FCA58A4-D564-4E76-BF01-0E66216F9825}" srcOrd="0" destOrd="2" presId="urn:microsoft.com/office/officeart/2005/8/layout/list1"/>
    <dgm:cxn modelId="{605A3C62-4EF1-4060-9152-9BF551AF93CA}" type="presOf" srcId="{BCC51DD7-C3EE-4385-94A3-540151A97933}" destId="{B32230EA-64A6-49A8-9B11-D1DCB43917B3}" srcOrd="0" destOrd="0" presId="urn:microsoft.com/office/officeart/2005/8/layout/list1"/>
    <dgm:cxn modelId="{8E8FBF70-EDC3-43C6-B0CA-3E8C0339EA0E}" srcId="{ED5C32FE-4EDA-4B8F-9679-8D1260A9ABAA}" destId="{BCC51DD7-C3EE-4385-94A3-540151A97933}" srcOrd="0" destOrd="0" parTransId="{D0BF5E51-EC3D-4B3C-94B7-92DB381B2A2D}" sibTransId="{D5608A52-2F5F-4D05-927C-45C1D902192F}"/>
    <dgm:cxn modelId="{32C8C652-7902-4389-ADD3-81ED32D187A4}" type="presOf" srcId="{D82FBDE8-18D7-433A-8646-5A60E38F653E}" destId="{0C2BA9EA-E6CF-4B8A-9399-53CEF8E60312}" srcOrd="0" destOrd="1" presId="urn:microsoft.com/office/officeart/2005/8/layout/list1"/>
    <dgm:cxn modelId="{F385C373-19A4-419E-9E6C-541EF39568D0}" type="presOf" srcId="{ED5C32FE-4EDA-4B8F-9679-8D1260A9ABAA}" destId="{D5A9209A-7EE0-4FD4-9571-975F701A624B}" srcOrd="0" destOrd="0" presId="urn:microsoft.com/office/officeart/2005/8/layout/list1"/>
    <dgm:cxn modelId="{9E6B5B58-34DD-4257-AE2D-7F028427B734}" srcId="{FBA2D941-E66B-4CCB-8A09-B4882D4C1223}" destId="{04CAF8FF-E995-407A-9993-591FA77C76CD}" srcOrd="2" destOrd="0" parTransId="{7F6C5A61-626A-489C-902E-ACE290FCAEBD}" sibTransId="{523228B7-1667-4C82-946F-7AAA35A1965F}"/>
    <dgm:cxn modelId="{2E50017B-E91B-4606-9334-F6608519FA91}" srcId="{B45D6BA7-4663-4B64-BC2A-BA5BCDAC4C2B}" destId="{F9D291A9-70C7-486E-AB47-554526C000EB}" srcOrd="1" destOrd="0" parTransId="{D708914F-073E-4126-9EDE-57D91EBABF60}" sibTransId="{FAFC9F73-5D44-4041-82D6-2012B25480A1}"/>
    <dgm:cxn modelId="{D6D65483-86C1-4E96-9F88-7C7D81EB0661}" type="presOf" srcId="{F9D291A9-70C7-486E-AB47-554526C000EB}" destId="{4E3F2E95-F0FC-47E0-B993-90ADC7F5FC0D}" srcOrd="0" destOrd="0" presId="urn:microsoft.com/office/officeart/2005/8/layout/list1"/>
    <dgm:cxn modelId="{48D03985-C410-473B-ABD8-B9D366C9B515}" type="presOf" srcId="{89CE987E-5FE7-4D76-B92C-0C7D09507A63}" destId="{B32230EA-64A6-49A8-9B11-D1DCB43917B3}" srcOrd="0" destOrd="1" presId="urn:microsoft.com/office/officeart/2005/8/layout/list1"/>
    <dgm:cxn modelId="{BE1B7685-E663-4161-ADF6-CAE66313179F}" srcId="{ED5C32FE-4EDA-4B8F-9679-8D1260A9ABAA}" destId="{89CE987E-5FE7-4D76-B92C-0C7D09507A63}" srcOrd="1" destOrd="0" parTransId="{2FBE5EC3-492D-4127-840F-9FCF1A74C369}" sibTransId="{7342B1BB-FE3C-44E1-8D1B-6256C7BA89BF}"/>
    <dgm:cxn modelId="{33331788-9709-437F-BCA8-FC47C6408A6F}" srcId="{B45D6BA7-4663-4B64-BC2A-BA5BCDAC4C2B}" destId="{ED5C32FE-4EDA-4B8F-9679-8D1260A9ABAA}" srcOrd="3" destOrd="0" parTransId="{8001577E-9CAF-4ED9-AB3B-F03EA2129561}" sibTransId="{E82B82F6-D963-41BE-A69C-4DBF2B896FF6}"/>
    <dgm:cxn modelId="{FA8FC88E-419A-4B07-A318-BAA0337EB63E}" type="presOf" srcId="{ED5C32FE-4EDA-4B8F-9679-8D1260A9ABAA}" destId="{69820670-E7AA-4620-BDE6-3D85AFB841B2}" srcOrd="1" destOrd="0" presId="urn:microsoft.com/office/officeart/2005/8/layout/list1"/>
    <dgm:cxn modelId="{170C6493-4030-4A0D-B7AD-495172EFDDE7}" srcId="{FBA2D941-E66B-4CCB-8A09-B4882D4C1223}" destId="{B408A9A9-4D22-44D8-A69B-950A70053C34}" srcOrd="0" destOrd="0" parTransId="{59D9FFC9-495A-4729-8D76-FAAAE1DA00C0}" sibTransId="{084A6ED1-AD9D-41B6-B31F-83AE398EFB8F}"/>
    <dgm:cxn modelId="{845BB39D-5C2F-4C2F-BA80-5D9FEDCC6E2D}" srcId="{FBA2D941-E66B-4CCB-8A09-B4882D4C1223}" destId="{F9949B50-9E4E-456D-B03C-B5702F91D9DC}" srcOrd="1" destOrd="0" parTransId="{C86D7DD9-E659-464D-90EF-3E70179F4195}" sibTransId="{44AB8579-2DDA-4217-9352-F6EB577B26C3}"/>
    <dgm:cxn modelId="{438A7BA2-6394-409D-B653-4C0AA3515E18}" type="presOf" srcId="{C538ACB9-53CE-4235-88C9-82DB44065CE4}" destId="{A85F733A-BF94-4CE2-A538-3CC1850EEEB8}" srcOrd="0" destOrd="1" presId="urn:microsoft.com/office/officeart/2005/8/layout/list1"/>
    <dgm:cxn modelId="{DF1BB4A8-6357-40D2-B24B-A9F22495FFAA}" srcId="{B45D6BA7-4663-4B64-BC2A-BA5BCDAC4C2B}" destId="{FBA2D941-E66B-4CCB-8A09-B4882D4C1223}" srcOrd="2" destOrd="0" parTransId="{23A5673B-E7DE-4F6D-8946-2E9B06738777}" sibTransId="{EE400AC8-18C1-4F0E-B535-E2A8E60E050B}"/>
    <dgm:cxn modelId="{EBBEC1A8-E0BE-42A2-9B75-6A10E7D02833}" srcId="{F9D291A9-70C7-486E-AB47-554526C000EB}" destId="{8E74A0FC-93CA-4A3A-ACD5-DDD598ED991D}" srcOrd="2" destOrd="0" parTransId="{1E844D87-BC80-4856-8AF7-03BAC94CCD05}" sibTransId="{28EBDA3D-C3FB-4B08-B5D1-D0210E386820}"/>
    <dgm:cxn modelId="{8B0CE9B9-8704-4539-AAAB-1678E81A1C82}" type="presOf" srcId="{FBA2D941-E66B-4CCB-8A09-B4882D4C1223}" destId="{705DCE61-9007-4648-8513-74AF3EC2D9A1}" srcOrd="0" destOrd="0" presId="urn:microsoft.com/office/officeart/2005/8/layout/list1"/>
    <dgm:cxn modelId="{A934B7C4-1F34-4DD7-B454-792257B68A82}" srcId="{541D54D0-C078-4DFF-86E5-8605F32252FE}" destId="{3254BAD0-05C4-49A3-ACC4-142B07322711}" srcOrd="0" destOrd="0" parTransId="{ED897D87-61C0-42A5-8F3D-71B56B79351F}" sibTransId="{C71AD1BB-DB6B-4F54-8493-9D30AB8FDD88}"/>
    <dgm:cxn modelId="{DED4A0D1-80B1-4FC2-BCEB-F76D70FA44AF}" type="presOf" srcId="{541D54D0-C078-4DFF-86E5-8605F32252FE}" destId="{5BB4B3F3-711B-4F62-8577-CD8B1827F180}" srcOrd="1" destOrd="0" presId="urn:microsoft.com/office/officeart/2005/8/layout/list1"/>
    <dgm:cxn modelId="{AA6610DA-DDAC-4B82-B0E9-D2BF00872D5A}" type="presOf" srcId="{B408A9A9-4D22-44D8-A69B-950A70053C34}" destId="{3FCA58A4-D564-4E76-BF01-0E66216F9825}" srcOrd="0" destOrd="0" presId="urn:microsoft.com/office/officeart/2005/8/layout/list1"/>
    <dgm:cxn modelId="{27402FDC-0D62-4DD2-B03D-E901A047EDD5}" srcId="{F9D291A9-70C7-486E-AB47-554526C000EB}" destId="{D82FBDE8-18D7-433A-8646-5A60E38F653E}" srcOrd="1" destOrd="0" parTransId="{71BF4465-5514-4D91-94B4-853A5A775C21}" sibTransId="{052525BA-D858-43D6-AFE0-5AB2E4B35794}"/>
    <dgm:cxn modelId="{5F002EEC-EF89-43B1-88C0-1F47F4E0AFD0}" srcId="{B45D6BA7-4663-4B64-BC2A-BA5BCDAC4C2B}" destId="{541D54D0-C078-4DFF-86E5-8605F32252FE}" srcOrd="0" destOrd="0" parTransId="{3C428EBE-5DB2-4751-9779-D5C52C8FE69F}" sibTransId="{58715CB1-1A32-4123-BCF1-CE9465A084A3}"/>
    <dgm:cxn modelId="{FC963EF9-4DFF-4A43-A57E-E7D36FAF98D9}" type="presOf" srcId="{FBA2D941-E66B-4CCB-8A09-B4882D4C1223}" destId="{66E99500-B4DD-4B8C-B919-259A8C990CE9}" srcOrd="1" destOrd="0" presId="urn:microsoft.com/office/officeart/2005/8/layout/list1"/>
    <dgm:cxn modelId="{54BB79FD-13BE-43AE-917E-0B2DF9EB26B1}" srcId="{541D54D0-C078-4DFF-86E5-8605F32252FE}" destId="{C538ACB9-53CE-4235-88C9-82DB44065CE4}" srcOrd="1" destOrd="0" parTransId="{3A3838E0-5FFF-4386-843D-F6F91A589557}" sibTransId="{EDFB61F0-6708-42AB-9F7E-8B8F551B0337}"/>
    <dgm:cxn modelId="{42A3B223-A1F4-4083-A4FA-ED55B7658F7D}" type="presParOf" srcId="{39DEF469-51BC-43B8-BCFC-1440098B9D28}" destId="{F077A7E4-5730-40B8-ABF8-064EFB2A9F66}" srcOrd="0" destOrd="0" presId="urn:microsoft.com/office/officeart/2005/8/layout/list1"/>
    <dgm:cxn modelId="{DEF13C92-CA3C-42FA-BF26-86A57F02CA11}" type="presParOf" srcId="{F077A7E4-5730-40B8-ABF8-064EFB2A9F66}" destId="{94CC3C16-251D-43BD-9411-CE4DF922A4A7}" srcOrd="0" destOrd="0" presId="urn:microsoft.com/office/officeart/2005/8/layout/list1"/>
    <dgm:cxn modelId="{E5E6F187-DBAB-4185-8E50-B5677CA4A7C3}" type="presParOf" srcId="{F077A7E4-5730-40B8-ABF8-064EFB2A9F66}" destId="{5BB4B3F3-711B-4F62-8577-CD8B1827F180}" srcOrd="1" destOrd="0" presId="urn:microsoft.com/office/officeart/2005/8/layout/list1"/>
    <dgm:cxn modelId="{F03B305F-B90C-4262-A58A-016592E09BB0}" type="presParOf" srcId="{39DEF469-51BC-43B8-BCFC-1440098B9D28}" destId="{0681990A-7C43-440B-8AA7-EF139B136E05}" srcOrd="1" destOrd="0" presId="urn:microsoft.com/office/officeart/2005/8/layout/list1"/>
    <dgm:cxn modelId="{7466B69D-C219-4027-BD0A-69F71A20A125}" type="presParOf" srcId="{39DEF469-51BC-43B8-BCFC-1440098B9D28}" destId="{A85F733A-BF94-4CE2-A538-3CC1850EEEB8}" srcOrd="2" destOrd="0" presId="urn:microsoft.com/office/officeart/2005/8/layout/list1"/>
    <dgm:cxn modelId="{517FF7FE-0DC6-4B86-9778-38F5A334C823}" type="presParOf" srcId="{39DEF469-51BC-43B8-BCFC-1440098B9D28}" destId="{F195F912-D96B-4A74-A85F-3D321D10E13C}" srcOrd="3" destOrd="0" presId="urn:microsoft.com/office/officeart/2005/8/layout/list1"/>
    <dgm:cxn modelId="{E6C39755-5D5E-4486-B023-1DCE0153743B}" type="presParOf" srcId="{39DEF469-51BC-43B8-BCFC-1440098B9D28}" destId="{B8D0594D-FC21-4FA5-994D-119D0C1CC0EF}" srcOrd="4" destOrd="0" presId="urn:microsoft.com/office/officeart/2005/8/layout/list1"/>
    <dgm:cxn modelId="{70F5EB89-D70F-4D90-9D80-A2486BC363B4}" type="presParOf" srcId="{B8D0594D-FC21-4FA5-994D-119D0C1CC0EF}" destId="{4E3F2E95-F0FC-47E0-B993-90ADC7F5FC0D}" srcOrd="0" destOrd="0" presId="urn:microsoft.com/office/officeart/2005/8/layout/list1"/>
    <dgm:cxn modelId="{28CCF9CA-BB78-4B92-8BD4-9CE693221A8B}" type="presParOf" srcId="{B8D0594D-FC21-4FA5-994D-119D0C1CC0EF}" destId="{1C1D112D-0B4C-453A-9622-3FDFFE7372B2}" srcOrd="1" destOrd="0" presId="urn:microsoft.com/office/officeart/2005/8/layout/list1"/>
    <dgm:cxn modelId="{D9078447-221E-4015-B82B-76388CD5D3DF}" type="presParOf" srcId="{39DEF469-51BC-43B8-BCFC-1440098B9D28}" destId="{A2932720-509D-47C2-9372-81F9495E65B6}" srcOrd="5" destOrd="0" presId="urn:microsoft.com/office/officeart/2005/8/layout/list1"/>
    <dgm:cxn modelId="{CD26EE42-9E8D-442F-B48C-018B0A1F5FED}" type="presParOf" srcId="{39DEF469-51BC-43B8-BCFC-1440098B9D28}" destId="{0C2BA9EA-E6CF-4B8A-9399-53CEF8E60312}" srcOrd="6" destOrd="0" presId="urn:microsoft.com/office/officeart/2005/8/layout/list1"/>
    <dgm:cxn modelId="{A570D20C-54F0-494F-BB0C-3D179D5B1328}" type="presParOf" srcId="{39DEF469-51BC-43B8-BCFC-1440098B9D28}" destId="{6734FB06-79CB-4302-85FE-D7E51C3C6950}" srcOrd="7" destOrd="0" presId="urn:microsoft.com/office/officeart/2005/8/layout/list1"/>
    <dgm:cxn modelId="{B7BF8EC9-6D69-41B0-9CD8-2E6FE4ADC84A}" type="presParOf" srcId="{39DEF469-51BC-43B8-BCFC-1440098B9D28}" destId="{1B340718-F0CE-4EB4-9643-54B8E6416FA9}" srcOrd="8" destOrd="0" presId="urn:microsoft.com/office/officeart/2005/8/layout/list1"/>
    <dgm:cxn modelId="{4D69B3D9-FF9F-422D-9AA7-D5D435784C0C}" type="presParOf" srcId="{1B340718-F0CE-4EB4-9643-54B8E6416FA9}" destId="{705DCE61-9007-4648-8513-74AF3EC2D9A1}" srcOrd="0" destOrd="0" presId="urn:microsoft.com/office/officeart/2005/8/layout/list1"/>
    <dgm:cxn modelId="{BD30343E-E01A-449F-B29E-32B2DD6050A3}" type="presParOf" srcId="{1B340718-F0CE-4EB4-9643-54B8E6416FA9}" destId="{66E99500-B4DD-4B8C-B919-259A8C990CE9}" srcOrd="1" destOrd="0" presId="urn:microsoft.com/office/officeart/2005/8/layout/list1"/>
    <dgm:cxn modelId="{F93FB79F-01D3-4CB8-931B-B4621C745F02}" type="presParOf" srcId="{39DEF469-51BC-43B8-BCFC-1440098B9D28}" destId="{6C5EB8F2-F57B-42AF-8E68-5167AFC1A345}" srcOrd="9" destOrd="0" presId="urn:microsoft.com/office/officeart/2005/8/layout/list1"/>
    <dgm:cxn modelId="{DA7BF8B2-EBC2-4703-A0B2-86AD58E19D81}" type="presParOf" srcId="{39DEF469-51BC-43B8-BCFC-1440098B9D28}" destId="{3FCA58A4-D564-4E76-BF01-0E66216F9825}" srcOrd="10" destOrd="0" presId="urn:microsoft.com/office/officeart/2005/8/layout/list1"/>
    <dgm:cxn modelId="{8894171D-720D-4C00-9750-CBA38BDFC807}" type="presParOf" srcId="{39DEF469-51BC-43B8-BCFC-1440098B9D28}" destId="{5F9F095F-240B-4F4C-82F1-2DAB62254A46}" srcOrd="11" destOrd="0" presId="urn:microsoft.com/office/officeart/2005/8/layout/list1"/>
    <dgm:cxn modelId="{D2ED85B3-02A5-41EA-B0B2-93AFFF300128}" type="presParOf" srcId="{39DEF469-51BC-43B8-BCFC-1440098B9D28}" destId="{E258DE9A-64EF-4C45-9EDD-FC3181DFDCAA}" srcOrd="12" destOrd="0" presId="urn:microsoft.com/office/officeart/2005/8/layout/list1"/>
    <dgm:cxn modelId="{3431B6EB-EAD2-450B-8B85-1B1F94C10F76}" type="presParOf" srcId="{E258DE9A-64EF-4C45-9EDD-FC3181DFDCAA}" destId="{D5A9209A-7EE0-4FD4-9571-975F701A624B}" srcOrd="0" destOrd="0" presId="urn:microsoft.com/office/officeart/2005/8/layout/list1"/>
    <dgm:cxn modelId="{0FE72E0D-D1C0-4900-8412-5A44FC9247DB}" type="presParOf" srcId="{E258DE9A-64EF-4C45-9EDD-FC3181DFDCAA}" destId="{69820670-E7AA-4620-BDE6-3D85AFB841B2}" srcOrd="1" destOrd="0" presId="urn:microsoft.com/office/officeart/2005/8/layout/list1"/>
    <dgm:cxn modelId="{099F647F-9A73-4A14-8B1E-18E11945B999}" type="presParOf" srcId="{39DEF469-51BC-43B8-BCFC-1440098B9D28}" destId="{C1368C1A-D51D-4B5C-BCBB-F5B44E8DB04C}" srcOrd="13" destOrd="0" presId="urn:microsoft.com/office/officeart/2005/8/layout/list1"/>
    <dgm:cxn modelId="{3DE0EC9E-5894-443F-B065-27DC0F989A7F}" type="presParOf" srcId="{39DEF469-51BC-43B8-BCFC-1440098B9D28}" destId="{B32230EA-64A6-49A8-9B11-D1DCB43917B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12B8D-5BB8-FB4E-B686-8CA8863CB26E}">
      <dsp:nvSpPr>
        <dsp:cNvPr id="0" name=""/>
        <dsp:cNvSpPr/>
      </dsp:nvSpPr>
      <dsp:spPr>
        <a:xfrm rot="5400000">
          <a:off x="241405" y="3053411"/>
          <a:ext cx="715738" cy="1190972"/>
        </a:xfrm>
        <a:prstGeom prst="corner">
          <a:avLst>
            <a:gd name="adj1" fmla="val 16120"/>
            <a:gd name="adj2" fmla="val 1611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3A4346-7368-DB4D-A529-FAB16C57ADF7}">
      <dsp:nvSpPr>
        <dsp:cNvPr id="0" name=""/>
        <dsp:cNvSpPr/>
      </dsp:nvSpPr>
      <dsp:spPr>
        <a:xfrm>
          <a:off x="121930" y="3409255"/>
          <a:ext cx="1075216"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Solferino</a:t>
          </a:r>
          <a:endParaRPr lang="en-US" sz="1800" b="1" kern="1200" dirty="0"/>
        </a:p>
        <a:p>
          <a:pPr marL="171450" lvl="1" indent="-171450" algn="l" defTabSz="711200">
            <a:lnSpc>
              <a:spcPct val="90000"/>
            </a:lnSpc>
            <a:spcBef>
              <a:spcPct val="0"/>
            </a:spcBef>
            <a:spcAft>
              <a:spcPct val="15000"/>
            </a:spcAft>
            <a:buChar char="•"/>
          </a:pPr>
          <a:r>
            <a:rPr lang="en-US" sz="1600" b="1" kern="1200" dirty="0"/>
            <a:t>Red Cross, IHL</a:t>
          </a:r>
        </a:p>
      </dsp:txBody>
      <dsp:txXfrm>
        <a:off x="121930" y="3409255"/>
        <a:ext cx="1075216" cy="942490"/>
      </dsp:txXfrm>
    </dsp:sp>
    <dsp:sp modelId="{ECD64A36-2B67-CD4D-9EC6-7CA427E981C6}">
      <dsp:nvSpPr>
        <dsp:cNvPr id="0" name=""/>
        <dsp:cNvSpPr/>
      </dsp:nvSpPr>
      <dsp:spPr>
        <a:xfrm>
          <a:off x="994276" y="2965731"/>
          <a:ext cx="202871" cy="202871"/>
        </a:xfrm>
        <a:prstGeom prst="triangle">
          <a:avLst>
            <a:gd name="adj" fmla="val 100000"/>
          </a:avLst>
        </a:prstGeom>
        <a:gradFill rotWithShape="0">
          <a:gsLst>
            <a:gs pos="0">
              <a:schemeClr val="accent2">
                <a:hueOff val="390127"/>
                <a:satOff val="-487"/>
                <a:lumOff val="114"/>
                <a:alphaOff val="0"/>
                <a:tint val="100000"/>
                <a:shade val="100000"/>
                <a:satMod val="130000"/>
              </a:schemeClr>
            </a:gs>
            <a:gs pos="100000">
              <a:schemeClr val="accent2">
                <a:hueOff val="390127"/>
                <a:satOff val="-487"/>
                <a:lumOff val="114"/>
                <a:alphaOff val="0"/>
                <a:tint val="50000"/>
                <a:shade val="100000"/>
                <a:satMod val="350000"/>
              </a:schemeClr>
            </a:gs>
          </a:gsLst>
          <a:lin ang="16200000" scaled="0"/>
        </a:gradFill>
        <a:ln w="9525" cap="flat" cmpd="sng" algn="ctr">
          <a:solidFill>
            <a:schemeClr val="accent2">
              <a:hueOff val="390127"/>
              <a:satOff val="-487"/>
              <a:lumOff val="11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19E35E-11E6-1749-A298-1674714C3B65}">
      <dsp:nvSpPr>
        <dsp:cNvPr id="0" name=""/>
        <dsp:cNvSpPr/>
      </dsp:nvSpPr>
      <dsp:spPr>
        <a:xfrm rot="5400000">
          <a:off x="1557680" y="2727698"/>
          <a:ext cx="715738" cy="1190972"/>
        </a:xfrm>
        <a:prstGeom prst="corner">
          <a:avLst>
            <a:gd name="adj1" fmla="val 16120"/>
            <a:gd name="adj2" fmla="val 16110"/>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C89AF5-BB2B-6A49-84CC-058A33999B9C}">
      <dsp:nvSpPr>
        <dsp:cNvPr id="0" name=""/>
        <dsp:cNvSpPr/>
      </dsp:nvSpPr>
      <dsp:spPr>
        <a:xfrm>
          <a:off x="1438205" y="3083542"/>
          <a:ext cx="1075216"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World War I</a:t>
          </a:r>
        </a:p>
        <a:p>
          <a:pPr marL="114300" lvl="1" indent="-114300" algn="l" defTabSz="622300">
            <a:lnSpc>
              <a:spcPct val="90000"/>
            </a:lnSpc>
            <a:spcBef>
              <a:spcPct val="0"/>
            </a:spcBef>
            <a:spcAft>
              <a:spcPct val="15000"/>
            </a:spcAft>
            <a:buChar char="•"/>
          </a:pPr>
          <a:r>
            <a:rPr lang="en-US" sz="1400" b="1" kern="1200" dirty="0"/>
            <a:t>IFRC, INGOs</a:t>
          </a:r>
        </a:p>
      </dsp:txBody>
      <dsp:txXfrm>
        <a:off x="1438205" y="3083542"/>
        <a:ext cx="1075216" cy="942490"/>
      </dsp:txXfrm>
    </dsp:sp>
    <dsp:sp modelId="{500FEE54-823E-5347-93BA-1733342F0E2C}">
      <dsp:nvSpPr>
        <dsp:cNvPr id="0" name=""/>
        <dsp:cNvSpPr/>
      </dsp:nvSpPr>
      <dsp:spPr>
        <a:xfrm>
          <a:off x="2310550" y="2640017"/>
          <a:ext cx="202871" cy="202871"/>
        </a:xfrm>
        <a:prstGeom prst="triangle">
          <a:avLst>
            <a:gd name="adj" fmla="val 100000"/>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ED13F2B-EF37-6D44-BCA1-929D6C10B951}">
      <dsp:nvSpPr>
        <dsp:cNvPr id="0" name=""/>
        <dsp:cNvSpPr/>
      </dsp:nvSpPr>
      <dsp:spPr>
        <a:xfrm rot="5400000">
          <a:off x="2873954" y="2401984"/>
          <a:ext cx="715738" cy="1190972"/>
        </a:xfrm>
        <a:prstGeom prst="corner">
          <a:avLst>
            <a:gd name="adj1" fmla="val 16120"/>
            <a:gd name="adj2" fmla="val 16110"/>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A87BBC-A095-CE4A-9336-04E0BDA83FA9}">
      <dsp:nvSpPr>
        <dsp:cNvPr id="0" name=""/>
        <dsp:cNvSpPr/>
      </dsp:nvSpPr>
      <dsp:spPr>
        <a:xfrm>
          <a:off x="2754480" y="2757828"/>
          <a:ext cx="1075216"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World War II</a:t>
          </a:r>
        </a:p>
        <a:p>
          <a:pPr marL="114300" lvl="1" indent="-114300" algn="l" defTabSz="622300">
            <a:lnSpc>
              <a:spcPct val="90000"/>
            </a:lnSpc>
            <a:spcBef>
              <a:spcPct val="0"/>
            </a:spcBef>
            <a:spcAft>
              <a:spcPct val="15000"/>
            </a:spcAft>
            <a:buChar char="•"/>
          </a:pPr>
          <a:r>
            <a:rPr lang="en-US" sz="1400" b="1" kern="1200" dirty="0"/>
            <a:t>UN system</a:t>
          </a:r>
        </a:p>
      </dsp:txBody>
      <dsp:txXfrm>
        <a:off x="2754480" y="2757828"/>
        <a:ext cx="1075216" cy="942490"/>
      </dsp:txXfrm>
    </dsp:sp>
    <dsp:sp modelId="{FE9168FA-6DD3-C44C-AB7E-562452924EA5}">
      <dsp:nvSpPr>
        <dsp:cNvPr id="0" name=""/>
        <dsp:cNvSpPr/>
      </dsp:nvSpPr>
      <dsp:spPr>
        <a:xfrm>
          <a:off x="3626825" y="2314304"/>
          <a:ext cx="202871" cy="202871"/>
        </a:xfrm>
        <a:prstGeom prst="triangle">
          <a:avLst>
            <a:gd name="adj" fmla="val 100000"/>
          </a:avLst>
        </a:prstGeom>
        <a:gradFill rotWithShape="0">
          <a:gsLst>
            <a:gs pos="0">
              <a:schemeClr val="accent2">
                <a:hueOff val="1950633"/>
                <a:satOff val="-2433"/>
                <a:lumOff val="572"/>
                <a:alphaOff val="0"/>
                <a:tint val="100000"/>
                <a:shade val="100000"/>
                <a:satMod val="130000"/>
              </a:schemeClr>
            </a:gs>
            <a:gs pos="100000">
              <a:schemeClr val="accent2">
                <a:hueOff val="1950633"/>
                <a:satOff val="-2433"/>
                <a:lumOff val="572"/>
                <a:alphaOff val="0"/>
                <a:tint val="50000"/>
                <a:shade val="100000"/>
                <a:satMod val="350000"/>
              </a:schemeClr>
            </a:gs>
          </a:gsLst>
          <a:lin ang="16200000" scaled="0"/>
        </a:gradFill>
        <a:ln w="9525" cap="flat" cmpd="sng" algn="ctr">
          <a:solidFill>
            <a:schemeClr val="accent2">
              <a:hueOff val="1950633"/>
              <a:satOff val="-2433"/>
              <a:lumOff val="57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AD2A7D-5B6B-754B-B0DD-71BC9C9B1BFC}">
      <dsp:nvSpPr>
        <dsp:cNvPr id="0" name=""/>
        <dsp:cNvSpPr/>
      </dsp:nvSpPr>
      <dsp:spPr>
        <a:xfrm rot="5400000">
          <a:off x="4152642" y="2091051"/>
          <a:ext cx="715738" cy="1190972"/>
        </a:xfrm>
        <a:prstGeom prst="corner">
          <a:avLst>
            <a:gd name="adj1" fmla="val 16120"/>
            <a:gd name="adj2" fmla="val 1611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BC178A-CBD2-7947-86C2-5792DB6F479D}">
      <dsp:nvSpPr>
        <dsp:cNvPr id="0" name=""/>
        <dsp:cNvSpPr/>
      </dsp:nvSpPr>
      <dsp:spPr>
        <a:xfrm>
          <a:off x="4089711" y="2375245"/>
          <a:ext cx="1075216"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Ethiopia famine</a:t>
          </a:r>
        </a:p>
        <a:p>
          <a:pPr marL="114300" lvl="1" indent="-114300" algn="l" defTabSz="622300">
            <a:lnSpc>
              <a:spcPct val="90000"/>
            </a:lnSpc>
            <a:spcBef>
              <a:spcPct val="0"/>
            </a:spcBef>
            <a:spcAft>
              <a:spcPct val="15000"/>
            </a:spcAft>
            <a:buChar char="•"/>
          </a:pPr>
          <a:r>
            <a:rPr lang="en-US" sz="1400" b="1" kern="1200" dirty="0"/>
            <a:t>SCHR</a:t>
          </a:r>
        </a:p>
      </dsp:txBody>
      <dsp:txXfrm>
        <a:off x="4089711" y="2375245"/>
        <a:ext cx="1075216" cy="942490"/>
      </dsp:txXfrm>
    </dsp:sp>
    <dsp:sp modelId="{70299C02-94B6-1D4E-BB56-64445E0417F3}">
      <dsp:nvSpPr>
        <dsp:cNvPr id="0" name=""/>
        <dsp:cNvSpPr/>
      </dsp:nvSpPr>
      <dsp:spPr>
        <a:xfrm>
          <a:off x="4943100" y="1988590"/>
          <a:ext cx="202871" cy="202871"/>
        </a:xfrm>
        <a:prstGeom prst="triangle">
          <a:avLst>
            <a:gd name="adj" fmla="val 100000"/>
          </a:avLst>
        </a:prstGeom>
        <a:gradFill rotWithShape="0">
          <a:gsLst>
            <a:gs pos="0">
              <a:schemeClr val="accent2">
                <a:hueOff val="2730886"/>
                <a:satOff val="-3406"/>
                <a:lumOff val="801"/>
                <a:alphaOff val="0"/>
                <a:tint val="100000"/>
                <a:shade val="100000"/>
                <a:satMod val="130000"/>
              </a:schemeClr>
            </a:gs>
            <a:gs pos="100000">
              <a:schemeClr val="accent2">
                <a:hueOff val="2730886"/>
                <a:satOff val="-3406"/>
                <a:lumOff val="801"/>
                <a:alphaOff val="0"/>
                <a:tint val="50000"/>
                <a:shade val="100000"/>
                <a:satMod val="350000"/>
              </a:schemeClr>
            </a:gs>
          </a:gsLst>
          <a:lin ang="16200000" scaled="0"/>
        </a:gradFill>
        <a:ln w="9525" cap="flat" cmpd="sng" algn="ctr">
          <a:solidFill>
            <a:schemeClr val="accent2">
              <a:hueOff val="2730886"/>
              <a:satOff val="-3406"/>
              <a:lumOff val="80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BBD021-2D34-6B41-9345-79AFB8CD4F0F}">
      <dsp:nvSpPr>
        <dsp:cNvPr id="0" name=""/>
        <dsp:cNvSpPr/>
      </dsp:nvSpPr>
      <dsp:spPr>
        <a:xfrm rot="5400000">
          <a:off x="5438523" y="1719022"/>
          <a:ext cx="715738" cy="1190972"/>
        </a:xfrm>
        <a:prstGeom prst="corner">
          <a:avLst>
            <a:gd name="adj1" fmla="val 16120"/>
            <a:gd name="adj2" fmla="val 1611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F779B42-FD68-5843-A20E-50888B895CEA}">
      <dsp:nvSpPr>
        <dsp:cNvPr id="0" name=""/>
        <dsp:cNvSpPr/>
      </dsp:nvSpPr>
      <dsp:spPr>
        <a:xfrm>
          <a:off x="5268887" y="2106401"/>
          <a:ext cx="1478261"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None/>
          </a:pPr>
          <a:r>
            <a:rPr lang="en-US" sz="2000" b="1" kern="1200" dirty="0"/>
            <a:t>Darfur,</a:t>
          </a:r>
        </a:p>
        <a:p>
          <a:pPr marL="0" lvl="0" indent="0" algn="l" defTabSz="889000">
            <a:lnSpc>
              <a:spcPct val="100000"/>
            </a:lnSpc>
            <a:spcBef>
              <a:spcPct val="0"/>
            </a:spcBef>
            <a:spcAft>
              <a:spcPts val="0"/>
            </a:spcAft>
            <a:buNone/>
          </a:pPr>
          <a:r>
            <a:rPr lang="en-US" sz="2000" b="1" kern="1200" dirty="0"/>
            <a:t>Indian Ocean Tsunami</a:t>
          </a:r>
        </a:p>
        <a:p>
          <a:pPr marL="114300" lvl="1" indent="-114300" algn="l" defTabSz="622300">
            <a:lnSpc>
              <a:spcPct val="90000"/>
            </a:lnSpc>
            <a:spcBef>
              <a:spcPct val="0"/>
            </a:spcBef>
            <a:spcAft>
              <a:spcPct val="15000"/>
            </a:spcAft>
            <a:buChar char="•"/>
          </a:pPr>
          <a:r>
            <a:rPr lang="en-US" sz="1400" b="1" kern="1200" dirty="0"/>
            <a:t>Humanitarian Reform</a:t>
          </a:r>
        </a:p>
      </dsp:txBody>
      <dsp:txXfrm>
        <a:off x="5268887" y="2106401"/>
        <a:ext cx="1478261" cy="942490"/>
      </dsp:txXfrm>
    </dsp:sp>
    <dsp:sp modelId="{D23E2160-62EF-0C4A-8227-8CF13FA6C46C}">
      <dsp:nvSpPr>
        <dsp:cNvPr id="0" name=""/>
        <dsp:cNvSpPr/>
      </dsp:nvSpPr>
      <dsp:spPr>
        <a:xfrm>
          <a:off x="6342755" y="1662877"/>
          <a:ext cx="202871" cy="202871"/>
        </a:xfrm>
        <a:prstGeom prst="triangle">
          <a:avLst>
            <a:gd name="adj" fmla="val 100000"/>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C3BA51-27C9-0346-831E-942CF3306561}">
      <dsp:nvSpPr>
        <dsp:cNvPr id="0" name=""/>
        <dsp:cNvSpPr/>
      </dsp:nvSpPr>
      <dsp:spPr>
        <a:xfrm rot="5400000">
          <a:off x="6848419" y="1424844"/>
          <a:ext cx="715738" cy="1190972"/>
        </a:xfrm>
        <a:prstGeom prst="corner">
          <a:avLst>
            <a:gd name="adj1" fmla="val 16120"/>
            <a:gd name="adj2" fmla="val 16110"/>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BBEB398-8027-1D4A-B987-5FD664EEADC1}">
      <dsp:nvSpPr>
        <dsp:cNvPr id="0" name=""/>
        <dsp:cNvSpPr/>
      </dsp:nvSpPr>
      <dsp:spPr>
        <a:xfrm>
          <a:off x="6754207" y="1710227"/>
          <a:ext cx="1362782"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a:t>Haiti, Pakistan</a:t>
          </a:r>
        </a:p>
        <a:p>
          <a:pPr lvl="0" algn="l" defTabSz="889000">
            <a:lnSpc>
              <a:spcPct val="90000"/>
            </a:lnSpc>
            <a:spcBef>
              <a:spcPct val="0"/>
            </a:spcBef>
            <a:spcAft>
              <a:spcPct val="35000"/>
            </a:spcAft>
            <a:buNone/>
          </a:pPr>
          <a:endParaRPr lang="en-US" sz="1000" b="1" kern="1200" dirty="0"/>
        </a:p>
      </dsp:txBody>
      <dsp:txXfrm>
        <a:off x="6754207" y="1710227"/>
        <a:ext cx="1362782" cy="942490"/>
      </dsp:txXfrm>
    </dsp:sp>
    <dsp:sp modelId="{3BA83BFB-4EA1-7F44-9020-7645A2DF10C6}">
      <dsp:nvSpPr>
        <dsp:cNvPr id="0" name=""/>
        <dsp:cNvSpPr/>
      </dsp:nvSpPr>
      <dsp:spPr>
        <a:xfrm>
          <a:off x="7601290" y="1337163"/>
          <a:ext cx="202871" cy="202871"/>
        </a:xfrm>
        <a:prstGeom prst="triangle">
          <a:avLst>
            <a:gd name="adj" fmla="val 100000"/>
          </a:avLst>
        </a:prstGeom>
        <a:gradFill rotWithShape="0">
          <a:gsLst>
            <a:gs pos="0">
              <a:schemeClr val="accent2">
                <a:hueOff val="4291393"/>
                <a:satOff val="-5352"/>
                <a:lumOff val="1259"/>
                <a:alphaOff val="0"/>
                <a:tint val="100000"/>
                <a:shade val="100000"/>
                <a:satMod val="130000"/>
              </a:schemeClr>
            </a:gs>
            <a:gs pos="100000">
              <a:schemeClr val="accent2">
                <a:hueOff val="4291393"/>
                <a:satOff val="-5352"/>
                <a:lumOff val="1259"/>
                <a:alphaOff val="0"/>
                <a:tint val="50000"/>
                <a:shade val="100000"/>
                <a:satMod val="350000"/>
              </a:schemeClr>
            </a:gs>
          </a:gsLst>
          <a:lin ang="16200000" scaled="0"/>
        </a:gradFill>
        <a:ln w="9525" cap="flat" cmpd="sng" algn="ctr">
          <a:solidFill>
            <a:schemeClr val="accent2">
              <a:hueOff val="4291393"/>
              <a:satOff val="-5352"/>
              <a:lumOff val="12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0E6069-A070-AE40-977E-51D5ADB23581}">
      <dsp:nvSpPr>
        <dsp:cNvPr id="0" name=""/>
        <dsp:cNvSpPr/>
      </dsp:nvSpPr>
      <dsp:spPr>
        <a:xfrm rot="5400000">
          <a:off x="8139053" y="1099130"/>
          <a:ext cx="715738" cy="1190972"/>
        </a:xfrm>
        <a:prstGeom prst="corner">
          <a:avLst>
            <a:gd name="adj1" fmla="val 16120"/>
            <a:gd name="adj2" fmla="val 1611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E16834-C389-E244-91FE-72BEE8E15BC3}">
      <dsp:nvSpPr>
        <dsp:cNvPr id="0" name=""/>
        <dsp:cNvSpPr/>
      </dsp:nvSpPr>
      <dsp:spPr>
        <a:xfrm>
          <a:off x="8019579" y="1454974"/>
          <a:ext cx="1075216" cy="9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WHS, Grand Bargain</a:t>
          </a:r>
          <a:endParaRPr lang="en-US" sz="2000" b="1" kern="1200" dirty="0"/>
        </a:p>
      </dsp:txBody>
      <dsp:txXfrm>
        <a:off x="8019579" y="1454974"/>
        <a:ext cx="1075216" cy="942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1B2C-A64E-7344-8C60-A8FFCA36B9C8}">
      <dsp:nvSpPr>
        <dsp:cNvPr id="0" name=""/>
        <dsp:cNvSpPr/>
      </dsp:nvSpPr>
      <dsp:spPr>
        <a:xfrm>
          <a:off x="2588841" y="2013554"/>
          <a:ext cx="1737856" cy="17378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People at the Centre</a:t>
          </a:r>
        </a:p>
      </dsp:txBody>
      <dsp:txXfrm>
        <a:off x="2843344" y="2268057"/>
        <a:ext cx="1228850" cy="1228850"/>
      </dsp:txXfrm>
    </dsp:sp>
    <dsp:sp modelId="{0268DB23-6CBF-AA48-9D83-C3BF9A6B3FE2}">
      <dsp:nvSpPr>
        <dsp:cNvPr id="0" name=""/>
        <dsp:cNvSpPr/>
      </dsp:nvSpPr>
      <dsp:spPr>
        <a:xfrm rot="12900000">
          <a:off x="1470554" y="1709851"/>
          <a:ext cx="1332389" cy="49528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4A307-1088-AA49-BBED-57280A68ACB9}">
      <dsp:nvSpPr>
        <dsp:cNvPr id="0" name=""/>
        <dsp:cNvSpPr/>
      </dsp:nvSpPr>
      <dsp:spPr>
        <a:xfrm>
          <a:off x="457204" y="1029610"/>
          <a:ext cx="2267658" cy="10915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RIGHTS</a:t>
          </a:r>
          <a:r>
            <a:rPr lang="en-US" sz="1800" b="1" kern="1200" dirty="0">
              <a:latin typeface="Calibri" charset="0"/>
              <a:ea typeface="Calibri" charset="0"/>
              <a:cs typeface="Calibri" charset="0"/>
            </a:rPr>
            <a:t> </a:t>
          </a:r>
        </a:p>
      </dsp:txBody>
      <dsp:txXfrm>
        <a:off x="789295" y="1189462"/>
        <a:ext cx="1603476" cy="771836"/>
      </dsp:txXfrm>
    </dsp:sp>
    <dsp:sp modelId="{B0D97428-258F-A842-9BA9-5BF670CA90A7}">
      <dsp:nvSpPr>
        <dsp:cNvPr id="0" name=""/>
        <dsp:cNvSpPr/>
      </dsp:nvSpPr>
      <dsp:spPr>
        <a:xfrm rot="16200000">
          <a:off x="2791575" y="1022171"/>
          <a:ext cx="1332389" cy="495284"/>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9F027-086B-2444-AA33-F47F985E7E79}">
      <dsp:nvSpPr>
        <dsp:cNvPr id="0" name=""/>
        <dsp:cNvSpPr/>
      </dsp:nvSpPr>
      <dsp:spPr>
        <a:xfrm>
          <a:off x="2281024" y="57848"/>
          <a:ext cx="2353491" cy="1091540"/>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RESULTS</a:t>
          </a:r>
          <a:endParaRPr lang="en-US" sz="1800" b="1" kern="1200" dirty="0">
            <a:latin typeface="Calibri" charset="0"/>
            <a:ea typeface="Calibri" charset="0"/>
            <a:cs typeface="Calibri" charset="0"/>
          </a:endParaRPr>
        </a:p>
      </dsp:txBody>
      <dsp:txXfrm>
        <a:off x="2625685" y="217700"/>
        <a:ext cx="1664169" cy="771836"/>
      </dsp:txXfrm>
    </dsp:sp>
    <dsp:sp modelId="{D5C38D20-9334-EB4F-8C4B-1616E7D49570}">
      <dsp:nvSpPr>
        <dsp:cNvPr id="0" name=""/>
        <dsp:cNvSpPr/>
      </dsp:nvSpPr>
      <dsp:spPr>
        <a:xfrm rot="19500000">
          <a:off x="4112596" y="1709851"/>
          <a:ext cx="1332389" cy="495284"/>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0D070-21D9-3D42-9D01-B912F72E702F}">
      <dsp:nvSpPr>
        <dsp:cNvPr id="0" name=""/>
        <dsp:cNvSpPr/>
      </dsp:nvSpPr>
      <dsp:spPr>
        <a:xfrm>
          <a:off x="3855485" y="878627"/>
          <a:ext cx="2938041" cy="139350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charset="0"/>
              <a:ea typeface="Calibri" charset="0"/>
              <a:cs typeface="Calibri" charset="0"/>
            </a:rPr>
            <a:t>RELATIONSHIPS</a:t>
          </a:r>
          <a:endParaRPr lang="en-US" sz="1600" b="1" kern="1200" dirty="0">
            <a:latin typeface="Calibri" charset="0"/>
            <a:ea typeface="Calibri" charset="0"/>
            <a:cs typeface="Calibri" charset="0"/>
          </a:endParaRPr>
        </a:p>
      </dsp:txBody>
      <dsp:txXfrm>
        <a:off x="4285751" y="1082701"/>
        <a:ext cx="2077509" cy="985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1B2C-A64E-7344-8C60-A8FFCA36B9C8}">
      <dsp:nvSpPr>
        <dsp:cNvPr id="0" name=""/>
        <dsp:cNvSpPr/>
      </dsp:nvSpPr>
      <dsp:spPr>
        <a:xfrm>
          <a:off x="2577656" y="2012767"/>
          <a:ext cx="1738781" cy="17387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People at the Centre</a:t>
          </a:r>
        </a:p>
      </dsp:txBody>
      <dsp:txXfrm>
        <a:off x="2832295" y="2267406"/>
        <a:ext cx="1229503" cy="1229503"/>
      </dsp:txXfrm>
    </dsp:sp>
    <dsp:sp modelId="{0268DB23-6CBF-AA48-9D83-C3BF9A6B3FE2}">
      <dsp:nvSpPr>
        <dsp:cNvPr id="0" name=""/>
        <dsp:cNvSpPr/>
      </dsp:nvSpPr>
      <dsp:spPr>
        <a:xfrm rot="12900000">
          <a:off x="1460301" y="1709414"/>
          <a:ext cx="1331501" cy="49554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4A307-1088-AA49-BBED-57280A68ACB9}">
      <dsp:nvSpPr>
        <dsp:cNvPr id="0" name=""/>
        <dsp:cNvSpPr/>
      </dsp:nvSpPr>
      <dsp:spPr>
        <a:xfrm>
          <a:off x="446268" y="1029268"/>
          <a:ext cx="2268865" cy="10921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RIGHTS</a:t>
          </a:r>
          <a:r>
            <a:rPr lang="en-US" sz="1100" b="1" kern="1200" dirty="0">
              <a:latin typeface="Calibri" charset="0"/>
              <a:ea typeface="Calibri" charset="0"/>
              <a:cs typeface="Calibri" charset="0"/>
            </a:rPr>
            <a:t> </a:t>
          </a:r>
        </a:p>
      </dsp:txBody>
      <dsp:txXfrm>
        <a:off x="778536" y="1189205"/>
        <a:ext cx="1604329" cy="772247"/>
      </dsp:txXfrm>
    </dsp:sp>
    <dsp:sp modelId="{B0D97428-258F-A842-9BA9-5BF670CA90A7}">
      <dsp:nvSpPr>
        <dsp:cNvPr id="0" name=""/>
        <dsp:cNvSpPr/>
      </dsp:nvSpPr>
      <dsp:spPr>
        <a:xfrm rot="16200000">
          <a:off x="2781295" y="1021748"/>
          <a:ext cx="1331501" cy="495547"/>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9F027-086B-2444-AA33-F47F985E7E79}">
      <dsp:nvSpPr>
        <dsp:cNvPr id="0" name=""/>
        <dsp:cNvSpPr/>
      </dsp:nvSpPr>
      <dsp:spPr>
        <a:xfrm>
          <a:off x="2269674" y="57710"/>
          <a:ext cx="2354744" cy="1092121"/>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RESULTS</a:t>
          </a:r>
          <a:endParaRPr lang="en-US" sz="1100" b="1" kern="1200" dirty="0">
            <a:latin typeface="Calibri" charset="0"/>
            <a:ea typeface="Calibri" charset="0"/>
            <a:cs typeface="Calibri" charset="0"/>
          </a:endParaRPr>
        </a:p>
      </dsp:txBody>
      <dsp:txXfrm>
        <a:off x="2614518" y="217647"/>
        <a:ext cx="1665056" cy="772247"/>
      </dsp:txXfrm>
    </dsp:sp>
    <dsp:sp modelId="{D5C38D20-9334-EB4F-8C4B-1616E7D49570}">
      <dsp:nvSpPr>
        <dsp:cNvPr id="0" name=""/>
        <dsp:cNvSpPr/>
      </dsp:nvSpPr>
      <dsp:spPr>
        <a:xfrm rot="19500000">
          <a:off x="4102290" y="1709414"/>
          <a:ext cx="1331501" cy="495547"/>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0D070-21D9-3D42-9D01-B912F72E702F}">
      <dsp:nvSpPr>
        <dsp:cNvPr id="0" name=""/>
        <dsp:cNvSpPr/>
      </dsp:nvSpPr>
      <dsp:spPr>
        <a:xfrm>
          <a:off x="4138853" y="1029268"/>
          <a:ext cx="2349078" cy="1092121"/>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RELATIONSHIPS</a:t>
          </a:r>
          <a:endParaRPr lang="en-US" sz="1100" b="1" kern="1200" dirty="0">
            <a:latin typeface="Calibri" charset="0"/>
            <a:ea typeface="Calibri" charset="0"/>
            <a:cs typeface="Calibri" charset="0"/>
          </a:endParaRPr>
        </a:p>
      </dsp:txBody>
      <dsp:txXfrm>
        <a:off x="4482868" y="1189205"/>
        <a:ext cx="1661048" cy="772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F733A-BF94-4CE2-A538-3CC1850EEEB8}">
      <dsp:nvSpPr>
        <dsp:cNvPr id="0" name=""/>
        <dsp:cNvSpPr/>
      </dsp:nvSpPr>
      <dsp:spPr>
        <a:xfrm>
          <a:off x="0" y="207809"/>
          <a:ext cx="8815589" cy="128204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188" tIns="229108" rIns="68418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Ensure AAP and PSEA are </a:t>
          </a:r>
          <a:r>
            <a:rPr lang="en-GB" sz="1600" b="1" kern="1200" dirty="0"/>
            <a:t>systematically integrated </a:t>
          </a:r>
          <a:r>
            <a:rPr lang="en-GB" sz="1600" kern="1200" dirty="0"/>
            <a:t>through appropriate incentives and mechanisms.</a:t>
          </a:r>
          <a:endParaRPr lang="en-US" sz="1600" kern="1200" dirty="0"/>
        </a:p>
        <a:p>
          <a:pPr marL="171450" lvl="1" indent="-171450" algn="l" defTabSz="711200">
            <a:lnSpc>
              <a:spcPct val="90000"/>
            </a:lnSpc>
            <a:spcBef>
              <a:spcPct val="0"/>
            </a:spcBef>
            <a:spcAft>
              <a:spcPct val="15000"/>
            </a:spcAft>
            <a:buChar char="•"/>
          </a:pPr>
          <a:r>
            <a:rPr lang="en-GB" sz="1600" kern="1200" dirty="0"/>
            <a:t>Support </a:t>
          </a:r>
          <a:r>
            <a:rPr lang="en-GB" sz="1600" b="1" kern="1200" dirty="0"/>
            <a:t>operationalization and mainstreaming </a:t>
          </a:r>
          <a:r>
            <a:rPr lang="en-GB" sz="1600" kern="1200" dirty="0"/>
            <a:t>of AAP and PSEA in humanitarian response.</a:t>
          </a:r>
          <a:endParaRPr lang="en-US" sz="1600" kern="1200" dirty="0"/>
        </a:p>
      </dsp:txBody>
      <dsp:txXfrm>
        <a:off x="0" y="207809"/>
        <a:ext cx="8815589" cy="1282049"/>
      </dsp:txXfrm>
    </dsp:sp>
    <dsp:sp modelId="{5BB4B3F3-711B-4F62-8577-CD8B1827F180}">
      <dsp:nvSpPr>
        <dsp:cNvPr id="0" name=""/>
        <dsp:cNvSpPr/>
      </dsp:nvSpPr>
      <dsp:spPr>
        <a:xfrm>
          <a:off x="440779" y="45449"/>
          <a:ext cx="6170912" cy="32472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3246" tIns="0" rIns="233246" bIns="0" numCol="1" spcCol="1270" anchor="ctr" anchorCtr="0">
          <a:noAutofit/>
        </a:bodyPr>
        <a:lstStyle/>
        <a:p>
          <a:pPr marL="0" lvl="0" indent="0" algn="l" defTabSz="1244600">
            <a:lnSpc>
              <a:spcPct val="90000"/>
            </a:lnSpc>
            <a:spcBef>
              <a:spcPct val="0"/>
            </a:spcBef>
            <a:spcAft>
              <a:spcPct val="35000"/>
            </a:spcAft>
            <a:buNone/>
          </a:pPr>
          <a:r>
            <a:rPr lang="en-GB" sz="2800" b="1" kern="1200" dirty="0"/>
            <a:t>Leadership</a:t>
          </a:r>
          <a:endParaRPr lang="en-US" sz="2800" b="1" kern="1200" dirty="0"/>
        </a:p>
      </dsp:txBody>
      <dsp:txXfrm>
        <a:off x="456631" y="61301"/>
        <a:ext cx="6139208" cy="293016"/>
      </dsp:txXfrm>
    </dsp:sp>
    <dsp:sp modelId="{0C2BA9EA-E6CF-4B8A-9399-53CEF8E60312}">
      <dsp:nvSpPr>
        <dsp:cNvPr id="0" name=""/>
        <dsp:cNvSpPr/>
      </dsp:nvSpPr>
      <dsp:spPr>
        <a:xfrm>
          <a:off x="0" y="1711619"/>
          <a:ext cx="8815589" cy="1316699"/>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188" tIns="229108" rIns="68418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Support collective approaches to </a:t>
          </a:r>
          <a:r>
            <a:rPr lang="en-GB" sz="1600" b="1" kern="1200" dirty="0"/>
            <a:t>communication and community engagement</a:t>
          </a:r>
          <a:r>
            <a:rPr lang="en-GB" sz="1600" kern="1200" dirty="0"/>
            <a:t>.</a:t>
          </a:r>
          <a:endParaRPr lang="en-US" sz="1600" kern="1200" dirty="0"/>
        </a:p>
        <a:p>
          <a:pPr marL="171450" lvl="1" indent="-171450" algn="l" defTabSz="711200">
            <a:lnSpc>
              <a:spcPct val="90000"/>
            </a:lnSpc>
            <a:spcBef>
              <a:spcPct val="0"/>
            </a:spcBef>
            <a:spcAft>
              <a:spcPct val="15000"/>
            </a:spcAft>
            <a:buChar char="•"/>
          </a:pPr>
          <a:r>
            <a:rPr lang="en-GB" sz="1600" kern="1200" dirty="0"/>
            <a:t>Regularly monitor, analyse and report on the views of affected people, identify trends from feedback, and share with decision makers.</a:t>
          </a:r>
          <a:endParaRPr lang="en-US" sz="1600" kern="1200" dirty="0"/>
        </a:p>
        <a:p>
          <a:pPr marL="171450" lvl="1" indent="-171450" algn="l" defTabSz="711200">
            <a:lnSpc>
              <a:spcPct val="90000"/>
            </a:lnSpc>
            <a:spcBef>
              <a:spcPct val="0"/>
            </a:spcBef>
            <a:spcAft>
              <a:spcPct val="15000"/>
            </a:spcAft>
            <a:buChar char="•"/>
          </a:pPr>
          <a:r>
            <a:rPr lang="en-GB" sz="1600" kern="1200" dirty="0"/>
            <a:t>Ensure </a:t>
          </a:r>
          <a:r>
            <a:rPr lang="en-GB" sz="1600" b="1" kern="1200" dirty="0"/>
            <a:t>communities’ views are reflected </a:t>
          </a:r>
          <a:r>
            <a:rPr lang="en-GB" sz="1600" kern="1200" dirty="0"/>
            <a:t>in strategic and operational decision-making.</a:t>
          </a:r>
          <a:endParaRPr lang="en-US" sz="1600" kern="1200" dirty="0"/>
        </a:p>
      </dsp:txBody>
      <dsp:txXfrm>
        <a:off x="0" y="1711619"/>
        <a:ext cx="8815589" cy="1316699"/>
      </dsp:txXfrm>
    </dsp:sp>
    <dsp:sp modelId="{1C1D112D-0B4C-453A-9622-3FDFFE7372B2}">
      <dsp:nvSpPr>
        <dsp:cNvPr id="0" name=""/>
        <dsp:cNvSpPr/>
      </dsp:nvSpPr>
      <dsp:spPr>
        <a:xfrm>
          <a:off x="440779" y="1549259"/>
          <a:ext cx="6170912" cy="324720"/>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3246" tIns="0" rIns="233246" bIns="0" numCol="1" spcCol="1270" anchor="ctr" anchorCtr="0">
          <a:noAutofit/>
        </a:bodyPr>
        <a:lstStyle/>
        <a:p>
          <a:pPr marL="0" lvl="0" indent="0" algn="l" defTabSz="1066800">
            <a:lnSpc>
              <a:spcPct val="90000"/>
            </a:lnSpc>
            <a:spcBef>
              <a:spcPct val="0"/>
            </a:spcBef>
            <a:spcAft>
              <a:spcPct val="35000"/>
            </a:spcAft>
            <a:buNone/>
          </a:pPr>
          <a:r>
            <a:rPr lang="en-GB" sz="2400" b="1" kern="1200" dirty="0"/>
            <a:t>Information &amp; Feedback</a:t>
          </a:r>
          <a:endParaRPr lang="en-US" sz="2400" b="1" kern="1200" dirty="0"/>
        </a:p>
      </dsp:txBody>
      <dsp:txXfrm>
        <a:off x="456631" y="1565111"/>
        <a:ext cx="6139208" cy="293016"/>
      </dsp:txXfrm>
    </dsp:sp>
    <dsp:sp modelId="{3FCA58A4-D564-4E76-BF01-0E66216F9825}">
      <dsp:nvSpPr>
        <dsp:cNvPr id="0" name=""/>
        <dsp:cNvSpPr/>
      </dsp:nvSpPr>
      <dsp:spPr>
        <a:xfrm>
          <a:off x="0" y="3250078"/>
          <a:ext cx="8815589" cy="1091475"/>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188" tIns="229108" rIns="68418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Ensure </a:t>
          </a:r>
          <a:r>
            <a:rPr lang="en-GB" sz="1600" b="1" kern="1200" dirty="0"/>
            <a:t>participatory and inclusive approaches </a:t>
          </a:r>
          <a:r>
            <a:rPr lang="en-GB" sz="1600" kern="1200" dirty="0"/>
            <a:t>of AAP.</a:t>
          </a:r>
          <a:endParaRPr lang="en-US" sz="1600" kern="1200" dirty="0"/>
        </a:p>
        <a:p>
          <a:pPr marL="171450" lvl="1" indent="-171450" algn="l" defTabSz="711200">
            <a:lnSpc>
              <a:spcPct val="90000"/>
            </a:lnSpc>
            <a:spcBef>
              <a:spcPct val="0"/>
            </a:spcBef>
            <a:spcAft>
              <a:spcPct val="15000"/>
            </a:spcAft>
            <a:buChar char="•"/>
          </a:pPr>
          <a:r>
            <a:rPr lang="en-GB" sz="1600" kern="1200" dirty="0"/>
            <a:t>Partner equitably with local actors.</a:t>
          </a:r>
          <a:endParaRPr lang="en-US" sz="1600" kern="1200" dirty="0"/>
        </a:p>
        <a:p>
          <a:pPr marL="171450" lvl="1" indent="-171450" algn="l" defTabSz="711200">
            <a:lnSpc>
              <a:spcPct val="90000"/>
            </a:lnSpc>
            <a:spcBef>
              <a:spcPct val="0"/>
            </a:spcBef>
            <a:spcAft>
              <a:spcPct val="15000"/>
            </a:spcAft>
            <a:buChar char="•"/>
          </a:pPr>
          <a:r>
            <a:rPr lang="en-GB" sz="1600" kern="1200" dirty="0"/>
            <a:t>Adapt methods and tools to support </a:t>
          </a:r>
          <a:r>
            <a:rPr lang="en-GB" sz="1600" b="1" kern="1200" dirty="0"/>
            <a:t>engagement and communications</a:t>
          </a:r>
          <a:r>
            <a:rPr lang="en-GB" sz="1600" kern="1200" dirty="0"/>
            <a:t>.</a:t>
          </a:r>
          <a:endParaRPr lang="en-US" sz="1600" kern="1200" dirty="0"/>
        </a:p>
      </dsp:txBody>
      <dsp:txXfrm>
        <a:off x="0" y="3250078"/>
        <a:ext cx="8815589" cy="1091475"/>
      </dsp:txXfrm>
    </dsp:sp>
    <dsp:sp modelId="{66E99500-B4DD-4B8C-B919-259A8C990CE9}">
      <dsp:nvSpPr>
        <dsp:cNvPr id="0" name=""/>
        <dsp:cNvSpPr/>
      </dsp:nvSpPr>
      <dsp:spPr>
        <a:xfrm>
          <a:off x="440779" y="3087719"/>
          <a:ext cx="6170912" cy="324720"/>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3246" tIns="0" rIns="233246" bIns="0" numCol="1" spcCol="1270" anchor="ctr" anchorCtr="0">
          <a:noAutofit/>
        </a:bodyPr>
        <a:lstStyle/>
        <a:p>
          <a:pPr marL="0" lvl="0" indent="0" algn="l" defTabSz="1066800">
            <a:lnSpc>
              <a:spcPct val="90000"/>
            </a:lnSpc>
            <a:spcBef>
              <a:spcPct val="0"/>
            </a:spcBef>
            <a:spcAft>
              <a:spcPct val="35000"/>
            </a:spcAft>
            <a:buNone/>
          </a:pPr>
          <a:r>
            <a:rPr lang="en-GB" sz="2400" b="1" kern="1200" dirty="0"/>
            <a:t>Participation</a:t>
          </a:r>
          <a:endParaRPr lang="en-US" sz="2400" b="1" kern="1200" dirty="0"/>
        </a:p>
      </dsp:txBody>
      <dsp:txXfrm>
        <a:off x="456631" y="3103571"/>
        <a:ext cx="6139208" cy="293016"/>
      </dsp:txXfrm>
    </dsp:sp>
    <dsp:sp modelId="{B32230EA-64A6-49A8-9B11-D1DCB43917B3}">
      <dsp:nvSpPr>
        <dsp:cNvPr id="0" name=""/>
        <dsp:cNvSpPr/>
      </dsp:nvSpPr>
      <dsp:spPr>
        <a:xfrm>
          <a:off x="0" y="4563314"/>
          <a:ext cx="8815589" cy="831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188" tIns="229108" rIns="68418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Uphold </a:t>
          </a:r>
          <a:r>
            <a:rPr lang="en-GB" sz="1600" b="1" kern="1200" dirty="0"/>
            <a:t>key standards like the CHS </a:t>
          </a:r>
          <a:r>
            <a:rPr lang="en-GB" sz="1600" kern="1200" dirty="0"/>
            <a:t>and relevant </a:t>
          </a:r>
          <a:r>
            <a:rPr lang="en-GB" sz="1600" b="1" kern="1200" dirty="0"/>
            <a:t>technical standards</a:t>
          </a:r>
          <a:r>
            <a:rPr lang="en-GB" sz="1600" kern="1200" dirty="0"/>
            <a:t>.</a:t>
          </a:r>
          <a:endParaRPr lang="en-US" sz="1600" kern="1200" dirty="0"/>
        </a:p>
        <a:p>
          <a:pPr marL="171450" lvl="1" indent="-171450" algn="l" defTabSz="711200">
            <a:lnSpc>
              <a:spcPct val="90000"/>
            </a:lnSpc>
            <a:spcBef>
              <a:spcPct val="0"/>
            </a:spcBef>
            <a:spcAft>
              <a:spcPct val="15000"/>
            </a:spcAft>
            <a:buChar char="•"/>
          </a:pPr>
          <a:r>
            <a:rPr lang="en-GB" sz="1600" kern="1200" dirty="0"/>
            <a:t>Adapt </a:t>
          </a:r>
          <a:r>
            <a:rPr lang="en-GB" sz="1600" b="1" kern="1200" dirty="0"/>
            <a:t>operational frameworks </a:t>
          </a:r>
          <a:r>
            <a:rPr lang="en-GB" sz="1600" kern="1200" dirty="0"/>
            <a:t>to local contexts.</a:t>
          </a:r>
          <a:endParaRPr lang="en-US" sz="1600" kern="1200" dirty="0"/>
        </a:p>
      </dsp:txBody>
      <dsp:txXfrm>
        <a:off x="0" y="4563314"/>
        <a:ext cx="8815589" cy="831600"/>
      </dsp:txXfrm>
    </dsp:sp>
    <dsp:sp modelId="{69820670-E7AA-4620-BDE6-3D85AFB841B2}">
      <dsp:nvSpPr>
        <dsp:cNvPr id="0" name=""/>
        <dsp:cNvSpPr/>
      </dsp:nvSpPr>
      <dsp:spPr>
        <a:xfrm>
          <a:off x="440779" y="4400954"/>
          <a:ext cx="6170912" cy="32472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3246" tIns="0" rIns="233246" bIns="0" numCol="1" spcCol="1270" anchor="ctr" anchorCtr="0">
          <a:noAutofit/>
        </a:bodyPr>
        <a:lstStyle/>
        <a:p>
          <a:pPr marL="0" lvl="0" indent="0" algn="l" defTabSz="1066800">
            <a:lnSpc>
              <a:spcPct val="90000"/>
            </a:lnSpc>
            <a:spcBef>
              <a:spcPct val="0"/>
            </a:spcBef>
            <a:spcAft>
              <a:spcPct val="35000"/>
            </a:spcAft>
            <a:buNone/>
          </a:pPr>
          <a:r>
            <a:rPr lang="en-GB" sz="2400" b="1" kern="1200" dirty="0"/>
            <a:t>Standards</a:t>
          </a:r>
          <a:endParaRPr lang="en-US" sz="2400" b="1" kern="1200" dirty="0"/>
        </a:p>
      </dsp:txBody>
      <dsp:txXfrm>
        <a:off x="456631" y="4416806"/>
        <a:ext cx="6139208" cy="29301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615C1-861F-4C3D-9033-64491EAC1617}" type="datetimeFigureOut">
              <a:rPr lang="en-US" smtClean="0"/>
              <a:t>11/18/2019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5E0549-FE53-4CA4-AE61-F75D1BED5C29}" type="slidenum">
              <a:rPr lang="en-US" smtClean="0"/>
              <a:t>‹#›</a:t>
            </a:fld>
            <a:endParaRPr lang="en-US"/>
          </a:p>
        </p:txBody>
      </p:sp>
    </p:spTree>
    <p:extLst>
      <p:ext uri="{BB962C8B-B14F-4D97-AF65-F5344CB8AC3E}">
        <p14:creationId xmlns:p14="http://schemas.microsoft.com/office/powerpoint/2010/main" val="201253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9F3C-0B21-438C-AB51-81262512CBA3}"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BD97-3AEE-4A9E-9F15-A362157221BB}" type="slidenum">
              <a:rPr lang="en-US" smtClean="0"/>
              <a:t>‹#›</a:t>
            </a:fld>
            <a:endParaRPr lang="en-US"/>
          </a:p>
        </p:txBody>
      </p:sp>
    </p:spTree>
    <p:extLst>
      <p:ext uri="{BB962C8B-B14F-4D97-AF65-F5344CB8AC3E}">
        <p14:creationId xmlns:p14="http://schemas.microsoft.com/office/powerpoint/2010/main" val="38689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6233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a:noFill/>
        </p:spPr>
        <p:txBody>
          <a:bodyPr/>
          <a:lstStyle/>
          <a:p>
            <a:r>
              <a:rPr lang="en-US" dirty="0">
                <a:latin typeface="Calibri" charset="0"/>
                <a:ea typeface="MS PGothic" charset="0"/>
              </a:rPr>
              <a:t>The response to the Haiti earthquake and Pakistan floods in 2010 exposed a number of weaknesses and inefficiencies in the international humanitarian response. The Transformative Agenda aims to ensure that these shortcomings are addressed.</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risk of future large-scale emergencies remains high due to the increasing frequency and scale of climate-related disasters; violent conflicts; HIV/AIDS and other communicable diseases and pandemics; rapid population growth and urbanization; and  increased vulnerability due to  poverty, hunger, unemployment, displacement and migration.</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Governments, affected communities, humanitarian </a:t>
            </a:r>
            <a:r>
              <a:rPr lang="en-US" dirty="0" err="1">
                <a:latin typeface="Calibri" charset="0"/>
                <a:ea typeface="MS PGothic" charset="0"/>
              </a:rPr>
              <a:t>organisations</a:t>
            </a:r>
            <a:r>
              <a:rPr lang="en-US" dirty="0">
                <a:latin typeface="Calibri" charset="0"/>
                <a:ea typeface="MS PGothic" charset="0"/>
              </a:rPr>
              <a:t>, donors  and the UN General Assembly itself have stressed the need for a more efficient and well-coordinated international response to major disasters. </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actions we are now taking as part of the Transformative Agenda build on the 2005 Humanitarian Reform. We recognize that we need to focus not on the process of implementing change, but on the </a:t>
            </a:r>
            <a:r>
              <a:rPr lang="en-US" u="sng" dirty="0">
                <a:latin typeface="Calibri" charset="0"/>
                <a:ea typeface="MS PGothic" charset="0"/>
              </a:rPr>
              <a:t>impact</a:t>
            </a:r>
            <a:r>
              <a:rPr lang="en-US" dirty="0">
                <a:latin typeface="Calibri" charset="0"/>
                <a:ea typeface="MS PGothic" charset="0"/>
              </a:rPr>
              <a:t> of change. Through the changes agreed, more lives will be saved, and we will all be more accountable for our actions.</a:t>
            </a:r>
            <a:endParaRPr lang="en-US" dirty="0">
              <a:latin typeface="Arial" charset="0"/>
              <a:ea typeface="MS PGothic" charset="0"/>
            </a:endParaRPr>
          </a:p>
        </p:txBody>
      </p:sp>
      <p:sp>
        <p:nvSpPr>
          <p:cNvPr id="20484" name="Slide Number Placeholder 3"/>
          <p:cNvSpPr>
            <a:spLocks noGrp="1"/>
          </p:cNvSpPr>
          <p:nvPr>
            <p:ph type="sldNum" sz="quarter" idx="5"/>
          </p:nvPr>
        </p:nvSpPr>
        <p:spPr>
          <a:noFill/>
        </p:spPr>
        <p:txBody>
          <a:bodyPr/>
          <a:lstStyle>
            <a:lvl1pPr defTabSz="931811" eaLnBrk="0" hangingPunct="0">
              <a:defRPr b="1">
                <a:solidFill>
                  <a:schemeClr val="tx1"/>
                </a:solidFill>
                <a:latin typeface="Arial" charset="0"/>
                <a:ea typeface="ヒラギノ角ゴ ProN W3" charset="0"/>
                <a:cs typeface="ヒラギノ角ゴ ProN W3" charset="0"/>
              </a:defRPr>
            </a:lvl1pPr>
            <a:lvl2pPr marL="742909" indent="-285734" defTabSz="931811" eaLnBrk="0" hangingPunct="0">
              <a:defRPr b="1">
                <a:solidFill>
                  <a:schemeClr val="tx1"/>
                </a:solidFill>
                <a:latin typeface="Arial" charset="0"/>
                <a:ea typeface="ヒラギノ角ゴ ProN W3" charset="0"/>
                <a:cs typeface="ヒラギノ角ゴ ProN W3" charset="0"/>
              </a:defRPr>
            </a:lvl2pPr>
            <a:lvl3pPr marL="1142936" indent="-228587" defTabSz="931811" eaLnBrk="0" hangingPunct="0">
              <a:defRPr b="1">
                <a:solidFill>
                  <a:schemeClr val="tx1"/>
                </a:solidFill>
                <a:latin typeface="Arial" charset="0"/>
                <a:ea typeface="ヒラギノ角ゴ ProN W3" charset="0"/>
                <a:cs typeface="ヒラギノ角ゴ ProN W3" charset="0"/>
              </a:defRPr>
            </a:lvl3pPr>
            <a:lvl4pPr marL="1600110" indent="-228587" defTabSz="931811" eaLnBrk="0" hangingPunct="0">
              <a:defRPr b="1">
                <a:solidFill>
                  <a:schemeClr val="tx1"/>
                </a:solidFill>
                <a:latin typeface="Arial" charset="0"/>
                <a:ea typeface="ヒラギノ角ゴ ProN W3" charset="0"/>
                <a:cs typeface="ヒラギノ角ゴ ProN W3" charset="0"/>
              </a:defRPr>
            </a:lvl4pPr>
            <a:lvl5pPr marL="2057285" indent="-228587" defTabSz="931811" eaLnBrk="0" hangingPunct="0">
              <a:defRPr b="1">
                <a:solidFill>
                  <a:schemeClr val="tx1"/>
                </a:solidFill>
                <a:latin typeface="Arial" charset="0"/>
                <a:ea typeface="ヒラギノ角ゴ ProN W3" charset="0"/>
                <a:cs typeface="ヒラギノ角ゴ ProN W3" charset="0"/>
              </a:defRPr>
            </a:lvl5pPr>
            <a:lvl6pPr marL="2514459" indent="-228587" defTabSz="931811"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634" indent="-228587" defTabSz="931811"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8808" indent="-228587" defTabSz="931811"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5983" indent="-228587" defTabSz="931811"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fld id="{D316F858-DFC8-A045-BBC4-29080CDA0739}" type="slidenum">
              <a:rPr lang="en-US" b="0">
                <a:solidFill>
                  <a:srgbClr val="000000"/>
                </a:solidFill>
                <a:latin typeface="Times New Roman" charset="0"/>
              </a:rPr>
              <a:pPr eaLnBrk="1" hangingPunct="1"/>
              <a:t>10</a:t>
            </a:fld>
            <a:endParaRPr lang="en-US" b="0">
              <a:solidFill>
                <a:srgbClr val="000000"/>
              </a:solidFill>
              <a:latin typeface="Times New Roman" charset="0"/>
            </a:endParaRPr>
          </a:p>
        </p:txBody>
      </p:sp>
    </p:spTree>
    <p:extLst>
      <p:ext uri="{BB962C8B-B14F-4D97-AF65-F5344CB8AC3E}">
        <p14:creationId xmlns:p14="http://schemas.microsoft.com/office/powerpoint/2010/main" val="226142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11</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a:spcBef>
                <a:spcPct val="0"/>
              </a:spcBef>
              <a:defRPr/>
            </a:pPr>
            <a:r>
              <a:rPr lang="en-GB" dirty="0"/>
              <a:t>Transformative Agenda </a:t>
            </a:r>
          </a:p>
          <a:p>
            <a:pPr eaLnBrk="1" hangingPunct="1">
              <a:buClr>
                <a:schemeClr val="bg1"/>
              </a:buClr>
              <a:buSzPct val="125000"/>
              <a:defRPr/>
            </a:pPr>
            <a:r>
              <a:rPr lang="en-GB" altLang="en-US" dirty="0">
                <a:solidFill>
                  <a:srgbClr val="1B6EBE"/>
                </a:solidFill>
                <a:sym typeface="Times New Roman" panose="02020603050405020304" pitchFamily="18" charset="0"/>
              </a:rPr>
              <a:t>Despite the progress that reform build, the experiences of large scale disaster such as Haiti Earthquake and Pakistan Floods highlighted the need for further improvements. “In December 2011, the IASC adopted the Transformative Agenda. Which sought to improve response through: better </a:t>
            </a:r>
            <a:r>
              <a:rPr lang="en-GB" altLang="en-US" dirty="0">
                <a:solidFill>
                  <a:srgbClr val="FFB519"/>
                </a:solidFill>
                <a:sym typeface="Times New Roman" panose="02020603050405020304" pitchFamily="18" charset="0"/>
              </a:rPr>
              <a:t>leadership</a:t>
            </a:r>
            <a:r>
              <a:rPr lang="en-GB" altLang="en-US" dirty="0">
                <a:solidFill>
                  <a:srgbClr val="1B6EBE"/>
                </a:solidFill>
                <a:sym typeface="Times New Roman" panose="02020603050405020304" pitchFamily="18" charset="0"/>
              </a:rPr>
              <a:t>, improved </a:t>
            </a:r>
            <a:r>
              <a:rPr lang="en-GB" altLang="en-US" dirty="0">
                <a:solidFill>
                  <a:srgbClr val="FFB519"/>
                </a:solidFill>
                <a:sym typeface="Times New Roman" panose="02020603050405020304" pitchFamily="18" charset="0"/>
              </a:rPr>
              <a:t>accountability</a:t>
            </a:r>
            <a:r>
              <a:rPr lang="en-GB" altLang="en-US" dirty="0">
                <a:solidFill>
                  <a:srgbClr val="1B6EBE"/>
                </a:solidFill>
                <a:sym typeface="Times New Roman" panose="02020603050405020304" pitchFamily="18" charset="0"/>
              </a:rPr>
              <a:t> and improved </a:t>
            </a:r>
            <a:r>
              <a:rPr lang="en-GB" altLang="en-US" dirty="0">
                <a:solidFill>
                  <a:srgbClr val="FFB519"/>
                </a:solidFill>
                <a:sym typeface="Times New Roman" panose="02020603050405020304" pitchFamily="18" charset="0"/>
              </a:rPr>
              <a:t>coordination</a:t>
            </a:r>
            <a:r>
              <a:rPr lang="en-GB" altLang="en-US" dirty="0">
                <a:solidFill>
                  <a:srgbClr val="1B6EBE"/>
                </a:solidFill>
                <a:sym typeface="Times New Roman" panose="02020603050405020304" pitchFamily="18" charset="0"/>
              </a:rPr>
              <a:t>.  This resulted in: </a:t>
            </a:r>
            <a:endParaRPr lang="en-US" altLang="en-US" i="1" dirty="0">
              <a:solidFill>
                <a:srgbClr val="7F7F7F"/>
              </a:solidFill>
              <a:sym typeface="Times New Roman" panose="02020603050405020304" pitchFamily="18" charset="0"/>
            </a:endParaRPr>
          </a:p>
          <a:p>
            <a:pPr lvl="1" fontAlgn="base"/>
            <a:r>
              <a:rPr lang="en-US" sz="1200" b="1" kern="1200" dirty="0">
                <a:solidFill>
                  <a:schemeClr val="tx1"/>
                </a:solidFill>
                <a:effectLst/>
                <a:latin typeface="+mn-lt"/>
                <a:ea typeface="+mn-ea"/>
                <a:cs typeface="+mn-cs"/>
              </a:rPr>
              <a:t>Leadership:</a:t>
            </a:r>
            <a:r>
              <a:rPr lang="en-US" sz="1200" kern="1200" dirty="0">
                <a:solidFill>
                  <a:schemeClr val="tx1"/>
                </a:solidFill>
                <a:effectLst/>
                <a:latin typeface="+mn-lt"/>
                <a:ea typeface="+mn-ea"/>
                <a:cs typeface="+mn-cs"/>
              </a:rPr>
              <a:t>  Roster of senior leaders to deploy for L3 emergencies, increased role of HCTs to support HCs, greater access and participation of local actors in HCTs, etc.</a:t>
            </a:r>
            <a:endParaRPr lang="en-US" sz="1600" kern="1200" dirty="0">
              <a:solidFill>
                <a:schemeClr val="tx1"/>
              </a:solidFill>
              <a:effectLst/>
              <a:latin typeface="+mn-lt"/>
              <a:ea typeface="+mn-ea"/>
              <a:cs typeface="+mn-cs"/>
            </a:endParaRPr>
          </a:p>
          <a:p>
            <a:pPr lvl="2" fontAlgn="base"/>
            <a:r>
              <a:rPr lang="en-US" sz="1200" u="sng" kern="1200" dirty="0">
                <a:solidFill>
                  <a:schemeClr val="tx1"/>
                </a:solidFill>
                <a:effectLst/>
                <a:latin typeface="+mn-lt"/>
                <a:ea typeface="+mn-ea"/>
                <a:cs typeface="+mn-cs"/>
              </a:rPr>
              <a:t>Key messages</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Leadership is a shared responsibility for all actors, and can and should be exercised at all levels, not just for the HC.  </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At the same time, the HC and HCT have greater accountability for protecting the rights and generating results for affected people - and should be held to account for the overall response.</a:t>
            </a:r>
            <a:endParaRPr lang="en-US" sz="1600" kern="1200" dirty="0">
              <a:solidFill>
                <a:schemeClr val="tx1"/>
              </a:solidFill>
              <a:effectLst/>
              <a:latin typeface="+mn-lt"/>
              <a:ea typeface="+mn-ea"/>
              <a:cs typeface="+mn-cs"/>
            </a:endParaRPr>
          </a:p>
          <a:p>
            <a:pPr lvl="1" fontAlgn="base"/>
            <a:r>
              <a:rPr lang="en-US" sz="1200" b="1" kern="1200" dirty="0">
                <a:solidFill>
                  <a:schemeClr val="tx1"/>
                </a:solidFill>
                <a:effectLst/>
                <a:latin typeface="+mn-lt"/>
                <a:ea typeface="+mn-ea"/>
                <a:cs typeface="+mn-cs"/>
              </a:rPr>
              <a:t>Coordination:</a:t>
            </a:r>
            <a:r>
              <a:rPr lang="en-US" sz="1200" kern="1200" dirty="0">
                <a:solidFill>
                  <a:schemeClr val="tx1"/>
                </a:solidFill>
                <a:effectLst/>
                <a:latin typeface="+mn-lt"/>
                <a:ea typeface="+mn-ea"/>
                <a:cs typeface="+mn-cs"/>
              </a:rPr>
              <a:t>  Greater clarity on roles of clusters and partners, tools to support better cluster management and performance, more inclusive for local and national actors, more emphasis on cross-cluster (or inter-cluster) collaboration</a:t>
            </a:r>
            <a:endParaRPr lang="en-US" sz="1600" kern="1200" dirty="0">
              <a:solidFill>
                <a:schemeClr val="tx1"/>
              </a:solidFill>
              <a:effectLst/>
              <a:latin typeface="+mn-lt"/>
              <a:ea typeface="+mn-ea"/>
              <a:cs typeface="+mn-cs"/>
            </a:endParaRPr>
          </a:p>
          <a:p>
            <a:pPr lvl="2" fontAlgn="base"/>
            <a:r>
              <a:rPr lang="en-US" sz="1200" u="sng" kern="1200" dirty="0">
                <a:solidFill>
                  <a:schemeClr val="tx1"/>
                </a:solidFill>
                <a:effectLst/>
                <a:latin typeface="+mn-lt"/>
                <a:ea typeface="+mn-ea"/>
                <a:cs typeface="+mn-cs"/>
              </a:rPr>
              <a:t>Key messages</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2" fontAlgn="base"/>
            <a:r>
              <a:rPr lang="en-CA"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Coordination is a mutual responsibility to achieve more effective outcomes for affected people.</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Clusters have a key role in promoting quality assurance (coverage, consistency and coherence), and risk management (minimizing gaps and addressing risks)</a:t>
            </a:r>
            <a:endParaRPr lang="en-US" sz="1600" kern="1200" dirty="0">
              <a:solidFill>
                <a:schemeClr val="tx1"/>
              </a:solidFill>
              <a:effectLst/>
              <a:latin typeface="+mn-lt"/>
              <a:ea typeface="+mn-ea"/>
              <a:cs typeface="+mn-cs"/>
            </a:endParaRPr>
          </a:p>
          <a:p>
            <a:pPr lvl="3" fontAlgn="base"/>
            <a:r>
              <a:rPr lang="en-CA" sz="1200" kern="1200" dirty="0">
                <a:solidFill>
                  <a:schemeClr val="tx1"/>
                </a:solidFill>
                <a:effectLst/>
                <a:latin typeface="+mn-lt"/>
                <a:ea typeface="+mn-ea"/>
                <a:cs typeface="+mn-cs"/>
              </a:rPr>
              <a:t>Like HCs and HCTs, this is a mutual accountability </a:t>
            </a:r>
            <a:r>
              <a:rPr lang="en-US" sz="1200" kern="1200" dirty="0">
                <a:solidFill>
                  <a:schemeClr val="tx1"/>
                </a:solidFill>
                <a:effectLst/>
                <a:latin typeface="+mn-lt"/>
                <a:ea typeface="+mn-ea"/>
                <a:cs typeface="+mn-cs"/>
              </a:rPr>
              <a:t>for protecting the rights and generating results for affected people - to the extent that clusters have control over the delivery of assistance in their sectoral area.</a:t>
            </a:r>
            <a:endParaRPr lang="en-US" sz="1600" kern="1200" dirty="0">
              <a:solidFill>
                <a:schemeClr val="tx1"/>
              </a:solidFill>
              <a:effectLst/>
              <a:latin typeface="+mn-lt"/>
              <a:ea typeface="+mn-ea"/>
              <a:cs typeface="+mn-cs"/>
            </a:endParaRPr>
          </a:p>
          <a:p>
            <a:pPr lvl="1" fontAlgn="base"/>
            <a:r>
              <a:rPr lang="en-US" sz="1200" b="1" kern="1200" dirty="0">
                <a:solidFill>
                  <a:schemeClr val="tx1"/>
                </a:solidFill>
                <a:effectLst/>
                <a:latin typeface="+mn-lt"/>
                <a:ea typeface="+mn-ea"/>
                <a:cs typeface="+mn-cs"/>
              </a:rPr>
              <a:t>Accountability:</a:t>
            </a:r>
            <a:r>
              <a:rPr lang="en-US" sz="1200" kern="1200" dirty="0">
                <a:solidFill>
                  <a:schemeClr val="tx1"/>
                </a:solidFill>
                <a:effectLst/>
                <a:latin typeface="+mn-lt"/>
                <a:ea typeface="+mn-ea"/>
                <a:cs typeface="+mn-cs"/>
              </a:rPr>
              <a:t>  Greater emphasis on Accountability to Affected People (AAP), as well as common tools and approaches to improve coherence and consistency, such as Humanitarian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Cycle (HPC) and cluster performance management. Also more emphasis on accountability at the level of HC, HCT, clusters, etc.</a:t>
            </a:r>
            <a:endParaRPr lang="en-US" sz="1600" kern="1200" dirty="0">
              <a:solidFill>
                <a:schemeClr val="tx1"/>
              </a:solidFill>
              <a:effectLst/>
              <a:latin typeface="+mn-lt"/>
              <a:ea typeface="+mn-ea"/>
              <a:cs typeface="+mn-cs"/>
            </a:endParaRPr>
          </a:p>
          <a:p>
            <a:pPr lvl="2" fontAlgn="base"/>
            <a:r>
              <a:rPr lang="en-US" sz="1200" u="sng" kern="1200" dirty="0">
                <a:solidFill>
                  <a:schemeClr val="tx1"/>
                </a:solidFill>
                <a:effectLst/>
                <a:latin typeface="+mn-lt"/>
                <a:ea typeface="+mn-ea"/>
                <a:cs typeface="+mn-cs"/>
              </a:rPr>
              <a:t>Key messages</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Accountability is the mutual responsibility of CC, cluster partners, inter-cluster/sector, HC/HCT, donors,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to achieve more effective outcomes for affected people while protecting their rights.</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While tools and processes can help facilitate this, the most important element is shifting attitudes and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to become more "people-</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in our ways of working. </a:t>
            </a:r>
            <a:endParaRPr lang="en-US" sz="1600" kern="1200" dirty="0">
              <a:solidFill>
                <a:schemeClr val="tx1"/>
              </a:solidFill>
              <a:effectLst/>
              <a:latin typeface="+mn-lt"/>
              <a:ea typeface="+mn-ea"/>
              <a:cs typeface="+mn-cs"/>
            </a:endParaRPr>
          </a:p>
          <a:p>
            <a:pPr lvl="3" fontAlgn="base"/>
            <a:r>
              <a:rPr lang="en-US" sz="1200" kern="1200" dirty="0">
                <a:solidFill>
                  <a:schemeClr val="tx1"/>
                </a:solidFill>
                <a:effectLst/>
                <a:latin typeface="+mn-lt"/>
                <a:ea typeface="+mn-ea"/>
                <a:cs typeface="+mn-cs"/>
              </a:rPr>
              <a:t>Clusters (coordinators and partners) can play an important role in advocating, promoting these ideas and putting them into practice.</a:t>
            </a:r>
            <a:endParaRPr lang="en-US" sz="1600" kern="1200" dirty="0">
              <a:solidFill>
                <a:schemeClr val="tx1"/>
              </a:solidFill>
              <a:effectLst/>
              <a:latin typeface="+mn-lt"/>
              <a:ea typeface="+mn-ea"/>
              <a:cs typeface="+mn-cs"/>
            </a:endParaRPr>
          </a:p>
          <a:p>
            <a:endParaRPr lang="en-US" b="1" dirty="0"/>
          </a:p>
          <a:p>
            <a:endParaRPr lang="en-US" dirty="0"/>
          </a:p>
        </p:txBody>
      </p:sp>
    </p:spTree>
    <p:extLst>
      <p:ext uri="{BB962C8B-B14F-4D97-AF65-F5344CB8AC3E}">
        <p14:creationId xmlns:p14="http://schemas.microsoft.com/office/powerpoint/2010/main" val="66903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386" eaLnBrk="0" hangingPunct="0">
              <a:defRPr sz="2400" b="1">
                <a:solidFill>
                  <a:schemeClr val="tx1"/>
                </a:solidFill>
                <a:latin typeface="Arial" charset="0"/>
                <a:ea typeface="ヒラギノ角ゴ ProN W3" charset="0"/>
                <a:cs typeface="ヒラギノ角ゴ ProN W3" charset="0"/>
              </a:defRPr>
            </a:lvl1pPr>
            <a:lvl2pPr marL="729016" indent="-280390" defTabSz="914386" eaLnBrk="0" hangingPunct="0">
              <a:defRPr sz="2400" b="1">
                <a:solidFill>
                  <a:schemeClr val="tx1"/>
                </a:solidFill>
                <a:latin typeface="Arial" charset="0"/>
                <a:ea typeface="ヒラギノ角ゴ ProN W3" charset="0"/>
                <a:cs typeface="ヒラギノ角ゴ ProN W3" charset="0"/>
              </a:defRPr>
            </a:lvl2pPr>
            <a:lvl3pPr marL="1121563" indent="-224313" defTabSz="914386" eaLnBrk="0" hangingPunct="0">
              <a:defRPr sz="2400" b="1">
                <a:solidFill>
                  <a:schemeClr val="tx1"/>
                </a:solidFill>
                <a:latin typeface="Arial" charset="0"/>
                <a:ea typeface="ヒラギノ角ゴ ProN W3" charset="0"/>
                <a:cs typeface="ヒラギノ角ゴ ProN W3" charset="0"/>
              </a:defRPr>
            </a:lvl3pPr>
            <a:lvl4pPr marL="1570189" indent="-224313" defTabSz="914386" eaLnBrk="0" hangingPunct="0">
              <a:defRPr sz="2400" b="1">
                <a:solidFill>
                  <a:schemeClr val="tx1"/>
                </a:solidFill>
                <a:latin typeface="Arial" charset="0"/>
                <a:ea typeface="ヒラギノ角ゴ ProN W3" charset="0"/>
                <a:cs typeface="ヒラギノ角ゴ ProN W3" charset="0"/>
              </a:defRPr>
            </a:lvl4pPr>
            <a:lvl5pPr marL="2018814" indent="-224313" defTabSz="914386" eaLnBrk="0" hangingPunct="0">
              <a:defRPr sz="2400" b="1">
                <a:solidFill>
                  <a:schemeClr val="tx1"/>
                </a:solidFill>
                <a:latin typeface="Arial" charset="0"/>
                <a:ea typeface="ヒラギノ角ゴ ProN W3" charset="0"/>
                <a:cs typeface="ヒラギノ角ゴ ProN W3" charset="0"/>
              </a:defRPr>
            </a:lvl5pPr>
            <a:lvl6pPr marL="2467439"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064"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690"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315"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12</a:t>
            </a:fld>
            <a:endParaRPr lang="en-US" sz="1200" b="0">
              <a:solidFill>
                <a:srgbClr val="000000"/>
              </a:solidFill>
              <a:latin typeface="Times New Roman" charset="0"/>
            </a:endParaRPr>
          </a:p>
        </p:txBody>
      </p:sp>
    </p:spTree>
    <p:extLst>
      <p:ext uri="{BB962C8B-B14F-4D97-AF65-F5344CB8AC3E}">
        <p14:creationId xmlns:p14="http://schemas.microsoft.com/office/powerpoint/2010/main" val="378432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386" eaLnBrk="0" hangingPunct="0">
              <a:defRPr sz="2400" b="1">
                <a:solidFill>
                  <a:schemeClr val="tx1"/>
                </a:solidFill>
                <a:latin typeface="Arial" charset="0"/>
                <a:ea typeface="ヒラギノ角ゴ ProN W3" charset="0"/>
                <a:cs typeface="ヒラギノ角ゴ ProN W3" charset="0"/>
              </a:defRPr>
            </a:lvl1pPr>
            <a:lvl2pPr marL="729016" indent="-280390" defTabSz="914386" eaLnBrk="0" hangingPunct="0">
              <a:defRPr sz="2400" b="1">
                <a:solidFill>
                  <a:schemeClr val="tx1"/>
                </a:solidFill>
                <a:latin typeface="Arial" charset="0"/>
                <a:ea typeface="ヒラギノ角ゴ ProN W3" charset="0"/>
                <a:cs typeface="ヒラギノ角ゴ ProN W3" charset="0"/>
              </a:defRPr>
            </a:lvl2pPr>
            <a:lvl3pPr marL="1121563" indent="-224313" defTabSz="914386" eaLnBrk="0" hangingPunct="0">
              <a:defRPr sz="2400" b="1">
                <a:solidFill>
                  <a:schemeClr val="tx1"/>
                </a:solidFill>
                <a:latin typeface="Arial" charset="0"/>
                <a:ea typeface="ヒラギノ角ゴ ProN W3" charset="0"/>
                <a:cs typeface="ヒラギノ角ゴ ProN W3" charset="0"/>
              </a:defRPr>
            </a:lvl3pPr>
            <a:lvl4pPr marL="1570189" indent="-224313" defTabSz="914386" eaLnBrk="0" hangingPunct="0">
              <a:defRPr sz="2400" b="1">
                <a:solidFill>
                  <a:schemeClr val="tx1"/>
                </a:solidFill>
                <a:latin typeface="Arial" charset="0"/>
                <a:ea typeface="ヒラギノ角ゴ ProN W3" charset="0"/>
                <a:cs typeface="ヒラギノ角ゴ ProN W3" charset="0"/>
              </a:defRPr>
            </a:lvl4pPr>
            <a:lvl5pPr marL="2018814" indent="-224313" defTabSz="914386" eaLnBrk="0" hangingPunct="0">
              <a:defRPr sz="2400" b="1">
                <a:solidFill>
                  <a:schemeClr val="tx1"/>
                </a:solidFill>
                <a:latin typeface="Arial" charset="0"/>
                <a:ea typeface="ヒラギノ角ゴ ProN W3" charset="0"/>
                <a:cs typeface="ヒラギノ角ゴ ProN W3" charset="0"/>
              </a:defRPr>
            </a:lvl5pPr>
            <a:lvl6pPr marL="2467439"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064"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690"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315"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13</a:t>
            </a:fld>
            <a:endParaRPr lang="en-US" sz="1200" b="0">
              <a:solidFill>
                <a:srgbClr val="000000"/>
              </a:solidFill>
              <a:latin typeface="Times New Roman" charset="0"/>
            </a:endParaRPr>
          </a:p>
        </p:txBody>
      </p:sp>
    </p:spTree>
    <p:extLst>
      <p:ext uri="{BB962C8B-B14F-4D97-AF65-F5344CB8AC3E}">
        <p14:creationId xmlns:p14="http://schemas.microsoft.com/office/powerpoint/2010/main" val="111214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40963" name="Slide Number Placeholder 3"/>
          <p:cNvSpPr>
            <a:spLocks noGrp="1"/>
          </p:cNvSpPr>
          <p:nvPr>
            <p:ph type="sldNum" sz="quarter" idx="5"/>
          </p:nvPr>
        </p:nvSpPr>
        <p:spPr>
          <a:noFill/>
        </p:spPr>
        <p:txBody>
          <a:bodyPr/>
          <a:lstStyle>
            <a:lvl1pPr defTabSz="914386" eaLnBrk="0" hangingPunct="0">
              <a:defRPr sz="2400" b="1">
                <a:solidFill>
                  <a:schemeClr val="tx1"/>
                </a:solidFill>
                <a:latin typeface="Arial" charset="0"/>
                <a:ea typeface="ヒラギノ角ゴ ProN W3" charset="0"/>
                <a:cs typeface="ヒラギノ角ゴ ProN W3" charset="0"/>
              </a:defRPr>
            </a:lvl1pPr>
            <a:lvl2pPr marL="729016" indent="-280390" defTabSz="914386" eaLnBrk="0" hangingPunct="0">
              <a:defRPr sz="2400" b="1">
                <a:solidFill>
                  <a:schemeClr val="tx1"/>
                </a:solidFill>
                <a:latin typeface="Arial" charset="0"/>
                <a:ea typeface="ヒラギノ角ゴ ProN W3" charset="0"/>
                <a:cs typeface="ヒラギノ角ゴ ProN W3" charset="0"/>
              </a:defRPr>
            </a:lvl2pPr>
            <a:lvl3pPr marL="1121563" indent="-224313" defTabSz="914386" eaLnBrk="0" hangingPunct="0">
              <a:defRPr sz="2400" b="1">
                <a:solidFill>
                  <a:schemeClr val="tx1"/>
                </a:solidFill>
                <a:latin typeface="Arial" charset="0"/>
                <a:ea typeface="ヒラギノ角ゴ ProN W3" charset="0"/>
                <a:cs typeface="ヒラギノ角ゴ ProN W3" charset="0"/>
              </a:defRPr>
            </a:lvl3pPr>
            <a:lvl4pPr marL="1570189" indent="-224313" defTabSz="914386" eaLnBrk="0" hangingPunct="0">
              <a:defRPr sz="2400" b="1">
                <a:solidFill>
                  <a:schemeClr val="tx1"/>
                </a:solidFill>
                <a:latin typeface="Arial" charset="0"/>
                <a:ea typeface="ヒラギノ角ゴ ProN W3" charset="0"/>
                <a:cs typeface="ヒラギノ角ゴ ProN W3" charset="0"/>
              </a:defRPr>
            </a:lvl4pPr>
            <a:lvl5pPr marL="2018814" indent="-224313" defTabSz="914386" eaLnBrk="0" hangingPunct="0">
              <a:defRPr sz="2400" b="1">
                <a:solidFill>
                  <a:schemeClr val="tx1"/>
                </a:solidFill>
                <a:latin typeface="Arial" charset="0"/>
                <a:ea typeface="ヒラギノ角ゴ ProN W3" charset="0"/>
                <a:cs typeface="ヒラギノ角ゴ ProN W3" charset="0"/>
              </a:defRPr>
            </a:lvl5pPr>
            <a:lvl6pPr marL="2467439"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6pPr>
            <a:lvl7pPr marL="2916064"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7pPr>
            <a:lvl8pPr marL="3364690"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8pPr>
            <a:lvl9pPr marL="3813315" indent="-224313" defTabSz="914386" eaLnBrk="0" fontAlgn="base" hangingPunct="0">
              <a:spcBef>
                <a:spcPct val="0"/>
              </a:spcBef>
              <a:spcAft>
                <a:spcPct val="0"/>
              </a:spcAft>
              <a:defRPr sz="2400" b="1">
                <a:solidFill>
                  <a:schemeClr val="tx1"/>
                </a:solidFill>
                <a:latin typeface="Arial" charset="0"/>
                <a:ea typeface="ヒラギノ角ゴ ProN W3" charset="0"/>
                <a:cs typeface="ヒラギノ角ゴ ProN W3" charset="0"/>
              </a:defRPr>
            </a:lvl9pPr>
          </a:lstStyle>
          <a:p>
            <a:pPr eaLnBrk="1" hangingPunct="1"/>
            <a:fld id="{D4055D71-DF5B-9444-A24B-E8C767E0F186}" type="slidenum">
              <a:rPr lang="en-US" sz="1200" b="0">
                <a:solidFill>
                  <a:srgbClr val="000000"/>
                </a:solidFill>
                <a:latin typeface="Times New Roman" charset="0"/>
              </a:rPr>
              <a:pPr eaLnBrk="1" hangingPunct="1"/>
              <a:t>14</a:t>
            </a:fld>
            <a:endParaRPr lang="en-US" sz="1200" b="0">
              <a:solidFill>
                <a:srgbClr val="000000"/>
              </a:solidFill>
              <a:latin typeface="Times New Roman" charset="0"/>
            </a:endParaRPr>
          </a:p>
        </p:txBody>
      </p:sp>
    </p:spTree>
    <p:extLst>
      <p:ext uri="{BB962C8B-B14F-4D97-AF65-F5344CB8AC3E}">
        <p14:creationId xmlns:p14="http://schemas.microsoft.com/office/powerpoint/2010/main" val="109779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15</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r>
              <a:rPr lang="en-US" b="1" dirty="0"/>
              <a:t>Notes for the centrality of</a:t>
            </a:r>
            <a:r>
              <a:rPr lang="en-US" b="1" baseline="0" dirty="0"/>
              <a:t> protection IASC doc. </a:t>
            </a:r>
            <a:br>
              <a:rPr lang="en-US" baseline="0" dirty="0"/>
            </a:br>
            <a:r>
              <a:rPr lang="en-US" dirty="0"/>
              <a:t>Protection of all persons affected and at risk must inform humanitarian decision-making and response, including engagement with States and non-State parties to conflict. It must be central to our preparedness efforts, as part of immediate and life-saving activities, and throughout the duration of humanitarian response and beyond. In practical terms, this means identifying who is at risk, how and why at the very outset of a crisis and thereafter, taking into account the specific vulnerabilities that underlie these risks, including those experienced by men, women, girls and boys, and groups such as internally displaced persons, older persons, persons with disabilities, and persons belonging to sexual and other minorities. It means that HCs, HCTs and Clusters need to develop and implement a comprehensive protection strategy to address these risks and to prevent and stop the recurrence of violations of international human rights and humanitarian law – a strategy that clearly articulates and identifies the The$Centrality$of$Protection$in$Humanitarian$Action,$Endorsed$by$the$IASC$Principals,$17$December$2013 Inter-Agency Standing Committee (IASC), www.humanitarianinfo.org/iasc 2 complementary roles and responsibilities among humanitarian actors to contribute to protection outcomes; that identifies and makes use of all available tools to effectively protect those affected by humanitarian crises; that takes into account the role and contribution of other relevant actors, such as peacekeeping and political missions and development actors, to achieve protection goals and develop durable solutions. These strategies must be regularly revised to reflect changing circumstances, priorities and needs. Resources commensurate to the </a:t>
            </a:r>
            <a:r>
              <a:rPr lang="en-US" dirty="0" err="1"/>
              <a:t>realisation</a:t>
            </a:r>
            <a:r>
              <a:rPr lang="en-US" dirty="0"/>
              <a:t> of these efforts must be </a:t>
            </a:r>
            <a:r>
              <a:rPr lang="en-US" dirty="0" err="1"/>
              <a:t>mobilised</a:t>
            </a:r>
            <a:r>
              <a:rPr lang="en-US" dirty="0"/>
              <a:t>. It also means that HCs, HCTs and Clusters need to strengthen the collection, management and analysis of information to inform and adjust early warning, preparedness, response, recovery and policy efforts, and support strategic and coordinated advocacy, dialogue and humanitarian negotiations on behalf of persons affected and at risk, and in a manner that addresses the risks they face in conflict, violence and natural disasters. In this regard, the complementary roles, mandates and means of action of all relevant actors need to be recognized and reinforced. In all undertakings, primary consideration will be given to our accountability to affected populations, to identify, understand and support their own protection measures. Different segments of affected populations need to be meaningfully engaged in all decisions and actions that have a direct impact on their well-being. A commitment to support national and local civil society in their important role to enhance the protection of persons affected and at risk is central to this </a:t>
            </a:r>
            <a:r>
              <a:rPr lang="en-US" dirty="0" err="1"/>
              <a:t>endeavour</a:t>
            </a:r>
            <a:r>
              <a:rPr lang="en-US" dirty="0"/>
              <a:t>. At the field level, the responsibility for placing protection at the </a:t>
            </a:r>
            <a:r>
              <a:rPr lang="en-US" dirty="0" err="1"/>
              <a:t>centre</a:t>
            </a:r>
            <a:r>
              <a:rPr lang="en-US" dirty="0"/>
              <a:t> of international humanitarian action rests with Humanitarian Coordinators, Humanitarian Country Teams, and all Cluster Coordinators. Protection Clusters play a crucial role in supporting humanitarian actors to develop protection strategies, including to mainstream protection throughout all sectors and to coordinate </a:t>
            </a:r>
            <a:r>
              <a:rPr lang="en-US" dirty="0" err="1"/>
              <a:t>specialised</a:t>
            </a:r>
            <a:r>
              <a:rPr lang="en-US" dirty="0"/>
              <a:t> protection services for affected populations. But the responsibility is not theirs alone. We, the IASC Principals, recognize our leadership in supporting their efforts in a consistent, principled and impartial manner, including through policy development, dialogue, advocacy, and engagement with States. We commit to provide the necessary support and to work with them and all IASC members to ensure the centrality of protection in humanitarian action.</a:t>
            </a:r>
          </a:p>
        </p:txBody>
      </p:sp>
    </p:spTree>
    <p:extLst>
      <p:ext uri="{BB962C8B-B14F-4D97-AF65-F5344CB8AC3E}">
        <p14:creationId xmlns:p14="http://schemas.microsoft.com/office/powerpoint/2010/main" val="151416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There is no need to explain in detail, but facilitators can briefly present these new developments, and explain how this may affect clusters' work. These include: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SDGs - increased "sovereignty" of national authorities to define development priorities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World Humanitarian Summit - putting people at the </a:t>
            </a:r>
            <a:r>
              <a:rPr lang="en-US" sz="1200" kern="1200" dirty="0" err="1">
                <a:solidFill>
                  <a:schemeClr val="tx1"/>
                </a:solidFill>
                <a:effectLst/>
                <a:latin typeface="+mn-lt"/>
                <a:ea typeface="+mn-ea"/>
                <a:cs typeface="+mn-cs"/>
              </a:rPr>
              <a:t>centre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Grand Bargain</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Participation Revolution - commitment to greater engagement and participation of affected people in the design and implementation of humanitarian responses</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Localization - greater recognition and prioritization of local knowledge, capacities and resources in the management of responses</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Humanitarian Financing - moving to multi-year funding</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Transparency - greater emphasis on transparency on how and where aid resources are used</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Cash - increased use of cash in responses</a:t>
            </a:r>
            <a:endParaRPr lang="en-US" sz="1600" kern="1200" dirty="0">
              <a:solidFill>
                <a:schemeClr val="tx1"/>
              </a:solidFill>
              <a:effectLst/>
              <a:latin typeface="+mn-lt"/>
              <a:ea typeface="+mn-ea"/>
              <a:cs typeface="+mn-cs"/>
            </a:endParaRPr>
          </a:p>
          <a:p>
            <a:pPr lvl="2" fontAlgn="base"/>
            <a:r>
              <a:rPr lang="en-US" sz="1200" kern="1200" dirty="0">
                <a:solidFill>
                  <a:schemeClr val="tx1"/>
                </a:solidFill>
                <a:effectLst/>
                <a:latin typeface="+mn-lt"/>
                <a:ea typeface="+mn-ea"/>
                <a:cs typeface="+mn-cs"/>
              </a:rPr>
              <a:t>Humanitarian-development nexus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Facilitators can explain to participants that these trends are already influencing how UNICEF, partners and clusters function in many crises situations. </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Also an opportunity to remind participants of alternative coordination mechanisms and approaches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Sector coordination mechanisms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Government-led coordination</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Sub-national coordination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Consortia approaches.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71453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u="sng" kern="1200" dirty="0">
                <a:solidFill>
                  <a:schemeClr val="tx1"/>
                </a:solidFill>
                <a:effectLst/>
                <a:latin typeface="+mn-lt"/>
                <a:ea typeface="+mn-ea"/>
                <a:cs typeface="+mn-cs"/>
              </a:rPr>
              <a:t>Scale-Up activation </a:t>
            </a:r>
            <a:r>
              <a:rPr lang="en-US" sz="1200" kern="1200" dirty="0">
                <a:solidFill>
                  <a:schemeClr val="tx1"/>
                </a:solidFill>
                <a:effectLst/>
                <a:latin typeface="+mn-lt"/>
                <a:ea typeface="+mn-ea"/>
                <a:cs typeface="+mn-cs"/>
              </a:rPr>
              <a:t>replaces the previous L3 system by seeking to reinforce focused collective and time-bound emergency procedures. Scale-Up activation is time-bound (limited to 6 months) and can only be extended once (for an additional 3 months in exceptional circumstances). The IASC Protocols developed to support humanitarian system-wide emergency response activation, such as empowered leadership of the Humanitarian Coordinator, remain relevant and have been updated and aligned with the Scale-Up activation protocols. Peer reviews and evaluations seek to strengthen the accountability of the system to respond in a timely and effective manner in response to a sudden onset crisis or a rapidly deteriorating humanitarian situation.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Key features</a:t>
            </a:r>
            <a:r>
              <a:rPr lang="en-US" sz="1200" kern="1200" dirty="0">
                <a:solidFill>
                  <a:schemeClr val="tx1"/>
                </a:solidFill>
                <a:effectLst/>
                <a:latin typeface="+mn-lt"/>
                <a:ea typeface="+mn-ea"/>
                <a:cs typeface="+mn-cs"/>
              </a:rPr>
              <a:t> [NB: Main new elements are noted in</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italic </a:t>
            </a:r>
            <a:r>
              <a:rPr lang="en-US" sz="1200" kern="1200" dirty="0">
                <a:solidFill>
                  <a:schemeClr val="tx1"/>
                </a:solidFill>
                <a:effectLst/>
                <a:latin typeface="+mn-lt"/>
                <a:ea typeface="+mn-ea"/>
                <a:cs typeface="+mn-cs"/>
              </a:rPr>
              <a:t>for ease of reference]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Definition</a:t>
            </a:r>
            <a:r>
              <a:rPr lang="en-US" sz="1200" kern="1200" dirty="0">
                <a:solidFill>
                  <a:schemeClr val="tx1"/>
                </a:solidFill>
                <a:effectLst/>
                <a:latin typeface="+mn-lt"/>
                <a:ea typeface="+mn-ea"/>
                <a:cs typeface="+mn-cs"/>
              </a:rPr>
              <a:t>: The IASC Scale-Up activation is a system-wide mobilization in response to a sudden onset and/or rapidly deteriorating humanitarian situation in a given country, including at the subnational level, where capacity to lead, coordinate and deliver humanitarian assistance does not match the scale, complexity and urgency of the crisis.</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Duration:</a:t>
            </a:r>
            <a:r>
              <a:rPr lang="en-US" sz="1200" kern="1200" dirty="0">
                <a:solidFill>
                  <a:schemeClr val="tx1"/>
                </a:solidFill>
                <a:effectLst/>
                <a:latin typeface="+mn-lt"/>
                <a:ea typeface="+mn-ea"/>
                <a:cs typeface="+mn-cs"/>
              </a:rPr>
              <a:t>  This exceptional measure shall only be applied for a </a:t>
            </a:r>
            <a:r>
              <a:rPr lang="en-US" sz="1200" i="1" u="sng" kern="1200" dirty="0">
                <a:solidFill>
                  <a:schemeClr val="tx1"/>
                </a:solidFill>
                <a:effectLst/>
                <a:latin typeface="+mn-lt"/>
                <a:ea typeface="+mn-ea"/>
                <a:cs typeface="+mn-cs"/>
              </a:rPr>
              <a:t>time-bound period of up to six months</a:t>
            </a:r>
            <a:r>
              <a:rPr lang="en-US" sz="1200" kern="1200" dirty="0">
                <a:solidFill>
                  <a:schemeClr val="tx1"/>
                </a:solidFill>
                <a:effectLst/>
                <a:latin typeface="+mn-lt"/>
                <a:ea typeface="+mn-ea"/>
                <a:cs typeface="+mn-cs"/>
              </a:rPr>
              <a:t> where the gravity of the humanitarian situation justifies the mobilization of system-wide capacities and resources, beyond standard levels, to respond to critical humanitarian needs on the ground. </a:t>
            </a:r>
            <a:r>
              <a:rPr lang="en-US" sz="1200" i="1" kern="1200" dirty="0">
                <a:solidFill>
                  <a:schemeClr val="tx1"/>
                </a:solidFill>
                <a:effectLst/>
                <a:latin typeface="+mn-lt"/>
                <a:ea typeface="+mn-ea"/>
                <a:cs typeface="+mn-cs"/>
              </a:rPr>
              <a:t>It can only be extended once  -- for an additional 3 months in exceptional circumstances.</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Activation</a:t>
            </a:r>
            <a:r>
              <a:rPr lang="en-US" sz="1200" kern="1200" dirty="0">
                <a:solidFill>
                  <a:schemeClr val="tx1"/>
                </a:solidFill>
                <a:effectLst/>
                <a:latin typeface="+mn-lt"/>
                <a:ea typeface="+mn-ea"/>
                <a:cs typeface="+mn-cs"/>
              </a:rPr>
              <a:t>: The Scale-Up activation shall be issued by the Emergency Relief Coordinator (ERC), in consultation with the concerned RC/HC and IASC Principals, on the basis of an analysis of the following criteria: scale, complexity, urgency, capacity, and </a:t>
            </a:r>
            <a:r>
              <a:rPr lang="en-US" sz="1200" i="1" u="sng" kern="1200" dirty="0">
                <a:solidFill>
                  <a:schemeClr val="tx1"/>
                </a:solidFill>
                <a:effectLst/>
                <a:latin typeface="+mn-lt"/>
                <a:ea typeface="+mn-ea"/>
                <a:cs typeface="+mn-cs"/>
              </a:rPr>
              <a:t>risk of failure to deliver at scale to affected populations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Implications:</a:t>
            </a:r>
            <a:r>
              <a:rPr lang="en-US" sz="1200" kern="1200" dirty="0">
                <a:solidFill>
                  <a:schemeClr val="tx1"/>
                </a:solidFill>
                <a:effectLst/>
                <a:latin typeface="+mn-lt"/>
                <a:ea typeface="+mn-ea"/>
                <a:cs typeface="+mn-cs"/>
              </a:rPr>
              <a:t> The Scale-Up activation commits IASC members to the procedures as laid out below. It does not, however, prejudge or affect the ability of IASC member organizations to decide on activation of their respective emergency mechanisms and procedures, nor the manner in which those would be applied</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establishment of the HCT, with the current RC re-hatted as HC </a:t>
            </a:r>
            <a:r>
              <a:rPr lang="en-US" sz="1200" kern="1200" dirty="0" err="1">
                <a:solidFill>
                  <a:schemeClr val="tx1"/>
                </a:solidFill>
                <a:effectLst/>
                <a:latin typeface="+mn-lt"/>
                <a:ea typeface="+mn-ea"/>
                <a:cs typeface="+mn-cs"/>
              </a:rPr>
              <a:t>a.i.</a:t>
            </a:r>
            <a:r>
              <a:rPr lang="en-US" sz="1200" kern="1200" dirty="0">
                <a:solidFill>
                  <a:schemeClr val="tx1"/>
                </a:solidFill>
                <a:effectLst/>
                <a:latin typeface="+mn-lt"/>
                <a:ea typeface="+mn-ea"/>
                <a:cs typeface="+mn-cs"/>
              </a:rPr>
              <a:t> pending decision on the most appropriate leadership model;</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Designation and deployment of a Humanitarian Coordinator within 72 hours of the onset of the crisis for up to six months, to lead the coordination of the overall humanitarian response, exercising empowered leadership in line with the IASC protocol in this regard. Based on the IASC Principals’ decision this may be one of a number of options including: (a) senior to the RC or HC, (b) Deputy to the RC/HC, or (c) parallel to the RC in-country (as a separate HC). Another alternative which may be considered include the deployment of a Special Envoy. Depending on the agreed leadership model, a Head of Agency in situ may be identified to serve as HC ad interim, pending the identification and deployment of a HC or Deputy from the Humanitarian Coordinators Pool. Agencies shall endeavor to propose and release colleagues suitable for the role, in particular colleagues identified in the Humanitarian Coordinators Pool.</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Activation of clusters for priority sectors by the ERC after consultation with the IASC Principals, no later than 72 hours after activation of the Scale-up, based upon request from the RC/HC in consultation with the HCT.</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deployment of appropriate coordination capacity, including qualified Cluster Coordinators and Information Managers as necessary, within 72 hours of the activation, upon decision by the IASC Principals and in consultation with the Global Cluster Lead Agencies;</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Within the first 72 hours, the issuance of a ‘Statement of Key Strategic Priorities” by the RC/HC for purposes of common messaging and advocacy from headquarters level and for press releases;</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implementation of the Multi Cluster/Sector Initial Rapid Assessment (or alternative rapid assessment) based upon coordinated assessments, which consists of a Situation Analysis within the first 72 hours followed by a multisector assessment and report within the first two weeks;</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Development of a Flash Appeal (by day 5) that is supported by the Situation Analysis and consisting of a top-line analysis of the scope and severity of the crisis and setting out the priority actions and their financial requirements19; Within 4 weeks, the Flash Appeal shall be revised. If a longer response is required (beyond the initial activation period of six months), the HCT should develop or update the Humanitarian Needs Overview (HNO) which consolidates and analyses information on the needs, vulnerabilities and capacities of the affected population, and develop or update a Humanitarian Response Plan (HRP) which communicates the strategy to respond to the assessed needs, and serves as the basis for implementing and monitoring the collective response;</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announcement of Central Emergency Response Fund (CERF) and Country- Based Pooled Fund (CBPF) (if available in country) funds. Allocations to be issued by the ERC (by the HC for CBPFs) within 72 hours of the crisis onset, on a “no regrets” basis, in support of priorities identified in the strategic statement;</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Activation of the “empowered leadership” model;</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 Operational Peer Review (OPR) no later than five months after the initial activation. The OPR provides the HC and HCT an opportunity to reflect on the direction and performance of the response, its recommendations should inform the Emergency Directors, the RC/HC and HCT at the end of the activation period. The agreed context specific benchmarks should be used as the basis for the review.</a:t>
            </a:r>
            <a:endParaRPr lang="en-GB" sz="1200" kern="1200" dirty="0">
              <a:solidFill>
                <a:schemeClr val="tx1"/>
              </a:solidFill>
              <a:effectLst/>
              <a:latin typeface="+mn-lt"/>
              <a:ea typeface="+mn-ea"/>
              <a:cs typeface="+mn-cs"/>
            </a:endParaRPr>
          </a:p>
          <a:p>
            <a:pPr lvl="1"/>
            <a:r>
              <a:rPr lang="en-US" sz="1200" i="1" u="sng" kern="1200" dirty="0">
                <a:solidFill>
                  <a:schemeClr val="tx1"/>
                </a:solidFill>
                <a:effectLst/>
                <a:latin typeface="+mn-lt"/>
                <a:ea typeface="+mn-ea"/>
                <a:cs typeface="+mn-cs"/>
              </a:rPr>
              <a:t>An Inter-Agency Humanitarian Evaluation (IAHE) conducted</a:t>
            </a:r>
            <a:r>
              <a:rPr lang="en-US" sz="1200" kern="1200" dirty="0">
                <a:solidFill>
                  <a:schemeClr val="tx1"/>
                </a:solidFill>
                <a:effectLst/>
                <a:latin typeface="+mn-lt"/>
                <a:ea typeface="+mn-ea"/>
                <a:cs typeface="+mn-cs"/>
              </a:rPr>
              <a:t> according to the Terms of Reference of IAHE and </a:t>
            </a:r>
            <a:r>
              <a:rPr lang="en-US" sz="1200" i="1" u="sng" kern="1200" dirty="0">
                <a:solidFill>
                  <a:schemeClr val="tx1"/>
                </a:solidFill>
                <a:effectLst/>
                <a:latin typeface="+mn-lt"/>
                <a:ea typeface="+mn-ea"/>
                <a:cs typeface="+mn-cs"/>
              </a:rPr>
              <a:t>within 9-12 months of a Scale-Up activation</a:t>
            </a:r>
            <a:r>
              <a:rPr lang="en-US" sz="1200" kern="1200" dirty="0">
                <a:solidFill>
                  <a:schemeClr val="tx1"/>
                </a:solidFill>
                <a:effectLst/>
                <a:latin typeface="+mn-lt"/>
                <a:ea typeface="+mn-ea"/>
                <a:cs typeface="+mn-cs"/>
              </a:rPr>
              <a:t>. The IAHE should take into consideration the findings of the OPR.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is on-going in the IASC to come up with a separate set of protocols for ‘sustained’ large scale and complex emergencies that would require continuous IASC support. </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DA775DBC-578F-4740-ACE5-9F14B1B4360F}" type="slidenum">
              <a:rPr lang="en-US" smtClean="0"/>
              <a:t>17</a:t>
            </a:fld>
            <a:endParaRPr lang="en-US" dirty="0"/>
          </a:p>
        </p:txBody>
      </p:sp>
    </p:spTree>
    <p:extLst>
      <p:ext uri="{BB962C8B-B14F-4D97-AF65-F5344CB8AC3E}">
        <p14:creationId xmlns:p14="http://schemas.microsoft.com/office/powerpoint/2010/main" val="281778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18</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lvl="0"/>
            <a:r>
              <a:rPr lang="en-US" sz="1200" kern="1200" dirty="0">
                <a:solidFill>
                  <a:schemeClr val="tx1"/>
                </a:solidFill>
                <a:effectLst/>
                <a:latin typeface="+mn-lt"/>
                <a:ea typeface="+mn-ea"/>
                <a:cs typeface="+mn-cs"/>
              </a:rPr>
              <a:t>Make the link from the previous discussions on the evolution of humanitarian coordination back to the first exercise: </a:t>
            </a:r>
            <a:r>
              <a:rPr lang="en-US" sz="1200" b="1" kern="1200" dirty="0">
                <a:solidFill>
                  <a:schemeClr val="tx1"/>
                </a:solidFill>
                <a:effectLst/>
                <a:latin typeface="+mn-lt"/>
                <a:ea typeface="+mn-ea"/>
                <a:cs typeface="+mn-cs"/>
              </a:rPr>
              <a:t>coordination is about generating the best possible results for the greatest number of people in need.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humanitarian system has constantly evolved in order to be more </a:t>
            </a:r>
            <a:r>
              <a:rPr lang="en-US" sz="1200" b="1" kern="1200" dirty="0">
                <a:solidFill>
                  <a:schemeClr val="tx1"/>
                </a:solidFill>
                <a:effectLst/>
                <a:latin typeface="+mn-lt"/>
                <a:ea typeface="+mn-ea"/>
                <a:cs typeface="+mn-cs"/>
              </a:rPr>
              <a:t>accountable to the people we intend to assist.</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systems and processes we have developed over time, like the Cluster Approach, are all aimed at i</a:t>
            </a:r>
            <a:r>
              <a:rPr lang="en-US" sz="1200" b="1" kern="1200" dirty="0">
                <a:solidFill>
                  <a:schemeClr val="tx1"/>
                </a:solidFill>
                <a:effectLst/>
                <a:latin typeface="+mn-lt"/>
                <a:ea typeface="+mn-ea"/>
                <a:cs typeface="+mn-cs"/>
              </a:rPr>
              <a:t>mproving the way we work, and to put people at the </a:t>
            </a:r>
            <a:r>
              <a:rPr lang="en-US" sz="1200" b="1"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this next part of the session, we will introduce some of the key guiding principles and policies that help us to better consider and address the </a:t>
            </a:r>
            <a:r>
              <a:rPr lang="en-US" sz="1200" b="1" kern="1200" dirty="0">
                <a:solidFill>
                  <a:schemeClr val="tx1"/>
                </a:solidFill>
                <a:effectLst/>
                <a:latin typeface="+mn-lt"/>
                <a:ea typeface="+mn-ea"/>
                <a:cs typeface="+mn-cs"/>
              </a:rPr>
              <a:t>needs, priorities and perspectives </a:t>
            </a:r>
            <a:r>
              <a:rPr lang="en-US" sz="1200" kern="1200" dirty="0">
                <a:solidFill>
                  <a:schemeClr val="tx1"/>
                </a:solidFill>
                <a:effectLst/>
                <a:latin typeface="+mn-lt"/>
                <a:ea typeface="+mn-ea"/>
                <a:cs typeface="+mn-cs"/>
              </a:rPr>
              <a:t>of affected people in humanitarian action.</a:t>
            </a:r>
          </a:p>
          <a:p>
            <a:endParaRPr lang="en-US" dirty="0"/>
          </a:p>
        </p:txBody>
      </p:sp>
    </p:spTree>
    <p:extLst>
      <p:ext uri="{BB962C8B-B14F-4D97-AF65-F5344CB8AC3E}">
        <p14:creationId xmlns:p14="http://schemas.microsoft.com/office/powerpoint/2010/main" val="265011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19</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940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2582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remind participants of the importance of being guided by Humanitarian Principles as the foundation for our responses to emergencies – and to coordination.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particular, the participants can be asked to focus on the principle of impartiality:</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does acting without discrimination mean? Is it appropriate to focus on a single sub-set of the affected population at the expense of others (example, mothers and children?)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about prioritizing actions based on the most urgent needs?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does this mean when only parts of the region or population are covered (like those easy to access)?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about when affected people themselves prioritize other interventions equality with, for example, nutrition interventions?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1BD97-3AEE-4A9E-9F15-A362157221BB}" type="slidenum">
              <a:rPr lang="en-US" smtClean="0"/>
              <a:t>20</a:t>
            </a:fld>
            <a:endParaRPr lang="en-US"/>
          </a:p>
        </p:txBody>
      </p:sp>
    </p:spTree>
    <p:extLst>
      <p:ext uri="{BB962C8B-B14F-4D97-AF65-F5344CB8AC3E}">
        <p14:creationId xmlns:p14="http://schemas.microsoft.com/office/powerpoint/2010/main" val="164340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kern="1200" dirty="0">
                <a:solidFill>
                  <a:schemeClr val="tx1"/>
                </a:solidFill>
                <a:effectLst/>
                <a:latin typeface="+mn-lt"/>
                <a:ea typeface="+mn-ea"/>
                <a:cs typeface="+mn-cs"/>
              </a:rPr>
              <a:t>Comprised of nine inter-related commitments</a:t>
            </a:r>
            <a:r>
              <a:rPr lang="en-US" sz="1200" kern="1200" dirty="0">
                <a:solidFill>
                  <a:schemeClr val="tx1"/>
                </a:solidFill>
                <a:effectLst/>
                <a:latin typeface="+mn-lt"/>
                <a:ea typeface="+mn-ea"/>
                <a:cs typeface="+mn-cs"/>
              </a:rPr>
              <a:t>, with </a:t>
            </a:r>
            <a:r>
              <a:rPr lang="en-US" sz="1200" b="1" kern="1200" dirty="0">
                <a:solidFill>
                  <a:schemeClr val="tx1"/>
                </a:solidFill>
                <a:effectLst/>
                <a:latin typeface="+mn-lt"/>
                <a:ea typeface="+mn-ea"/>
                <a:cs typeface="+mn-cs"/>
              </a:rPr>
              <a:t>related quality criteria</a:t>
            </a:r>
            <a:r>
              <a:rPr lang="en-US" sz="1200" kern="1200" dirty="0">
                <a:solidFill>
                  <a:schemeClr val="tx1"/>
                </a:solidFill>
                <a:effectLst/>
                <a:latin typeface="+mn-lt"/>
                <a:ea typeface="+mn-ea"/>
                <a:cs typeface="+mn-cs"/>
              </a:rPr>
              <a:t>, key performance indicators, key actions and organizational responsibilities.</a:t>
            </a:r>
          </a:p>
          <a:p>
            <a:pPr lvl="0" fontAlgn="base"/>
            <a:r>
              <a:rPr lang="en-US" sz="1200" b="1" kern="1200" dirty="0">
                <a:solidFill>
                  <a:schemeClr val="tx1"/>
                </a:solidFill>
                <a:effectLst/>
                <a:latin typeface="+mn-lt"/>
                <a:ea typeface="+mn-ea"/>
                <a:cs typeface="+mn-cs"/>
              </a:rPr>
              <a:t>Many organizations and cluster partners have already adopted the CHS</a:t>
            </a:r>
            <a:r>
              <a:rPr lang="en-US" sz="1200" kern="1200" dirty="0">
                <a:solidFill>
                  <a:schemeClr val="tx1"/>
                </a:solidFill>
                <a:effectLst/>
                <a:latin typeface="+mn-lt"/>
                <a:ea typeface="+mn-ea"/>
                <a:cs typeface="+mn-cs"/>
              </a:rPr>
              <a:t> and are now undergoing self-assessment and external verification and certification to show progress.</a:t>
            </a:r>
          </a:p>
          <a:p>
            <a:pPr lvl="0" fontAlgn="base"/>
            <a:r>
              <a:rPr lang="en-US" sz="1200" b="1" kern="1200" dirty="0">
                <a:solidFill>
                  <a:schemeClr val="tx1"/>
                </a:solidFill>
                <a:effectLst/>
                <a:latin typeface="+mn-lt"/>
                <a:ea typeface="+mn-ea"/>
                <a:cs typeface="+mn-cs"/>
              </a:rPr>
              <a:t>Clusters agreed to use the CHS as a framework to orient collective quality and accountability</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Work is underway to adapt the key actions and indicators for coordination mechanisms and other networks and partnerships.</a:t>
            </a:r>
            <a:endParaRPr lang="en-US" sz="1200" kern="1200" dirty="0">
              <a:solidFill>
                <a:schemeClr val="tx1"/>
              </a:solidFill>
              <a:effectLst/>
              <a:latin typeface="+mn-lt"/>
              <a:ea typeface="+mn-ea"/>
              <a:cs typeface="+mn-cs"/>
            </a:endParaRPr>
          </a:p>
          <a:p>
            <a:endParaRPr lang="en-GB" dirty="0"/>
          </a:p>
          <a:p>
            <a:pPr lvl="0" fontAlgn="base"/>
            <a:r>
              <a:rPr lang="en-US" sz="1200" kern="1200" dirty="0">
                <a:solidFill>
                  <a:schemeClr val="tx1"/>
                </a:solidFill>
                <a:effectLst/>
                <a:latin typeface="+mn-lt"/>
                <a:ea typeface="+mn-ea"/>
                <a:cs typeface="+mn-cs"/>
              </a:rPr>
              <a:t>Present CHS "flower slide" with the nine commitments.</a:t>
            </a:r>
          </a:p>
          <a:p>
            <a:pPr lvl="0" fontAlgn="base"/>
            <a:r>
              <a:rPr lang="en-US" sz="1200" kern="1200" dirty="0">
                <a:solidFill>
                  <a:schemeClr val="tx1"/>
                </a:solidFill>
                <a:effectLst/>
                <a:latin typeface="+mn-lt"/>
                <a:ea typeface="+mn-ea"/>
                <a:cs typeface="+mn-cs"/>
              </a:rPr>
              <a:t>Stress that affected people are at the center</a:t>
            </a:r>
          </a:p>
          <a:p>
            <a:pPr lvl="0" fontAlgn="base"/>
            <a:r>
              <a:rPr lang="en-US" sz="1200" kern="1200" dirty="0">
                <a:solidFill>
                  <a:schemeClr val="tx1"/>
                </a:solidFill>
                <a:effectLst/>
                <a:latin typeface="+mn-lt"/>
                <a:ea typeface="+mn-ea"/>
                <a:cs typeface="+mn-cs"/>
              </a:rPr>
              <a:t>Builds on Humanitarian Principles of Humanity, Impartiality, Neutrality and operational Independence</a:t>
            </a:r>
          </a:p>
          <a:p>
            <a:pPr lvl="0" fontAlgn="base"/>
            <a:r>
              <a:rPr lang="en-US" sz="1200" kern="1200" dirty="0">
                <a:solidFill>
                  <a:schemeClr val="tx1"/>
                </a:solidFill>
                <a:effectLst/>
                <a:latin typeface="+mn-lt"/>
                <a:ea typeface="+mn-ea"/>
                <a:cs typeface="+mn-cs"/>
              </a:rPr>
              <a:t>Integrates and consolidates many existing codes of conduct and standards around quality and accountability (HAP, Sphere, People In Aid, etc.).</a:t>
            </a:r>
          </a:p>
          <a:p>
            <a:pPr lvl="0" fontAlgn="base"/>
            <a:r>
              <a:rPr lang="en-US" sz="1200" kern="1200" dirty="0">
                <a:solidFill>
                  <a:schemeClr val="tx1"/>
                </a:solidFill>
                <a:effectLst/>
                <a:latin typeface="+mn-lt"/>
                <a:ea typeface="+mn-ea"/>
                <a:cs typeface="+mn-cs"/>
              </a:rPr>
              <a:t>Meant to </a:t>
            </a:r>
            <a:r>
              <a:rPr lang="en-US" sz="1200" b="1" kern="1200" dirty="0">
                <a:solidFill>
                  <a:schemeClr val="tx1"/>
                </a:solidFill>
                <a:effectLst/>
                <a:latin typeface="+mn-lt"/>
                <a:ea typeface="+mn-ea"/>
                <a:cs typeface="+mn-cs"/>
              </a:rPr>
              <a:t>provide a framework for related technical standards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Developed in wide consultation with stakeholders, including aid providers, governments, donors, and affected communities.</a:t>
            </a:r>
          </a:p>
          <a:p>
            <a:pPr lvl="0" fontAlgn="base"/>
            <a:r>
              <a:rPr lang="en-US" sz="1200" b="1" kern="1200" dirty="0">
                <a:solidFill>
                  <a:schemeClr val="tx1"/>
                </a:solidFill>
                <a:effectLst/>
                <a:latin typeface="+mn-lt"/>
                <a:ea typeface="+mn-ea"/>
                <a:cs typeface="+mn-cs"/>
              </a:rPr>
              <a:t>Comprised of nine inter-related commitments</a:t>
            </a:r>
            <a:r>
              <a:rPr lang="en-US" sz="1200" kern="1200" dirty="0">
                <a:solidFill>
                  <a:schemeClr val="tx1"/>
                </a:solidFill>
                <a:effectLst/>
                <a:latin typeface="+mn-lt"/>
                <a:ea typeface="+mn-ea"/>
                <a:cs typeface="+mn-cs"/>
              </a:rPr>
              <a:t>, with </a:t>
            </a:r>
            <a:r>
              <a:rPr lang="en-US" sz="1200" b="1" kern="1200" dirty="0">
                <a:solidFill>
                  <a:schemeClr val="tx1"/>
                </a:solidFill>
                <a:effectLst/>
                <a:latin typeface="+mn-lt"/>
                <a:ea typeface="+mn-ea"/>
                <a:cs typeface="+mn-cs"/>
              </a:rPr>
              <a:t>related quality criteria</a:t>
            </a:r>
            <a:r>
              <a:rPr lang="en-US" sz="1200" kern="1200" dirty="0">
                <a:solidFill>
                  <a:schemeClr val="tx1"/>
                </a:solidFill>
                <a:effectLst/>
                <a:latin typeface="+mn-lt"/>
                <a:ea typeface="+mn-ea"/>
                <a:cs typeface="+mn-cs"/>
              </a:rPr>
              <a:t>, key performance indicators, key actions and organizational responsibilities.</a:t>
            </a:r>
          </a:p>
          <a:p>
            <a:pPr lvl="0" fontAlgn="base"/>
            <a:r>
              <a:rPr lang="en-US" sz="1200" b="1" kern="1200" dirty="0">
                <a:solidFill>
                  <a:schemeClr val="tx1"/>
                </a:solidFill>
                <a:effectLst/>
                <a:latin typeface="+mn-lt"/>
                <a:ea typeface="+mn-ea"/>
                <a:cs typeface="+mn-cs"/>
              </a:rPr>
              <a:t>Many organizations and cluster partners have already adopted the CHS</a:t>
            </a:r>
            <a:r>
              <a:rPr lang="en-US" sz="1200" kern="1200" dirty="0">
                <a:solidFill>
                  <a:schemeClr val="tx1"/>
                </a:solidFill>
                <a:effectLst/>
                <a:latin typeface="+mn-lt"/>
                <a:ea typeface="+mn-ea"/>
                <a:cs typeface="+mn-cs"/>
              </a:rPr>
              <a:t> and are now undergoing self-assessment and external verification and certification to show progress.</a:t>
            </a:r>
          </a:p>
          <a:p>
            <a:pPr lvl="0" fontAlgn="base"/>
            <a:r>
              <a:rPr lang="en-US" sz="1200" b="1" kern="1200" dirty="0">
                <a:solidFill>
                  <a:schemeClr val="tx1"/>
                </a:solidFill>
                <a:effectLst/>
                <a:latin typeface="+mn-lt"/>
                <a:ea typeface="+mn-ea"/>
                <a:cs typeface="+mn-cs"/>
              </a:rPr>
              <a:t>Clusters agreed to use the CHS as a framework to orient collective quality and accountability</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Work is underway to adapt the key actions and indicators for coordination mechanisms and other networks and partnerships.</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Core Humanitarian Standard - the 9 commitments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Remind participants that each of the nine commitments are inter-related: </a:t>
            </a:r>
            <a:r>
              <a:rPr lang="en-US" sz="1200" b="1" kern="1200" dirty="0">
                <a:solidFill>
                  <a:schemeClr val="tx1"/>
                </a:solidFill>
                <a:effectLst/>
                <a:latin typeface="+mn-lt"/>
                <a:ea typeface="+mn-ea"/>
                <a:cs typeface="+mn-cs"/>
              </a:rPr>
              <a:t>it is very difficult for aid providers to improve in one commitment without also working and improving in others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Then go through the commitments in groups of three, highlighting what affected people can expect from aid providers. </a:t>
            </a:r>
          </a:p>
          <a:p>
            <a:pPr lvl="0" fontAlgn="base"/>
            <a:r>
              <a:rPr lang="en-US" sz="1200" kern="1200" dirty="0">
                <a:solidFill>
                  <a:schemeClr val="tx1"/>
                </a:solidFill>
                <a:effectLst/>
                <a:latin typeface="+mn-lt"/>
                <a:ea typeface="+mn-ea"/>
                <a:cs typeface="+mn-cs"/>
              </a:rPr>
              <a:t>If time, highlight some of the key actions most relevant to clusters and indicators .</a:t>
            </a:r>
          </a:p>
          <a:p>
            <a:pPr lvl="0" fontAlgn="base"/>
            <a:r>
              <a:rPr lang="en-US" sz="1200" b="1" kern="1200" dirty="0">
                <a:solidFill>
                  <a:schemeClr val="tx1"/>
                </a:solidFill>
                <a:effectLst/>
                <a:latin typeface="+mn-lt"/>
                <a:ea typeface="+mn-ea"/>
                <a:cs typeface="+mn-cs"/>
              </a:rPr>
              <a:t>The facilitators can stress that most or all of these actions should be done by individual agencies BUT clusters have a role to ensure coherence, common approaches, and joint actions.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Mention that e-learning courses, trainings, and other resources are available in several languages.</a:t>
            </a:r>
          </a:p>
          <a:p>
            <a:r>
              <a:rPr lang="en-US" sz="1200" kern="1200" dirty="0">
                <a:solidFill>
                  <a:schemeClr val="tx1"/>
                </a:solidFill>
                <a:effectLst/>
                <a:latin typeface="+mn-lt"/>
                <a:ea typeface="+mn-ea"/>
                <a:cs typeface="+mn-cs"/>
              </a:rPr>
              <a:t> We should include what these are in the session brief to help future facilitators. </a:t>
            </a:r>
          </a:p>
          <a:p>
            <a:r>
              <a:rPr lang="en-GB" dirty="0" err="1"/>
              <a:t>lectively</a:t>
            </a:r>
            <a:r>
              <a:rPr lang="en-GB" dirty="0"/>
              <a:t> articulated how we will implement our</a:t>
            </a:r>
            <a:r>
              <a:rPr lang="en-GB" baseline="0" dirty="0"/>
              <a:t> commitments to AAP in our work. </a:t>
            </a:r>
          </a:p>
          <a:p>
            <a:endParaRPr lang="en-GB" baseline="0" dirty="0"/>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Core Humanitarian Standard - the 9 commitments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Remind participants that each of the nine commitments are inter-related: </a:t>
            </a:r>
            <a:r>
              <a:rPr lang="en-US" sz="1200" b="1" kern="1200" dirty="0">
                <a:solidFill>
                  <a:schemeClr val="tx1"/>
                </a:solidFill>
                <a:effectLst/>
                <a:latin typeface="+mn-lt"/>
                <a:ea typeface="+mn-ea"/>
                <a:cs typeface="+mn-cs"/>
              </a:rPr>
              <a:t>it is very difficult for aid providers to improve in one commitment without also working and improving in others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Then go through the commitments in groups of three, highlighting what affected people can expect from aid providers. </a:t>
            </a:r>
          </a:p>
          <a:p>
            <a:pPr lvl="0" fontAlgn="base"/>
            <a:r>
              <a:rPr lang="en-US" sz="1200" b="1" kern="1200" dirty="0">
                <a:solidFill>
                  <a:schemeClr val="tx1"/>
                </a:solidFill>
                <a:effectLst/>
                <a:latin typeface="+mn-lt"/>
                <a:ea typeface="+mn-ea"/>
                <a:cs typeface="+mn-cs"/>
              </a:rPr>
              <a:t>The facilitators can stress that most or all of these actions should be done by individual agencies BUT clusters have a role to ensure coherence, common approaches, and joint actions.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Mention that e-learning courses, trainings, and other resources are available in several languages.</a:t>
            </a:r>
          </a:p>
          <a:p>
            <a:endParaRPr lang="en-US" dirty="0"/>
          </a:p>
        </p:txBody>
      </p:sp>
      <p:sp>
        <p:nvSpPr>
          <p:cNvPr id="4" name="Slide Number Placeholder 3"/>
          <p:cNvSpPr>
            <a:spLocks noGrp="1"/>
          </p:cNvSpPr>
          <p:nvPr>
            <p:ph type="sldNum" sz="quarter" idx="10"/>
          </p:nvPr>
        </p:nvSpPr>
        <p:spPr/>
        <p:txBody>
          <a:bodyPr/>
          <a:lstStyle/>
          <a:p>
            <a:fld id="{0AD394D0-D1C3-1544-B0B7-DD1F4CFAB37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1452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CHS framework for quality and accountability consist of 9 Interrelated</a:t>
            </a:r>
            <a:r>
              <a:rPr lang="en-US" baseline="0" dirty="0"/>
              <a:t> commitments that consolidate existing technical, accountability and management standards and good practices.</a:t>
            </a:r>
          </a:p>
          <a:p>
            <a:endParaRPr lang="en-US" baseline="0" dirty="0"/>
          </a:p>
          <a:p>
            <a:r>
              <a:rPr lang="en-US" baseline="0" dirty="0"/>
              <a:t>Let’s look at the nine commitments.</a:t>
            </a:r>
          </a:p>
          <a:p>
            <a:endParaRPr lang="en-US" baseline="0" dirty="0"/>
          </a:p>
          <a:p>
            <a:r>
              <a:rPr lang="en-US" baseline="0" dirty="0"/>
              <a:t>Clearly, we have a responsibility to make sure whatever we do (UNICEF does) either through direct programming, through partners, or through our advocacy is appropriate and relevant.  The key to this is having a comprehensive understanding of the crisis context, the needs and priorities of vulnerable and affected people, existing culture and social relationships, including gender, as well as other more technical information, such as nutritional status, access to water and sanitation, education, and protection risks.  If we don’t do this in a holistic way, there is a huge risk that our interventions will not be relevant or appropriate.  And this can have serious consequences for people.</a:t>
            </a:r>
          </a:p>
          <a:p>
            <a:endParaRPr lang="en-US" baseline="0" dirty="0"/>
          </a:p>
          <a:p>
            <a:r>
              <a:rPr lang="en-US" baseline="0" dirty="0"/>
              <a:t>Similarly, we have a responsibility to make sure that our responses are timely and effective at meeting the needs and priorities of affected people.  This means we have to monitor and be aware of how needs change over time as the crisis situation changes, and monitoring our responses in order to see if we are actually meeting the needs and priorities of affected people. For example, a nutrition intervention without considering WASH is not likely to be effective.  And affected people may have their own perspectives on what aid priorities should be and how effective aid organizations support them on meeting those priorities.</a:t>
            </a:r>
          </a:p>
          <a:p>
            <a:endParaRPr lang="en-US" baseline="0" dirty="0"/>
          </a:p>
          <a:p>
            <a:r>
              <a:rPr lang="en-US" baseline="0" dirty="0"/>
              <a:t>We often talk about the </a:t>
            </a:r>
            <a:r>
              <a:rPr lang="en-US" b="1" baseline="0" dirty="0"/>
              <a:t>centrality of protection </a:t>
            </a:r>
            <a:r>
              <a:rPr lang="en-US" baseline="0" dirty="0"/>
              <a:t>and </a:t>
            </a:r>
            <a:r>
              <a:rPr lang="en-US" b="1" baseline="0" dirty="0"/>
              <a:t>DO NO HARM</a:t>
            </a:r>
            <a:r>
              <a:rPr lang="en-US" baseline="0" dirty="0"/>
              <a:t>. We also </a:t>
            </a:r>
            <a:r>
              <a:rPr lang="en-US" baseline="0" dirty="0" err="1"/>
              <a:t>recognise</a:t>
            </a:r>
            <a:r>
              <a:rPr lang="en-US" baseline="0" dirty="0"/>
              <a:t> the importance of linking relief to rehabilitation and development, or the importance of preparedness, local capacities, and resilience. But if we don’t consider this in the design of interventions, this can lead to situations where people are actually more vulnerable and at risk. And there are many situations where local people have many different capacities, resources and knowledge that can help us avoid these risk, have more effective </a:t>
            </a:r>
            <a:r>
              <a:rPr lang="en-US" baseline="0" dirty="0" err="1"/>
              <a:t>programmes</a:t>
            </a:r>
            <a:r>
              <a:rPr lang="en-US" baseline="0" dirty="0"/>
              <a:t> and more lasting, sustainable outcomes for them.</a:t>
            </a:r>
          </a:p>
          <a:p>
            <a:endParaRPr lang="en-US" dirty="0"/>
          </a:p>
        </p:txBody>
      </p:sp>
      <p:sp>
        <p:nvSpPr>
          <p:cNvPr id="4" name="Slide Number Placeholder 3"/>
          <p:cNvSpPr>
            <a:spLocks noGrp="1"/>
          </p:cNvSpPr>
          <p:nvPr>
            <p:ph type="sldNum" sz="quarter" idx="10"/>
          </p:nvPr>
        </p:nvSpPr>
        <p:spPr/>
        <p:txBody>
          <a:bodyPr/>
          <a:lstStyle/>
          <a:p>
            <a:fld id="{B92A5027-BAF0-461A-A60D-82C318913D5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72360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r>
              <a:rPr lang="en-US" dirty="0"/>
              <a:t>So</a:t>
            </a:r>
            <a:r>
              <a:rPr lang="en-US" baseline="0" dirty="0"/>
              <a:t>, if we want timely, relevant, appropriate and effective responses for affected people, and we want to strengthen their capacities and resilience, it means we need to think about how we engage with them.  </a:t>
            </a:r>
          </a:p>
          <a:p>
            <a:endParaRPr lang="en-US" baseline="0" dirty="0"/>
          </a:p>
          <a:p>
            <a:r>
              <a:rPr lang="en-US" baseline="0" dirty="0"/>
              <a:t>Commitment Four is around making sure we have mechanisms in place to promote better two-way communications with affected people, and appropriate and equitable ways for them to participate in all phases of </a:t>
            </a:r>
            <a:r>
              <a:rPr lang="en-US" baseline="0" dirty="0" err="1"/>
              <a:t>programmes</a:t>
            </a:r>
            <a:r>
              <a:rPr lang="en-US" baseline="0" dirty="0"/>
              <a:t>.  It is also about making sure we have mechanisms to listen to them,  collect and </a:t>
            </a:r>
            <a:r>
              <a:rPr lang="en-US" baseline="0" dirty="0" err="1"/>
              <a:t>analyse</a:t>
            </a:r>
            <a:r>
              <a:rPr lang="en-US" baseline="0" dirty="0"/>
              <a:t> their feedback, and use this to help adapt </a:t>
            </a:r>
            <a:r>
              <a:rPr lang="en-US" baseline="0" dirty="0" err="1"/>
              <a:t>programmes</a:t>
            </a:r>
            <a:r>
              <a:rPr lang="en-US" baseline="0" dirty="0"/>
              <a:t> to better meet their needs. And it means closing the feedback loop, informing them about how we have acted on their concerns and suggestions.</a:t>
            </a:r>
          </a:p>
          <a:p>
            <a:endParaRPr lang="en-US" baseline="0" dirty="0"/>
          </a:p>
          <a:p>
            <a:r>
              <a:rPr lang="en-US" baseline="0" dirty="0"/>
              <a:t>Another central commitment is making sure we have good systems in place to register, track and respond to complaints.  This is especially important around sensitive issues like sexual exploitation, corruption, or other unethical or illegal </a:t>
            </a:r>
            <a:r>
              <a:rPr lang="en-US" baseline="0" dirty="0" err="1"/>
              <a:t>behaviour</a:t>
            </a:r>
            <a:r>
              <a:rPr lang="en-US" baseline="0" dirty="0"/>
              <a:t> by our staff, partners or in the community.  There are many specific responsibilities for UNICEF around this, and many tools to help make sure this is done in a timely, sensitive and appropriate manner.</a:t>
            </a:r>
          </a:p>
          <a:p>
            <a:endParaRPr lang="en-US" baseline="0" dirty="0"/>
          </a:p>
          <a:p>
            <a:r>
              <a:rPr lang="en-US" baseline="0" dirty="0"/>
              <a:t>Coordination is another area where UNICEF has a clear responsibility to make sure responses are coordinated to avoid duplication, gaps in the response, but also to ensure there is consistency in approaches between different actors or in different regions.  </a:t>
            </a:r>
            <a:r>
              <a:rPr lang="en-US" baseline="0" dirty="0" err="1"/>
              <a:t>Thi</a:t>
            </a:r>
            <a:r>
              <a:rPr lang="en-US" baseline="0" dirty="0"/>
              <a:t> is about </a:t>
            </a:r>
            <a:r>
              <a:rPr lang="en-US" baseline="0" dirty="0" err="1"/>
              <a:t>maximising</a:t>
            </a:r>
            <a:r>
              <a:rPr lang="en-US" baseline="0" dirty="0"/>
              <a:t> the use of local, national and international resources so that we can best meet ALL the needs and priorities of affected people, not just the sectors or geographic areas where we have programming. </a:t>
            </a:r>
            <a:endParaRPr lang="en-US" dirty="0"/>
          </a:p>
        </p:txBody>
      </p:sp>
      <p:sp>
        <p:nvSpPr>
          <p:cNvPr id="4" name="Slide Number Placeholder 3"/>
          <p:cNvSpPr>
            <a:spLocks noGrp="1"/>
          </p:cNvSpPr>
          <p:nvPr>
            <p:ph type="sldNum" sz="quarter" idx="10"/>
          </p:nvPr>
        </p:nvSpPr>
        <p:spPr/>
        <p:txBody>
          <a:bodyPr/>
          <a:lstStyle/>
          <a:p>
            <a:fld id="{B92A5027-BAF0-461A-A60D-82C318913D5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1185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the CHS includes commitments that help enable us to be more predictable and reliable at meeting affected people’s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Commitment 7 is around continuous learning and improvement. Here it is important to stress the role of field level monitoring the crisis situation,  the quality of responses, and the perceptions of people themselves on how useful and relevant assistance is, so we can adapt and adjust responses BEFORE we find out there are problems.  It is also important in terms of our preparedness work to learn from past experiences, and integrate this into the design on current interventions.  In all cases, it is critical to make sure we are adapting and </a:t>
            </a:r>
            <a:r>
              <a:rPr lang="en-US" baseline="0" dirty="0" err="1"/>
              <a:t>contextualising</a:t>
            </a:r>
            <a:r>
              <a:rPr lang="en-US" baseline="0" dirty="0"/>
              <a:t> to the culture and context where we are working.  The experiences and views of affected people can be a critical way to complement and triangulate data from other sources so that we have a good understanding of what works and what doesn’t.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Accountability to affected people begins with individual staff members’ own personal responsibility to act ethically, professionally and responsibly.  But if </a:t>
            </a:r>
            <a:r>
              <a:rPr lang="en-US" baseline="0" dirty="0" err="1"/>
              <a:t>organisations</a:t>
            </a:r>
            <a:r>
              <a:rPr lang="en-US" baseline="0" dirty="0"/>
              <a:t> don’t provide the necessary training, support and leadership, it is hard to make AAP part of our </a:t>
            </a:r>
            <a:r>
              <a:rPr lang="en-US" baseline="0" dirty="0" err="1"/>
              <a:t>organisational</a:t>
            </a:r>
            <a:r>
              <a:rPr lang="en-US" baseline="0" dirty="0"/>
              <a:t> culture.  This includes our work with partners.  This is why its important to integrate AAP into all our </a:t>
            </a:r>
            <a:r>
              <a:rPr lang="en-US" baseline="0" dirty="0" err="1"/>
              <a:t>capacitiy</a:t>
            </a:r>
            <a:r>
              <a:rPr lang="en-US" baseline="0" dirty="0"/>
              <a:t> development and partnership strategies, and make sure the tools and processes are in place to help people do their jobs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commitment 9 is around using resources efficiently and responsibly. Normally, we think about this as an obligation to our donors, or for our partners. But it is important to remember that affected people themselves are often concerned about poorly designed, inefficient </a:t>
            </a:r>
            <a:r>
              <a:rPr lang="en-US" baseline="0" dirty="0" err="1"/>
              <a:t>interviention</a:t>
            </a:r>
            <a:r>
              <a:rPr lang="en-US" baseline="0" dirty="0"/>
              <a:t>, duplication and misuse of resources and corruption. Our primary responsibility is to make sure that resource are actually making a difference to affected people, and if we can provide evidence that this is happening, we are also building confidence and trust in the donors that support 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92A5027-BAF0-461A-A60D-82C318913D5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0572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t>
            </a:r>
            <a:r>
              <a:rPr lang="en-GB" baseline="0" dirty="0"/>
              <a:t>: This slide can be used here or at the end of the presentation of functions to use it as a framework to review the action points from a people-centred perspective. </a:t>
            </a:r>
          </a:p>
          <a:p>
            <a:endParaRPr lang="en-GB" dirty="0"/>
          </a:p>
          <a:p>
            <a:r>
              <a:rPr lang="en-GB" dirty="0"/>
              <a:t>AAP is not only about</a:t>
            </a:r>
            <a:r>
              <a:rPr lang="en-GB" baseline="0" dirty="0"/>
              <a:t> communicate engagement and complain mechanisms. </a:t>
            </a:r>
          </a:p>
          <a:p>
            <a:endParaRPr lang="en-GB" baseline="0" dirty="0"/>
          </a:p>
          <a:p>
            <a:r>
              <a:rPr lang="en-GB" baseline="0" dirty="0"/>
              <a:t>If we do not understand the context we cannot understand the best approach can be to support affected people </a:t>
            </a:r>
          </a:p>
          <a:p>
            <a:r>
              <a:rPr lang="en-GB" baseline="0" dirty="0"/>
              <a:t>Finding the consistency in the approach by applying and identify standards. </a:t>
            </a:r>
          </a:p>
          <a:p>
            <a:endParaRPr lang="en-GB" baseline="0" dirty="0"/>
          </a:p>
          <a:p>
            <a:pPr lvl="0" fontAlgn="base"/>
            <a:r>
              <a:rPr lang="en-US" sz="1200" kern="1200" dirty="0">
                <a:solidFill>
                  <a:schemeClr val="tx1"/>
                </a:solidFill>
                <a:effectLst/>
                <a:latin typeface="+mn-lt"/>
                <a:ea typeface="+mn-ea"/>
                <a:cs typeface="+mn-cs"/>
              </a:rPr>
              <a:t>Present a slide on the REVISED version of the IASC Commitments to AAP</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revised CAAP is based on four elements, with a strong emphasis on collective, coordinated actions, reinforcing the importance of clusters:</a:t>
            </a:r>
            <a:endParaRPr lang="en-US" sz="1600" kern="1200" dirty="0">
              <a:solidFill>
                <a:schemeClr val="tx1"/>
              </a:solidFill>
              <a:effectLst/>
              <a:latin typeface="+mn-lt"/>
              <a:ea typeface="+mn-ea"/>
              <a:cs typeface="+mn-cs"/>
            </a:endParaRPr>
          </a:p>
          <a:p>
            <a:pPr lvl="1" fontAlgn="base"/>
            <a:r>
              <a:rPr lang="en-US" sz="1200" b="1" kern="1200" dirty="0">
                <a:solidFill>
                  <a:schemeClr val="tx1"/>
                </a:solidFill>
                <a:effectLst/>
                <a:latin typeface="+mn-lt"/>
                <a:ea typeface="+mn-ea"/>
                <a:cs typeface="+mn-cs"/>
              </a:rPr>
              <a:t>Leadership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Put in place appropriate incentives and mechanisms to ensure Accountability to Affected Populations (AAP) and Protection from Sexual Exploitation and Abuse (PSEA) are systematically integrated at country and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level. (Examples: access to funding?)</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operationalization and mainstreaming of AAP and PSEA in humanitarian response.</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Information and Feedback</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a:t>
            </a:r>
            <a:r>
              <a:rPr lang="en-US" sz="1200" b="1" kern="1200" dirty="0">
                <a:solidFill>
                  <a:schemeClr val="tx1"/>
                </a:solidFill>
                <a:effectLst/>
                <a:latin typeface="+mn-lt"/>
                <a:ea typeface="+mn-ea"/>
                <a:cs typeface="+mn-cs"/>
              </a:rPr>
              <a:t>collective approaches</a:t>
            </a:r>
            <a:r>
              <a:rPr lang="en-US" sz="1200" kern="1200" dirty="0">
                <a:solidFill>
                  <a:schemeClr val="tx1"/>
                </a:solidFill>
                <a:effectLst/>
                <a:latin typeface="+mn-lt"/>
                <a:ea typeface="+mn-ea"/>
                <a:cs typeface="+mn-cs"/>
              </a:rPr>
              <a:t> to communication and community engagement such as coordinated information provision and inter-agency community-based feedback and complaints mechanisms.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Regularly monitor,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and report on the views of affected people, identify trends from feedback and share with decision-makers.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Close the feedback loop by ensuring communities’ views are reflected in strategic and operational decision-making, adapting preparedness and responses and ensuring communities are informed accordingly. </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Participation</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participatory and inclusive approaches to enable women, girls, boys, and men of affected communities, to play an active role in decision-making which impact their lives.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Partner equitably with local actors and build upon their long-term relationship and trust with communities.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Continually adapt methods and tools to support engagement and communications with highly connected and increasingly mobile communities.</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Standards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Uphold key standards such as the </a:t>
            </a:r>
            <a:r>
              <a:rPr lang="en-US" sz="1200" b="1" kern="1200" dirty="0">
                <a:solidFill>
                  <a:schemeClr val="tx1"/>
                </a:solidFill>
                <a:effectLst/>
                <a:latin typeface="+mn-lt"/>
                <a:ea typeface="+mn-ea"/>
                <a:cs typeface="+mn-cs"/>
              </a:rPr>
              <a:t>Core Humanitarian Standards</a:t>
            </a:r>
            <a:r>
              <a:rPr lang="en-US" sz="1200" kern="1200" dirty="0">
                <a:solidFill>
                  <a:schemeClr val="tx1"/>
                </a:solidFill>
                <a:effectLst/>
                <a:latin typeface="+mn-lt"/>
                <a:ea typeface="+mn-ea"/>
                <a:cs typeface="+mn-cs"/>
              </a:rPr>
              <a:t> and the Minimum Operating Standards on PSEA; the Best Practice Guide to establish Inter-Agency Community-Based Complaint Mechanisms (CBCM); and ensure they are complemented with relevant technical standards such as Sphere.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Adapt the related operational frameworks to the local context after consultations with local stakeholders and communities, ensuring community and individuals’ safety and protection are not compromised. </a:t>
            </a:r>
            <a:endParaRPr lang="en-US" sz="16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6020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present the GNC guidance on AAP in the HPC.</a:t>
            </a:r>
          </a:p>
          <a:p>
            <a:pPr lvl="0"/>
            <a:r>
              <a:rPr lang="en-US" sz="1200" kern="1200" dirty="0">
                <a:solidFill>
                  <a:schemeClr val="tx1"/>
                </a:solidFill>
                <a:effectLst/>
                <a:latin typeface="+mn-lt"/>
                <a:ea typeface="+mn-ea"/>
                <a:cs typeface="+mn-cs"/>
              </a:rPr>
              <a:t>Stress to participants that the guidelines provide suggestions to help them think about how to integrate and apply AAP in the work of clusters.</a:t>
            </a: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0438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sessions over following days will look at each phase of the HPC, and they will be asked to link this back to AAP, so encourage them to reference these tools later. </a:t>
            </a: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0599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28</a:t>
            </a:fld>
            <a:endParaRPr lang="en-GB">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20029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3</a:t>
            </a:fld>
            <a:endParaRPr lang="en-US" dirty="0">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r>
              <a:rPr lang="en-GB" dirty="0"/>
              <a:t>Ask</a:t>
            </a:r>
            <a:r>
              <a:rPr lang="en-GB" baseline="0" dirty="0"/>
              <a:t> the group to put their answers on post-its, collect and group and then feedback core elements and link to the slide with why coordination is important, just covering anything they did not raise themselves. </a:t>
            </a:r>
          </a:p>
          <a:p>
            <a:endParaRPr lang="en-GB" baseline="0" dirty="0"/>
          </a:p>
          <a:p>
            <a:endParaRPr lang="en-US" dirty="0"/>
          </a:p>
        </p:txBody>
      </p:sp>
    </p:spTree>
    <p:extLst>
      <p:ext uri="{BB962C8B-B14F-4D97-AF65-F5344CB8AC3E}">
        <p14:creationId xmlns:p14="http://schemas.microsoft.com/office/powerpoint/2010/main" val="178235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4</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a:t>A simple answer is: to deliver results to affected communities that are timely and appropriate. The reality is much</a:t>
            </a:r>
            <a:r>
              <a:rPr lang="en-GB" altLang="en-US" i="1" baseline="0" dirty="0"/>
              <a:t> more. In </a:t>
            </a:r>
            <a:r>
              <a:rPr lang="en-GB" altLang="en-US" i="1" dirty="0"/>
              <a:t>the past was every organisation doing what they felt was right and often standards were not in place and outcomes for affected populations poor, it was also inefficient and overwhelming for local authorities. Coordination seeks to resolve these problems in service of those in need of assistance. </a:t>
            </a:r>
          </a:p>
          <a:p>
            <a:endParaRPr lang="en-US" dirty="0"/>
          </a:p>
        </p:txBody>
      </p:sp>
    </p:spTree>
    <p:extLst>
      <p:ext uri="{BB962C8B-B14F-4D97-AF65-F5344CB8AC3E}">
        <p14:creationId xmlns:p14="http://schemas.microsoft.com/office/powerpoint/2010/main" val="34652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5</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a:defRPr/>
            </a:pPr>
            <a:r>
              <a:rPr lang="en-GB" dirty="0"/>
              <a:t>The process of humanitarian evolution has seen significant changes to how we view ourselves and the communities we serve. The Red Cross has been and continues to be at the heart of those decisions including as part of the IASC. Its really only since 2000 that we have viewed ourselves as a collective community willing to work to agreed standards and accountabilities in the service of affected communities. The most recent structural changes and guidance reflect our collective experience that we must work together using sound evidence and common strategies where there is an international response. The future following the WHS and Grand Bargain reinforces this and the need to include communities more effectively in decision making, to build stronger evidence for decisions and to consider all the ways we can to build resilience and sustainability for response, including linking with development actors more effectively. </a:t>
            </a:r>
            <a:endParaRPr lang="en-US" dirty="0"/>
          </a:p>
          <a:p>
            <a:pPr>
              <a:defRPr/>
            </a:pPr>
            <a:endParaRPr lang="en-US" dirty="0"/>
          </a:p>
        </p:txBody>
      </p:sp>
    </p:spTree>
    <p:extLst>
      <p:ext uri="{BB962C8B-B14F-4D97-AF65-F5344CB8AC3E}">
        <p14:creationId xmlns:p14="http://schemas.microsoft.com/office/powerpoint/2010/main" val="404781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6</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a:defRPr/>
            </a:pPr>
            <a:r>
              <a:rPr lang="en-US" dirty="0"/>
              <a:t>In early 2004, responding to what he viewed as a lack of an appropriate and coordinated humanitarian response to the crisis in Darfur, Sudan, then UN Emergency Relief Coordinator commissioned the Humanitarian Response Review. To create “a joint plan of action to improve the effectiveness and timeliness of the humanitarian response to emergencies”. The Humanitarian Response Review (published in 2005) made 36 recommendations for reform at the international level. </a:t>
            </a:r>
          </a:p>
          <a:p>
            <a:pPr>
              <a:lnSpc>
                <a:spcPct val="90000"/>
              </a:lnSpc>
              <a:defRPr/>
            </a:pPr>
            <a:r>
              <a:rPr lang="en-GB" dirty="0"/>
              <a:t>The report noted: Gaps in response; </a:t>
            </a:r>
            <a:r>
              <a:rPr lang="en-US" dirty="0"/>
              <a:t>Limited linkages between UN and non-UN actors; Coordination erratic and dependent on personalities and overall there was </a:t>
            </a:r>
            <a:r>
              <a:rPr lang="en-GB" dirty="0"/>
              <a:t>Insufficient Accountability. </a:t>
            </a:r>
          </a:p>
          <a:p>
            <a:pPr>
              <a:lnSpc>
                <a:spcPct val="90000"/>
              </a:lnSpc>
              <a:defRPr/>
            </a:pPr>
            <a:r>
              <a:rPr lang="en-GB" dirty="0"/>
              <a:t>The reform outlined three main areas of system-wide change: humanitarian financing, predictability and capacity and leadership. All underpinned by a partnership approach. </a:t>
            </a:r>
          </a:p>
          <a:p>
            <a:pPr>
              <a:lnSpc>
                <a:spcPct val="90000"/>
              </a:lnSpc>
              <a:defRPr/>
            </a:pPr>
            <a:r>
              <a:rPr lang="en-GB" dirty="0"/>
              <a:t>From this reform we saw the creation of: </a:t>
            </a:r>
          </a:p>
          <a:p>
            <a:pPr marL="231275" indent="-231275" eaLnBrk="1" fontAlgn="auto" hangingPunct="1">
              <a:spcBef>
                <a:spcPct val="0"/>
              </a:spcBef>
              <a:spcAft>
                <a:spcPts val="0"/>
              </a:spcAft>
              <a:buFontTx/>
              <a:buAutoNum type="arabicPeriod"/>
              <a:defRPr/>
            </a:pPr>
            <a:r>
              <a:rPr lang="en-GB" dirty="0"/>
              <a:t>Cluster Approach: to ensure globally there is adequate capacity and predictable leadership in all sectors </a:t>
            </a:r>
            <a:endParaRPr lang="en-US" dirty="0"/>
          </a:p>
          <a:p>
            <a:pPr marL="231275" indent="-231275">
              <a:spcBef>
                <a:spcPct val="0"/>
              </a:spcBef>
              <a:buFontTx/>
              <a:buAutoNum type="arabicPeriod"/>
              <a:defRPr/>
            </a:pPr>
            <a:r>
              <a:rPr lang="en-GB" dirty="0"/>
              <a:t>Humanitarian Coordinator systems: effective leadership and coordination in humanitarian emergencies </a:t>
            </a:r>
            <a:endParaRPr lang="en-US" dirty="0"/>
          </a:p>
          <a:p>
            <a:pPr marL="231275" indent="-231275">
              <a:spcBef>
                <a:spcPct val="0"/>
              </a:spcBef>
              <a:buFontTx/>
              <a:buAutoNum type="arabicPeriod" startAt="3"/>
              <a:defRPr/>
            </a:pPr>
            <a:r>
              <a:rPr lang="en-US" dirty="0"/>
              <a:t>Humanitarian Financing: adequate, timely and flexible financing such as the CERF </a:t>
            </a:r>
          </a:p>
          <a:p>
            <a:pPr marL="231275" indent="-231275">
              <a:spcBef>
                <a:spcPct val="0"/>
              </a:spcBef>
              <a:buFontTx/>
              <a:buAutoNum type="arabicPeriod" startAt="4"/>
              <a:defRPr/>
            </a:pPr>
            <a:r>
              <a:rPr lang="en-US" dirty="0"/>
              <a:t>Partnership: strong partnership between UN and non-UN actors </a:t>
            </a:r>
          </a:p>
          <a:p>
            <a:pPr marL="231275" indent="-231275">
              <a:spcBef>
                <a:spcPct val="0"/>
              </a:spcBef>
              <a:buFontTx/>
              <a:buAutoNum type="arabicPeriod" startAt="4"/>
              <a:defRPr/>
            </a:pPr>
            <a:endParaRPr lang="en-GB" dirty="0"/>
          </a:p>
          <a:p>
            <a:pPr marL="231275" indent="-231275">
              <a:spcBef>
                <a:spcPct val="0"/>
              </a:spcBef>
              <a:buFontTx/>
              <a:buAutoNum type="arabicPeriod" startAt="4"/>
              <a:defRPr/>
            </a:pPr>
            <a:endParaRPr lang="en-GB" dirty="0"/>
          </a:p>
        </p:txBody>
      </p:sp>
    </p:spTree>
    <p:extLst>
      <p:ext uri="{BB962C8B-B14F-4D97-AF65-F5344CB8AC3E}">
        <p14:creationId xmlns:p14="http://schemas.microsoft.com/office/powerpoint/2010/main" val="5406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7</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231275" indent="-231275">
              <a:spcBef>
                <a:spcPct val="0"/>
              </a:spcBef>
              <a:buFontTx/>
              <a:buAutoNum type="arabicPeriod" startAt="4"/>
              <a:defRPr/>
            </a:pPr>
            <a:endParaRPr lang="en-GB" dirty="0"/>
          </a:p>
          <a:p>
            <a:pPr lvl="0" fontAlgn="base"/>
            <a:r>
              <a:rPr lang="en-US" sz="1200" kern="1200" dirty="0">
                <a:solidFill>
                  <a:schemeClr val="tx1"/>
                </a:solidFill>
                <a:effectLst/>
                <a:latin typeface="+mn-lt"/>
                <a:ea typeface="+mn-ea"/>
                <a:cs typeface="+mn-cs"/>
              </a:rPr>
              <a:t>Builds on the history of the sector attempting to improve performance and address failures of the "system"</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Looked for more reliable, predictable responses to major crises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Emphasized that the "system" was more than the UN, and that it needs to build on the different roles and competencies of other actors, including the Red Cross Red Crescent, NGOs and national and local actors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reform also aimed at strengthening and clarifying mutual accountabilities of actors for results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reform introduced three important concepts that are still used today: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of Humanitarian Coordinators - to provide better strategic oversight and accountability for the overall response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Cluster Approach - to provide more consistent quality and coherence in different programming sectors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Financing - to ensure more timely, flexible and predictable funding for responses (for example, CERF, HRF, CHF, ERF, etc.)</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 core outcome was the cluster approach.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and purpose of clusters is to provide an integrated, consistent, coherent and coordinate means to address the needs, priorities and rights of affected people.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While the slide shows the HC in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in reality, the whole purpose of the cluster approach is to ensure more timely, predictable, consistent responses and better </a:t>
            </a:r>
            <a:r>
              <a:rPr lang="en-US" sz="1200" b="1" kern="1200" dirty="0">
                <a:solidFill>
                  <a:schemeClr val="tx1"/>
                </a:solidFill>
                <a:effectLst/>
                <a:latin typeface="+mn-lt"/>
                <a:ea typeface="+mn-ea"/>
                <a:cs typeface="+mn-cs"/>
              </a:rPr>
              <a:t>outcomes for affected people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 the short quiz about clusters (T/F) and give a brief overview of what the cluster approach is and what UNICEF leads, highlighting that it is underpinned by partnership. Link this element to the rest of the course structure where they will explore: the what and how of coordination and the inter-personal skills needed to be successful. </a:t>
            </a:r>
            <a:endParaRPr lang="en-US" sz="1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5428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8F8D3FDA-3D39-4044-91A1-3F723B8FEFFE}" type="slidenum">
              <a:rPr lang="en-US" smtClean="0"/>
              <a:pPr/>
              <a:t>8</a:t>
            </a:fld>
            <a:endParaRPr lang="en-US"/>
          </a:p>
        </p:txBody>
      </p:sp>
      <p:sp>
        <p:nvSpPr>
          <p:cNvPr id="31747" name="Slide Image Placeholder 1"/>
          <p:cNvSpPr>
            <a:spLocks noGrp="1" noRot="1" noChangeAspect="1" noTextEdit="1"/>
          </p:cNvSpPr>
          <p:nvPr>
            <p:ph type="sldImg"/>
          </p:nvPr>
        </p:nvSpPr>
        <p:spPr>
          <a:xfrm>
            <a:off x="939800" y="750888"/>
            <a:ext cx="5010150" cy="3759200"/>
          </a:xfrm>
          <a:ln/>
        </p:spPr>
      </p:sp>
      <p:sp>
        <p:nvSpPr>
          <p:cNvPr id="31748" name="Notes Placeholder 2"/>
          <p:cNvSpPr>
            <a:spLocks noGrp="1"/>
          </p:cNvSpPr>
          <p:nvPr>
            <p:ph type="body" idx="1"/>
          </p:nvPr>
        </p:nvSpPr>
        <p:spPr>
          <a:xfrm>
            <a:off x="918224" y="4761955"/>
            <a:ext cx="5053305" cy="4509851"/>
          </a:xfrm>
          <a:noFill/>
        </p:spPr>
        <p:txBody>
          <a:bodyPr/>
          <a:lstStyle/>
          <a:p>
            <a:r>
              <a:rPr lang="en-US" altLang="en-US" dirty="0"/>
              <a:t>The cluster approach was proposed as one way of addressing gaps and strengthening the effectiveness of humanitarian underpinned by a partnership approach. It ensures clear leadership, predictability and mutual accountability in international responses to humanitarian emergencies by clarifying the division of </a:t>
            </a:r>
            <a:r>
              <a:rPr lang="en-US" altLang="en-US" dirty="0" err="1"/>
              <a:t>labour</a:t>
            </a:r>
            <a:r>
              <a:rPr lang="en-US" altLang="en-US" dirty="0"/>
              <a:t> among organizations and better defining their roles and responsibilities within the different sectors of the response. It aims to make the international humanitarian community better </a:t>
            </a:r>
            <a:r>
              <a:rPr lang="en-US" altLang="en-US" dirty="0" err="1"/>
              <a:t>organised</a:t>
            </a:r>
            <a:r>
              <a:rPr lang="en-US" altLang="en-US" dirty="0"/>
              <a:t> and more accountable and professional, so that it can be a better partner for the affected people, host governments, local authorities, local civil society and resourcing partners. </a:t>
            </a:r>
          </a:p>
          <a:p>
            <a:endParaRPr lang="en-US" altLang="en-US" sz="1000" dirty="0"/>
          </a:p>
          <a:p>
            <a:r>
              <a:rPr lang="en-US" altLang="en-US" dirty="0"/>
              <a:t>However, the cluster system relies on an understanding it is not the only humanitarian coordination solution. In some cases, the cluster approach may co-exist with other “non-cluster” coordination modalities – whether national or international – or an alternative sectoral approach may be preferable. An indiscriminate application of all clusters in every emergency may waste resources and reduce opportunities for governments to exercise their primary responsibility to provide humanitarian assistance to people in need. Developing complicated coordination arrangements should be avoided; not all clusters need to be activated in every response. </a:t>
            </a:r>
          </a:p>
          <a:p>
            <a:endParaRPr lang="en-GB" altLang="en-US" dirty="0"/>
          </a:p>
          <a:p>
            <a:r>
              <a:rPr lang="en-GB" altLang="en-US" dirty="0"/>
              <a:t>Clusters are also responsible for mainstreaming cross-cutting issues throughout the sectoral response. </a:t>
            </a:r>
            <a:endParaRPr lang="en-US" altLang="en-US" dirty="0"/>
          </a:p>
          <a:p>
            <a:endParaRPr lang="en-GB" altLang="en-US" dirty="0"/>
          </a:p>
          <a:p>
            <a:pPr>
              <a:spcBef>
                <a:spcPts val="813"/>
              </a:spcBef>
              <a:buClr>
                <a:srgbClr val="231F20"/>
              </a:buClr>
            </a:pP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This is a dynamic approach that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facilitates joint efforts</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It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supports the strategy and leadership of the national authority, and fills gaps </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where needed</a:t>
            </a:r>
            <a:r>
              <a:rPr lang="en-US" altLang="en-US" sz="800" dirty="0">
                <a:latin typeface="Arial" panose="020B0604020202020204" pitchFamily="34" charset="0"/>
                <a:ea typeface="Arial" panose="020B0604020202020204" pitchFamily="34" charset="0"/>
                <a:cs typeface="Times New Roman" panose="02020603050405020304" pitchFamily="18" charset="0"/>
              </a:rPr>
              <a:t>. It is a f</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lexible approach, providing structure but also recognizing that each emergency is unique and systems must adapt to context. </a:t>
            </a:r>
          </a:p>
          <a:p>
            <a:pPr>
              <a:spcBef>
                <a:spcPts val="813"/>
              </a:spcBef>
              <a:buClr>
                <a:srgbClr val="231F20"/>
              </a:buClr>
            </a:pPr>
            <a:endParaRPr lang="en-GB" altLang="en-US"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a:lnSpc>
                <a:spcPct val="125000"/>
              </a:lnSpc>
              <a:spcBef>
                <a:spcPts val="813"/>
              </a:spcBef>
              <a:buClr>
                <a:srgbClr val="231F20"/>
              </a:buClr>
            </a:pPr>
            <a:r>
              <a:rPr lang="en-GB"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It is not: </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an attempt to undermine the government response</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but strives to help strengthen government or existing coordination. 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UN-centric</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it depends on the active participation of all humanitarian members, e.g. UN agencies, the Red Cross/Crescent Movement and NGOs…. and of course….. The Government. 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a “one size fits all” approach</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In each emergency it is up </a:t>
            </a:r>
            <a:r>
              <a:rPr lang="en-US" altLang="en-US" dirty="0">
                <a:solidFill>
                  <a:srgbClr val="231F20"/>
                </a:solidFill>
                <a:latin typeface="Arial" panose="020B0604020202020204" pitchFamily="34" charset="0"/>
                <a:cs typeface="Arial" panose="020B0604020202020204" pitchFamily="34" charset="0"/>
              </a:rPr>
              <a:t>to humanitarian actors on the ground, in consultation with relevant national authorities, to determine the priority sectors for the response, how the structures will be led and how the group will work together to meet humanitarian goals. </a:t>
            </a:r>
          </a:p>
          <a:p>
            <a:pPr>
              <a:lnSpc>
                <a:spcPct val="125000"/>
              </a:lnSpc>
              <a:spcBef>
                <a:spcPts val="813"/>
              </a:spcBef>
              <a:buClr>
                <a:srgbClr val="231F20"/>
              </a:buClr>
            </a:pPr>
            <a:endParaRPr lang="en-GB" altLang="en-US" b="1" dirty="0">
              <a:solidFill>
                <a:srgbClr val="231F20"/>
              </a:solidFill>
              <a:latin typeface="Arial" panose="020B0604020202020204" pitchFamily="34" charset="0"/>
              <a:cs typeface="Arial" panose="020B0604020202020204" pitchFamily="34" charset="0"/>
            </a:endParaRPr>
          </a:p>
          <a:p>
            <a:pPr>
              <a:lnSpc>
                <a:spcPct val="125000"/>
              </a:lnSpc>
              <a:spcBef>
                <a:spcPts val="813"/>
              </a:spcBef>
              <a:buClr>
                <a:srgbClr val="231F20"/>
              </a:buClr>
            </a:pPr>
            <a:r>
              <a:rPr lang="en-GB" altLang="en-US" b="1" dirty="0">
                <a:solidFill>
                  <a:srgbClr val="231F20"/>
                </a:solidFill>
                <a:latin typeface="Arial" panose="020B0604020202020204" pitchFamily="34" charset="0"/>
                <a:cs typeface="Arial" panose="020B0604020202020204" pitchFamily="34" charset="0"/>
              </a:rPr>
              <a:t>No matter what modality is put in place, cluster or sector or working group, the logic of coordination remains sound, the rest of this course will focus on how coordination gets done in partnership with all the relevant actors. </a:t>
            </a:r>
            <a:endParaRPr lang="en-GB" altLang="en-US" b="1" dirty="0">
              <a:latin typeface="Arial" panose="020B0604020202020204" pitchFamily="34" charset="0"/>
              <a:cs typeface="Arial" panose="020B0604020202020204" pitchFamily="34" charset="0"/>
            </a:endParaRPr>
          </a:p>
          <a:p>
            <a:pPr>
              <a:spcBef>
                <a:spcPts val="813"/>
              </a:spcBef>
              <a:buClr>
                <a:srgbClr val="231F20"/>
              </a:buClr>
            </a:pPr>
            <a:endParaRPr lang="en-GB" altLang="en-US" dirty="0">
              <a:latin typeface="Arial" panose="020B0604020202020204" pitchFamily="34" charset="0"/>
              <a:cs typeface="Arial" panose="020B0604020202020204" pitchFamily="34" charset="0"/>
            </a:endParaRP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What is it?</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A dynamic approach that </a:t>
            </a:r>
            <a:r>
              <a:rPr lang="en-GB" sz="1200" b="1" dirty="0">
                <a:solidFill>
                  <a:srgbClr val="0070C0"/>
                </a:solidFill>
                <a:ea typeface="Arial" panose="020B0604020202020204" pitchFamily="34" charset="0"/>
                <a:cs typeface="Times New Roman" panose="02020603050405020304" pitchFamily="18" charset="0"/>
              </a:rPr>
              <a:t>facilitates joint efforts</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Supports </a:t>
            </a:r>
            <a:r>
              <a:rPr lang="en-GB" sz="1200" b="1" dirty="0">
                <a:solidFill>
                  <a:srgbClr val="0070C0"/>
                </a:solidFill>
                <a:ea typeface="Arial" panose="020B0604020202020204" pitchFamily="34" charset="0"/>
                <a:cs typeface="Times New Roman" panose="02020603050405020304" pitchFamily="18" charset="0"/>
              </a:rPr>
              <a:t>the strategy and leadership </a:t>
            </a:r>
            <a:r>
              <a:rPr lang="en-GB" sz="1200" dirty="0">
                <a:solidFill>
                  <a:srgbClr val="0070C0"/>
                </a:solidFill>
                <a:ea typeface="Arial" panose="020B0604020202020204" pitchFamily="34" charset="0"/>
                <a:cs typeface="Times New Roman" panose="02020603050405020304" pitchFamily="18" charset="0"/>
              </a:rPr>
              <a:t>of the national authority and </a:t>
            </a:r>
            <a:r>
              <a:rPr lang="en-GB" sz="1200" b="1" dirty="0">
                <a:solidFill>
                  <a:srgbClr val="0070C0"/>
                </a:solidFill>
                <a:ea typeface="Arial" panose="020B0604020202020204" pitchFamily="34" charset="0"/>
                <a:cs typeface="Times New Roman" panose="02020603050405020304" pitchFamily="18" charset="0"/>
              </a:rPr>
              <a:t>fills gaps </a:t>
            </a:r>
            <a:r>
              <a:rPr lang="en-GB" sz="1200" dirty="0">
                <a:solidFill>
                  <a:srgbClr val="0070C0"/>
                </a:solidFill>
                <a:ea typeface="Arial" panose="020B0604020202020204" pitchFamily="34" charset="0"/>
                <a:cs typeface="Times New Roman" panose="02020603050405020304" pitchFamily="18" charset="0"/>
              </a:rPr>
              <a:t>where needed</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A </a:t>
            </a:r>
            <a:r>
              <a:rPr lang="en-GB" sz="1200" b="1" dirty="0">
                <a:solidFill>
                  <a:srgbClr val="0070C0"/>
                </a:solidFill>
                <a:ea typeface="Arial" panose="020B0604020202020204" pitchFamily="34" charset="0"/>
                <a:cs typeface="Times New Roman" panose="02020603050405020304" pitchFamily="18" charset="0"/>
              </a:rPr>
              <a:t>flexible approach </a:t>
            </a:r>
            <a:r>
              <a:rPr lang="en-GB" sz="1200" dirty="0">
                <a:solidFill>
                  <a:srgbClr val="0070C0"/>
                </a:solidFill>
                <a:ea typeface="Arial" panose="020B0604020202020204" pitchFamily="34" charset="0"/>
                <a:cs typeface="Times New Roman" panose="02020603050405020304" pitchFamily="18" charset="0"/>
              </a:rPr>
              <a:t>recognizing that each emergency is unique</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It is a product of the IASC</a:t>
            </a:r>
            <a:endParaRPr lang="en-US" sz="1200" dirty="0">
              <a:solidFill>
                <a:srgbClr val="0070C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endParaRPr lang="en-US" sz="1200" b="1" dirty="0">
              <a:solidFill>
                <a:srgbClr val="231F2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r>
              <a:rPr lang="en-GB" sz="1200" dirty="0">
                <a:solidFill>
                  <a:srgbClr val="231F20"/>
                </a:solidFill>
                <a:ea typeface="Arial" panose="020B0604020202020204" pitchFamily="34" charset="0"/>
                <a:cs typeface="Times New Roman" panose="02020603050405020304" pitchFamily="18" charset="0"/>
              </a:rPr>
              <a:t>What is it </a:t>
            </a:r>
            <a:r>
              <a:rPr lang="en-GB" sz="1200" b="1" i="1" dirty="0">
                <a:solidFill>
                  <a:srgbClr val="231F20"/>
                </a:solidFill>
                <a:ea typeface="Arial" panose="020B0604020202020204" pitchFamily="34" charset="0"/>
                <a:cs typeface="Times New Roman" panose="02020603050405020304" pitchFamily="18" charset="0"/>
              </a:rPr>
              <a:t>not?</a:t>
            </a:r>
            <a:endParaRPr lang="en-US" sz="1200" dirty="0">
              <a:solidFill>
                <a:srgbClr val="231F2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r>
              <a:rPr lang="en-US" sz="1200" dirty="0">
                <a:solidFill>
                  <a:srgbClr val="231F20"/>
                </a:solidFill>
                <a:ea typeface="Arial" panose="020B0604020202020204" pitchFamily="34" charset="0"/>
                <a:cs typeface="Times New Roman" panose="02020603050405020304" pitchFamily="18" charset="0"/>
              </a:rPr>
              <a:t>It</a:t>
            </a:r>
            <a:r>
              <a:rPr lang="en-US" sz="1200" spc="-5" dirty="0">
                <a:solidFill>
                  <a:srgbClr val="231F20"/>
                </a:solidFill>
                <a:ea typeface="Arial" panose="020B0604020202020204" pitchFamily="34" charset="0"/>
                <a:cs typeface="Times New Roman" panose="02020603050405020304" pitchFamily="18" charset="0"/>
              </a:rPr>
              <a:t> is</a:t>
            </a:r>
            <a:r>
              <a:rPr lang="en-US" sz="1200" b="1" i="1" spc="-5" dirty="0">
                <a:solidFill>
                  <a:srgbClr val="231F20"/>
                </a:solidFill>
                <a:ea typeface="Arial" panose="020B0604020202020204" pitchFamily="34" charset="0"/>
                <a:cs typeface="Times New Roman" panose="02020603050405020304" pitchFamily="18" charset="0"/>
              </a:rPr>
              <a:t> </a:t>
            </a:r>
            <a:r>
              <a:rPr lang="en-US" sz="1200" b="1" i="1" spc="-5" dirty="0">
                <a:solidFill>
                  <a:schemeClr val="accent3">
                    <a:lumMod val="50000"/>
                  </a:schemeClr>
                </a:solidFill>
                <a:ea typeface="Arial" panose="020B0604020202020204" pitchFamily="34" charset="0"/>
                <a:cs typeface="Times New Roman" panose="02020603050405020304" pitchFamily="18" charset="0"/>
              </a:rPr>
              <a:t>not </a:t>
            </a:r>
            <a:r>
              <a:rPr lang="en-US" sz="1200" b="1" spc="-5" dirty="0">
                <a:solidFill>
                  <a:schemeClr val="accent3">
                    <a:lumMod val="50000"/>
                  </a:schemeClr>
                </a:solidFill>
                <a:ea typeface="Arial" panose="020B0604020202020204" pitchFamily="34" charset="0"/>
                <a:cs typeface="Times New Roman" panose="02020603050405020304" pitchFamily="18" charset="0"/>
              </a:rPr>
              <a:t>an attempt</a:t>
            </a:r>
            <a:r>
              <a:rPr lang="en-US" sz="1200" b="1" dirty="0">
                <a:solidFill>
                  <a:schemeClr val="accent3">
                    <a:lumMod val="50000"/>
                  </a:schemeClr>
                </a:solidFill>
                <a:ea typeface="Arial" panose="020B0604020202020204" pitchFamily="34" charset="0"/>
                <a:cs typeface="Times New Roman" panose="02020603050405020304" pitchFamily="18" charset="0"/>
              </a:rPr>
              <a:t> to</a:t>
            </a:r>
            <a:r>
              <a:rPr lang="en-US" sz="1200" b="1" spc="-10"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undermine </a:t>
            </a:r>
            <a:r>
              <a:rPr lang="en-US" sz="1200" b="1" dirty="0">
                <a:solidFill>
                  <a:schemeClr val="accent3">
                    <a:lumMod val="50000"/>
                  </a:schemeClr>
                </a:solidFill>
                <a:ea typeface="Arial" panose="020B0604020202020204" pitchFamily="34" charset="0"/>
                <a:cs typeface="Times New Roman" panose="02020603050405020304" pitchFamily="18" charset="0"/>
              </a:rPr>
              <a:t>the</a:t>
            </a:r>
            <a:r>
              <a:rPr lang="en-US" sz="1200" b="1" spc="-10"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government</a:t>
            </a:r>
            <a:r>
              <a:rPr lang="en-US" sz="1200" b="1" dirty="0">
                <a:solidFill>
                  <a:schemeClr val="accent3">
                    <a:lumMod val="50000"/>
                  </a:schemeClr>
                </a:solidFill>
                <a:ea typeface="Arial" panose="020B0604020202020204" pitchFamily="34" charset="0"/>
                <a:cs typeface="Times New Roman" panose="02020603050405020304" pitchFamily="18" charset="0"/>
              </a:rPr>
              <a:t> response</a:t>
            </a:r>
            <a:r>
              <a:rPr lang="en-US" sz="1200" dirty="0">
                <a:solidFill>
                  <a:srgbClr val="231F20"/>
                </a:solidFill>
                <a:ea typeface="Arial" panose="020B0604020202020204" pitchFamily="34" charset="0"/>
                <a:cs typeface="Times New Roman" panose="02020603050405020304" pitchFamily="18" charset="0"/>
              </a:rPr>
              <a:t>,</a:t>
            </a:r>
            <a:r>
              <a:rPr lang="en-US" sz="1200" spc="-1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but </a:t>
            </a:r>
            <a:r>
              <a:rPr lang="en-US" sz="1200" dirty="0">
                <a:solidFill>
                  <a:srgbClr val="231F20"/>
                </a:solidFill>
                <a:ea typeface="Arial" panose="020B0604020202020204" pitchFamily="34" charset="0"/>
                <a:cs typeface="Times New Roman" panose="02020603050405020304" pitchFamily="18" charset="0"/>
              </a:rPr>
              <a:t>strives</a:t>
            </a:r>
            <a:r>
              <a:rPr lang="en-US" sz="1200" spc="-10" dirty="0">
                <a:solidFill>
                  <a:srgbClr val="231F20"/>
                </a:solidFill>
                <a:ea typeface="Arial" panose="020B0604020202020204" pitchFamily="34" charset="0"/>
                <a:cs typeface="Times New Roman" panose="02020603050405020304" pitchFamily="18" charset="0"/>
              </a:rPr>
              <a:t> </a:t>
            </a:r>
            <a:r>
              <a:rPr lang="en-US" sz="1200" dirty="0">
                <a:solidFill>
                  <a:srgbClr val="231F20"/>
                </a:solidFill>
                <a:ea typeface="Arial" panose="020B0604020202020204" pitchFamily="34" charset="0"/>
                <a:cs typeface="Times New Roman" panose="02020603050405020304" pitchFamily="18" charset="0"/>
              </a:rPr>
              <a:t>to</a:t>
            </a:r>
            <a:r>
              <a:rPr lang="en-US" sz="1200" spc="-5" dirty="0">
                <a:solidFill>
                  <a:srgbClr val="231F20"/>
                </a:solidFill>
                <a:ea typeface="Arial" panose="020B0604020202020204" pitchFamily="34" charset="0"/>
                <a:cs typeface="Times New Roman" panose="02020603050405020304" pitchFamily="18" charset="0"/>
              </a:rPr>
              <a:t> help</a:t>
            </a:r>
            <a:r>
              <a:rPr lang="en-US" sz="1200" spc="135" dirty="0">
                <a:solidFill>
                  <a:srgbClr val="231F20"/>
                </a:solidFill>
                <a:ea typeface="Arial" panose="020B0604020202020204" pitchFamily="34" charset="0"/>
                <a:cs typeface="Times New Roman" panose="02020603050405020304" pitchFamily="18" charset="0"/>
              </a:rPr>
              <a:t> </a:t>
            </a:r>
            <a:r>
              <a:rPr lang="en-US" sz="1200" dirty="0">
                <a:solidFill>
                  <a:srgbClr val="231F20"/>
                </a:solidFill>
                <a:ea typeface="Arial" panose="020B0604020202020204" pitchFamily="34" charset="0"/>
                <a:cs typeface="Times New Roman" panose="02020603050405020304" pitchFamily="18" charset="0"/>
              </a:rPr>
              <a:t>strengthen government or existing coordination.</a:t>
            </a:r>
            <a:endParaRPr lang="en-GB" sz="1200" dirty="0">
              <a:ea typeface="Arial" panose="020B0604020202020204" pitchFamily="34" charset="0"/>
              <a:cs typeface="Times New Roman" panose="02020603050405020304" pitchFamily="18" charset="0"/>
            </a:endParaRPr>
          </a:p>
          <a:p>
            <a:pPr lvl="0">
              <a:spcBef>
                <a:spcPts val="655"/>
              </a:spcBef>
              <a:buClr>
                <a:srgbClr val="231F20"/>
              </a:buClr>
              <a:buSzPct val="100000"/>
              <a:tabLst>
                <a:tab pos="444500" algn="l"/>
              </a:tabLst>
            </a:pPr>
            <a:r>
              <a:rPr lang="en-US" sz="1200" dirty="0">
                <a:solidFill>
                  <a:srgbClr val="231F20"/>
                </a:solidFill>
                <a:ea typeface="Arial" panose="020B0604020202020204" pitchFamily="34" charset="0"/>
                <a:cs typeface="Times New Roman" panose="02020603050405020304" pitchFamily="18" charset="0"/>
              </a:rPr>
              <a:t>It</a:t>
            </a:r>
            <a:r>
              <a:rPr lang="en-US" sz="1200" spc="-5" dirty="0">
                <a:solidFill>
                  <a:srgbClr val="231F20"/>
                </a:solidFill>
                <a:ea typeface="Arial" panose="020B0604020202020204" pitchFamily="34" charset="0"/>
                <a:cs typeface="Times New Roman" panose="02020603050405020304" pitchFamily="18" charset="0"/>
              </a:rPr>
              <a:t> is </a:t>
            </a:r>
            <a:r>
              <a:rPr lang="en-US" sz="1200" b="1" i="1" spc="-5" dirty="0">
                <a:solidFill>
                  <a:schemeClr val="accent3">
                    <a:lumMod val="50000"/>
                  </a:schemeClr>
                </a:solidFill>
                <a:ea typeface="Arial" panose="020B0604020202020204" pitchFamily="34" charset="0"/>
                <a:cs typeface="Times New Roman" panose="02020603050405020304" pitchFamily="18" charset="0"/>
              </a:rPr>
              <a:t>not</a:t>
            </a:r>
            <a:r>
              <a:rPr lang="en-US" sz="1200" b="1" i="1"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UN-centric</a:t>
            </a:r>
            <a:r>
              <a:rPr lang="en-US" sz="1200" spc="-5" dirty="0">
                <a:solidFill>
                  <a:srgbClr val="231F20"/>
                </a:solidFill>
                <a:ea typeface="Arial" panose="020B0604020202020204" pitchFamily="34" charset="0"/>
                <a:cs typeface="Times New Roman" panose="02020603050405020304" pitchFamily="18" charset="0"/>
              </a:rPr>
              <a:t>; it</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depends on</a:t>
            </a:r>
            <a:r>
              <a:rPr lang="en-US" sz="1200" dirty="0">
                <a:solidFill>
                  <a:srgbClr val="231F20"/>
                </a:solidFill>
                <a:ea typeface="Arial" panose="020B0604020202020204" pitchFamily="34" charset="0"/>
                <a:cs typeface="Times New Roman" panose="02020603050405020304" pitchFamily="18" charset="0"/>
              </a:rPr>
              <a:t> the</a:t>
            </a:r>
            <a:r>
              <a:rPr lang="en-US" sz="1200" spc="-1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active</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participation of</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all humanitarian </a:t>
            </a:r>
            <a:r>
              <a:rPr lang="en-US" sz="1200" dirty="0">
                <a:solidFill>
                  <a:srgbClr val="231F20"/>
                </a:solidFill>
                <a:ea typeface="Arial" panose="020B0604020202020204" pitchFamily="34" charset="0"/>
                <a:cs typeface="Times New Roman" panose="02020603050405020304" pitchFamily="18" charset="0"/>
              </a:rPr>
              <a:t>members, e.g. UN agencies, the Red Cross/Crescent Movement and NGOs…</a:t>
            </a:r>
            <a:br>
              <a:rPr lang="en-US" sz="1200" dirty="0">
                <a:solidFill>
                  <a:srgbClr val="231F20"/>
                </a:solidFill>
                <a:ea typeface="Arial" panose="020B0604020202020204" pitchFamily="34" charset="0"/>
                <a:cs typeface="Times New Roman" panose="02020603050405020304" pitchFamily="18" charset="0"/>
              </a:rPr>
            </a:br>
            <a:r>
              <a:rPr lang="en-US" sz="1200" dirty="0">
                <a:solidFill>
                  <a:srgbClr val="231F20"/>
                </a:solidFill>
                <a:ea typeface="Arial" panose="020B0604020202020204" pitchFamily="34" charset="0"/>
                <a:cs typeface="Times New Roman" panose="02020603050405020304" pitchFamily="18" charset="0"/>
              </a:rPr>
              <a:t>and of course….. The Government</a:t>
            </a:r>
            <a:endParaRPr lang="en-US" sz="1200" dirty="0">
              <a:ea typeface="Arial" panose="020B0604020202020204" pitchFamily="34" charset="0"/>
              <a:cs typeface="Times New Roman" panose="02020603050405020304" pitchFamily="18" charset="0"/>
            </a:endParaRPr>
          </a:p>
          <a:p>
            <a:pPr>
              <a:spcBef>
                <a:spcPts val="55"/>
              </a:spcBef>
              <a:spcAft>
                <a:spcPts val="0"/>
              </a:spcAft>
              <a:buSzPct val="100000"/>
            </a:pPr>
            <a:r>
              <a:rPr lang="en-US" sz="1200" dirty="0">
                <a:solidFill>
                  <a:srgbClr val="231F20"/>
                </a:solidFill>
                <a:ea typeface="Arial" panose="020B0604020202020204" pitchFamily="34" charset="0"/>
                <a:cs typeface="Times New Roman" panose="02020603050405020304" pitchFamily="18" charset="0"/>
              </a:rPr>
              <a:t>It is </a:t>
            </a:r>
            <a:r>
              <a:rPr lang="en-US" sz="1200" b="1" i="1" dirty="0">
                <a:solidFill>
                  <a:schemeClr val="accent3">
                    <a:lumMod val="50000"/>
                  </a:schemeClr>
                </a:solidFill>
                <a:ea typeface="Arial" panose="020B0604020202020204" pitchFamily="34" charset="0"/>
                <a:cs typeface="Times New Roman" panose="02020603050405020304" pitchFamily="18" charset="0"/>
              </a:rPr>
              <a:t>not</a:t>
            </a:r>
            <a:r>
              <a:rPr lang="en-US" sz="1200" b="1" dirty="0">
                <a:solidFill>
                  <a:schemeClr val="accent3">
                    <a:lumMod val="50000"/>
                  </a:schemeClr>
                </a:solidFill>
                <a:ea typeface="Arial" panose="020B0604020202020204" pitchFamily="34" charset="0"/>
                <a:cs typeface="Times New Roman" panose="02020603050405020304" pitchFamily="18" charset="0"/>
              </a:rPr>
              <a:t> a “one size fits all” approach</a:t>
            </a:r>
            <a:r>
              <a:rPr lang="en-US" sz="1200" dirty="0">
                <a:solidFill>
                  <a:srgbClr val="231F20"/>
                </a:solidFill>
                <a:ea typeface="Arial" panose="020B0604020202020204" pitchFamily="34" charset="0"/>
                <a:cs typeface="Times New Roman" panose="02020603050405020304" pitchFamily="18" charset="0"/>
              </a:rPr>
              <a:t>; In each emergency it is up </a:t>
            </a:r>
            <a:r>
              <a:rPr lang="en-US" sz="1200" dirty="0">
                <a:solidFill>
                  <a:srgbClr val="231F20"/>
                </a:solidFill>
                <a:ea typeface="Arial" panose="020B0604020202020204" pitchFamily="34" charset="0"/>
                <a:cs typeface="Arial" panose="020B0604020202020204" pitchFamily="34" charset="0"/>
              </a:rPr>
              <a:t>to</a:t>
            </a:r>
            <a:r>
              <a:rPr lang="en-US" sz="1200" spc="-1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humanitarian</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actors</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on</a:t>
            </a:r>
            <a:r>
              <a:rPr lang="en-US" sz="1200" dirty="0">
                <a:solidFill>
                  <a:srgbClr val="231F20"/>
                </a:solidFill>
                <a:ea typeface="Arial" panose="020B0604020202020204" pitchFamily="34" charset="0"/>
                <a:cs typeface="Arial" panose="020B0604020202020204" pitchFamily="34" charset="0"/>
              </a:rPr>
              <a:t> the</a:t>
            </a:r>
            <a:r>
              <a:rPr lang="en-US" sz="1200" spc="-5" dirty="0">
                <a:solidFill>
                  <a:srgbClr val="231F20"/>
                </a:solidFill>
                <a:ea typeface="Arial" panose="020B0604020202020204" pitchFamily="34" charset="0"/>
                <a:cs typeface="Arial" panose="020B0604020202020204" pitchFamily="34" charset="0"/>
              </a:rPr>
              <a:t> ground,</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in </a:t>
            </a:r>
            <a:r>
              <a:rPr lang="en-US" sz="1200" dirty="0">
                <a:solidFill>
                  <a:srgbClr val="231F20"/>
                </a:solidFill>
                <a:ea typeface="Arial" panose="020B0604020202020204" pitchFamily="34" charset="0"/>
                <a:cs typeface="Arial" panose="020B0604020202020204" pitchFamily="34" charset="0"/>
              </a:rPr>
              <a:t>consultation</a:t>
            </a:r>
            <a:r>
              <a:rPr lang="en-US" sz="1200" spc="-5" dirty="0">
                <a:solidFill>
                  <a:srgbClr val="231F20"/>
                </a:solidFill>
                <a:ea typeface="Arial" panose="020B0604020202020204" pitchFamily="34" charset="0"/>
                <a:cs typeface="Arial" panose="020B0604020202020204" pitchFamily="34" charset="0"/>
              </a:rPr>
              <a:t> with</a:t>
            </a:r>
            <a:r>
              <a:rPr lang="en-US" sz="1200" dirty="0">
                <a:solidFill>
                  <a:srgbClr val="231F20"/>
                </a:solidFill>
                <a:ea typeface="Arial" panose="020B0604020202020204" pitchFamily="34" charset="0"/>
                <a:cs typeface="Arial" panose="020B0604020202020204" pitchFamily="34" charset="0"/>
              </a:rPr>
              <a:t> relevant</a:t>
            </a:r>
            <a:r>
              <a:rPr lang="en-US" sz="1200" spc="-5" dirty="0">
                <a:solidFill>
                  <a:srgbClr val="231F20"/>
                </a:solidFill>
                <a:ea typeface="Arial" panose="020B0604020202020204" pitchFamily="34" charset="0"/>
                <a:cs typeface="Arial" panose="020B0604020202020204" pitchFamily="34" charset="0"/>
              </a:rPr>
              <a:t> government</a:t>
            </a:r>
            <a:r>
              <a:rPr lang="en-US" sz="1200" spc="130" dirty="0">
                <a:solidFill>
                  <a:srgbClr val="231F20"/>
                </a:solidFill>
                <a:ea typeface="Arial" panose="020B0604020202020204" pitchFamily="34" charset="0"/>
                <a:cs typeface="Arial" panose="020B0604020202020204" pitchFamily="34" charset="0"/>
              </a:rPr>
              <a:t> </a:t>
            </a:r>
            <a:r>
              <a:rPr lang="en-US" sz="1200" dirty="0">
                <a:solidFill>
                  <a:srgbClr val="231F20"/>
                </a:solidFill>
                <a:ea typeface="Arial" panose="020B0604020202020204" pitchFamily="34" charset="0"/>
                <a:cs typeface="Times New Roman" panose="02020603050405020304" pitchFamily="18" charset="0"/>
              </a:rPr>
              <a:t>counterparts, to determine the priority sectors for the response. </a:t>
            </a:r>
          </a:p>
          <a:p>
            <a:endParaRPr lang="en-US" dirty="0"/>
          </a:p>
          <a:p>
            <a:pPr>
              <a:spcBef>
                <a:spcPts val="813"/>
              </a:spcBef>
              <a:buClr>
                <a:srgbClr val="231F20"/>
              </a:buClr>
            </a:pPr>
            <a:endParaRPr lang="en-GB" altLang="en-US" dirty="0">
              <a:latin typeface="Arial" panose="020B0604020202020204" pitchFamily="34" charset="0"/>
              <a:cs typeface="Arial" panose="020B0604020202020204" pitchFamily="34" charset="0"/>
            </a:endParaRPr>
          </a:p>
          <a:p>
            <a:endParaRPr lang="en-US" altLang="en-US" dirty="0"/>
          </a:p>
          <a:p>
            <a:endParaRPr lang="en-US" altLang="en-US" dirty="0"/>
          </a:p>
          <a:p>
            <a:pPr eaLnBrk="1" hangingPunct="1">
              <a:spcBef>
                <a:spcPct val="0"/>
              </a:spcBef>
            </a:pPr>
            <a:endParaRPr lang="fr-FR" u="sng" strike="sngStrike" dirty="0"/>
          </a:p>
        </p:txBody>
      </p:sp>
      <p:sp>
        <p:nvSpPr>
          <p:cNvPr id="31749" name="Slide Number Placeholder 3"/>
          <p:cNvSpPr txBox="1">
            <a:spLocks noGrp="1"/>
          </p:cNvSpPr>
          <p:nvPr/>
        </p:nvSpPr>
        <p:spPr bwMode="auto">
          <a:xfrm>
            <a:off x="3903986" y="9520797"/>
            <a:ext cx="2985764" cy="501095"/>
          </a:xfrm>
          <a:prstGeom prst="rect">
            <a:avLst/>
          </a:prstGeom>
          <a:noFill/>
          <a:ln w="9525">
            <a:noFill/>
            <a:miter lim="800000"/>
            <a:headEnd/>
            <a:tailEnd/>
          </a:ln>
        </p:spPr>
        <p:txBody>
          <a:bodyPr lIns="97822" tIns="48911" rIns="97822" bIns="48911" anchor="b"/>
          <a:lstStyle/>
          <a:p>
            <a:pPr algn="r" eaLnBrk="0" hangingPunct="0"/>
            <a:fld id="{BD19763A-C2DA-4C74-9AFB-EC66D84513C1}" type="slidenum">
              <a:rPr lang="en-US" sz="1300">
                <a:latin typeface="Times" pitchFamily="18" charset="0"/>
              </a:rPr>
              <a:pPr algn="r" eaLnBrk="0" hangingPunct="0"/>
              <a:t>8</a:t>
            </a:fld>
            <a:endParaRPr lang="en-US" sz="1300" dirty="0">
              <a:latin typeface="Times" pitchFamily="18" charset="0"/>
            </a:endParaRPr>
          </a:p>
        </p:txBody>
      </p:sp>
    </p:spTree>
    <p:extLst>
      <p:ext uri="{BB962C8B-B14F-4D97-AF65-F5344CB8AC3E}">
        <p14:creationId xmlns:p14="http://schemas.microsoft.com/office/powerpoint/2010/main" val="159356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answers of the game (explained in the </a:t>
            </a:r>
            <a:r>
              <a:rPr lang="en-US" sz="1200" kern="1200" dirty="0" err="1">
                <a:solidFill>
                  <a:schemeClr val="tx1"/>
                </a:solidFill>
                <a:effectLst/>
                <a:latin typeface="+mn-lt"/>
                <a:ea typeface="+mn-ea"/>
                <a:cs typeface="+mn-cs"/>
              </a:rPr>
              <a:t>ppt</a:t>
            </a:r>
            <a:r>
              <a:rPr lang="en-US" sz="1200" kern="1200" dirty="0">
                <a:solidFill>
                  <a:schemeClr val="tx1"/>
                </a:solidFill>
                <a:effectLst/>
                <a:latin typeface="+mn-lt"/>
                <a:ea typeface="+mn-ea"/>
                <a:cs typeface="+mn-cs"/>
              </a:rPr>
              <a:t>) are as follows:</a:t>
            </a:r>
          </a:p>
          <a:p>
            <a:pPr marL="228600" indent="-228600">
              <a:buFont typeface="+mj-lt"/>
              <a:buAutoNum type="arabicPeriod"/>
            </a:pPr>
            <a:r>
              <a:rPr lang="en-US" sz="1200" kern="1200" dirty="0">
                <a:solidFill>
                  <a:schemeClr val="tx1"/>
                </a:solidFill>
                <a:effectLst/>
                <a:latin typeface="+mn-lt"/>
                <a:ea typeface="+mn-ea"/>
                <a:cs typeface="+mn-cs"/>
              </a:rPr>
              <a:t>The NC is a physical structure - false</a:t>
            </a:r>
          </a:p>
          <a:p>
            <a:pPr marL="228600" indent="-228600">
              <a:buFont typeface="+mj-lt"/>
              <a:buAutoNum type="arabicPeriod"/>
            </a:pPr>
            <a:r>
              <a:rPr lang="en-US" sz="1200" kern="1200" dirty="0">
                <a:solidFill>
                  <a:schemeClr val="tx1"/>
                </a:solidFill>
                <a:effectLst/>
                <a:latin typeface="+mn-lt"/>
                <a:ea typeface="+mn-ea"/>
                <a:cs typeface="+mn-cs"/>
              </a:rPr>
              <a:t>The NC has a legal status - false</a:t>
            </a:r>
          </a:p>
          <a:p>
            <a:pPr marL="228600" indent="-228600">
              <a:buFont typeface="+mj-lt"/>
              <a:buAutoNum type="arabicPeriod"/>
            </a:pPr>
            <a:r>
              <a:rPr lang="en-US" sz="1200" kern="1200" dirty="0">
                <a:solidFill>
                  <a:schemeClr val="tx1"/>
                </a:solidFill>
                <a:effectLst/>
                <a:latin typeface="+mn-lt"/>
                <a:ea typeface="+mn-ea"/>
                <a:cs typeface="+mn-cs"/>
              </a:rPr>
              <a:t>The NC has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funding - false</a:t>
            </a:r>
          </a:p>
          <a:p>
            <a:pPr marL="228600" indent="-228600">
              <a:buFont typeface="+mj-lt"/>
              <a:buAutoNum type="arabicPeriod"/>
            </a:pPr>
            <a:r>
              <a:rPr lang="en-US" sz="1200" kern="1200" dirty="0">
                <a:solidFill>
                  <a:schemeClr val="tx1"/>
                </a:solidFill>
                <a:effectLst/>
                <a:latin typeface="+mn-lt"/>
                <a:ea typeface="+mn-ea"/>
                <a:cs typeface="+mn-cs"/>
              </a:rPr>
              <a:t>The NC is a coordination mechanism - true</a:t>
            </a:r>
          </a:p>
          <a:p>
            <a:pPr marL="228600" indent="-228600">
              <a:buFont typeface="+mj-lt"/>
              <a:buAutoNum type="arabicPeriod"/>
            </a:pPr>
            <a:r>
              <a:rPr lang="en-US" sz="1200" kern="1200" dirty="0">
                <a:solidFill>
                  <a:schemeClr val="tx1"/>
                </a:solidFill>
                <a:effectLst/>
                <a:latin typeface="+mn-lt"/>
                <a:ea typeface="+mn-ea"/>
                <a:cs typeface="+mn-cs"/>
              </a:rPr>
              <a:t>The NC has only funding for the coordination team – true. It is not a fund for programming. </a:t>
            </a:r>
          </a:p>
          <a:p>
            <a:pPr marL="228600" indent="-228600">
              <a:buFont typeface="+mj-lt"/>
              <a:buAutoNum type="arabicPeriod"/>
            </a:pPr>
            <a:r>
              <a:rPr lang="en-US" sz="1200" kern="1200" dirty="0">
                <a:solidFill>
                  <a:schemeClr val="tx1"/>
                </a:solidFill>
                <a:effectLst/>
                <a:latin typeface="+mn-lt"/>
                <a:ea typeface="+mn-ea"/>
                <a:cs typeface="+mn-cs"/>
              </a:rPr>
              <a:t>The NCC represents all members - true</a:t>
            </a:r>
          </a:p>
          <a:p>
            <a:pPr marL="228600" indent="-228600">
              <a:buFont typeface="+mj-lt"/>
              <a:buAutoNum type="arabicPeriod"/>
            </a:pPr>
            <a:r>
              <a:rPr lang="en-US" sz="1200" kern="1200" dirty="0">
                <a:solidFill>
                  <a:schemeClr val="tx1"/>
                </a:solidFill>
                <a:effectLst/>
                <a:latin typeface="+mn-lt"/>
                <a:ea typeface="+mn-ea"/>
                <a:cs typeface="+mn-cs"/>
              </a:rPr>
              <a:t>Who is responsible for all clusters, SG  - false (ERC) who is currently  Mark </a:t>
            </a:r>
            <a:r>
              <a:rPr lang="en-US" sz="1200" kern="1200" dirty="0" err="1">
                <a:solidFill>
                  <a:schemeClr val="tx1"/>
                </a:solidFill>
                <a:effectLst/>
                <a:latin typeface="+mn-lt"/>
                <a:ea typeface="+mn-ea"/>
                <a:cs typeface="+mn-cs"/>
              </a:rPr>
              <a:t>Lowcock</a:t>
            </a:r>
            <a:r>
              <a:rPr lang="en-US" sz="1200" kern="1200" dirty="0">
                <a:solidFill>
                  <a:schemeClr val="tx1"/>
                </a:solidFill>
                <a:effectLst/>
                <a:latin typeface="+mn-lt"/>
                <a:ea typeface="+mn-ea"/>
                <a:cs typeface="+mn-cs"/>
              </a:rPr>
              <a:t> 2017,</a:t>
            </a:r>
            <a:r>
              <a:rPr lang="en-US" sz="1200" kern="1200" baseline="0" dirty="0">
                <a:solidFill>
                  <a:schemeClr val="tx1"/>
                </a:solidFill>
                <a:effectLst/>
                <a:latin typeface="+mn-lt"/>
                <a:ea typeface="+mn-ea"/>
                <a:cs typeface="+mn-cs"/>
              </a:rPr>
              <a:t> though the ERC is accountable to the SG.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1BD97-3AEE-4A9E-9F15-A362157221BB}" type="slidenum">
              <a:rPr lang="en-US" smtClean="0"/>
              <a:t>9</a:t>
            </a:fld>
            <a:endParaRPr lang="en-US"/>
          </a:p>
        </p:txBody>
      </p:sp>
    </p:spTree>
    <p:extLst>
      <p:ext uri="{BB962C8B-B14F-4D97-AF65-F5344CB8AC3E}">
        <p14:creationId xmlns:p14="http://schemas.microsoft.com/office/powerpoint/2010/main" val="311294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0166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3521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938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40457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76407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234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41303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0834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17374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0629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20109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345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1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1.2 The Evolution of Humanitarian Coordination</a:t>
            </a:r>
          </a:p>
        </p:txBody>
      </p:sp>
      <p:pic>
        <p:nvPicPr>
          <p:cNvPr id="3" name="Picture 4">
            <a:extLst>
              <a:ext uri="{FF2B5EF4-FFF2-40B4-BE49-F238E27FC236}">
                <a16:creationId xmlns:a16="http://schemas.microsoft.com/office/drawing/2014/main" id="{DE9F38DB-C3F3-4F35-9780-F0EF1C80C866}"/>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94676263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 descr="http://downloads.unmultimedia.org/photo/ltd/high/424/424981.jpg?s=453F02E927319C7F3BF8A846C5519D8A&amp;sav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7"/>
          <p:cNvSpPr>
            <a:spLocks/>
          </p:cNvSpPr>
          <p:nvPr/>
        </p:nvSpPr>
        <p:spPr bwMode="auto">
          <a:xfrm>
            <a:off x="457200" y="4648200"/>
            <a:ext cx="3657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Floods in </a:t>
            </a:r>
          </a:p>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Pakistan</a:t>
            </a:r>
          </a:p>
        </p:txBody>
      </p:sp>
      <p:sp>
        <p:nvSpPr>
          <p:cNvPr id="6" name="Rectangle 7"/>
          <p:cNvSpPr>
            <a:spLocks/>
          </p:cNvSpPr>
          <p:nvPr/>
        </p:nvSpPr>
        <p:spPr bwMode="auto">
          <a:xfrm>
            <a:off x="1886175" y="0"/>
            <a:ext cx="5410200" cy="3240617"/>
          </a:xfrm>
          <a:prstGeom prst="rect">
            <a:avLst/>
          </a:prstGeom>
          <a:noFill/>
          <a:ln w="12700">
            <a:noFill/>
            <a:miter lim="800000"/>
            <a:headEnd/>
            <a:tailEnd/>
          </a:ln>
        </p:spPr>
        <p:txBody>
          <a:bodyPr lIns="0" tIns="0" rIns="40639" bIns="0"/>
          <a:lstStyle/>
          <a:p>
            <a:pPr marL="39688" algn="dist">
              <a:buClr>
                <a:srgbClr val="FFFFFF"/>
              </a:buClr>
              <a:buSzPct val="125000"/>
              <a:defRPr/>
            </a:pPr>
            <a:r>
              <a:rPr lang="en-US" sz="10000" b="1" dirty="0">
                <a:solidFill>
                  <a:srgbClr val="FFFFFF"/>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rPr>
              <a:t>2010</a:t>
            </a:r>
            <a:endParaRPr lang="en-US" sz="10000" b="1" dirty="0">
              <a:solidFill>
                <a:srgbClr val="000000"/>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endParaRPr>
          </a:p>
        </p:txBody>
      </p:sp>
      <p:sp>
        <p:nvSpPr>
          <p:cNvPr id="7" name="Rectangle 7"/>
          <p:cNvSpPr>
            <a:spLocks/>
          </p:cNvSpPr>
          <p:nvPr/>
        </p:nvSpPr>
        <p:spPr bwMode="auto">
          <a:xfrm>
            <a:off x="5295900" y="4747296"/>
            <a:ext cx="3657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Earthquakes</a:t>
            </a:r>
          </a:p>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In Haiti</a:t>
            </a:r>
          </a:p>
        </p:txBody>
      </p:sp>
      <p:sp>
        <p:nvSpPr>
          <p:cNvPr id="3079" name="TextBox 1"/>
          <p:cNvSpPr txBox="1">
            <a:spLocks noChangeArrowheads="1"/>
          </p:cNvSpPr>
          <p:nvPr/>
        </p:nvSpPr>
        <p:spPr bwMode="auto">
          <a:xfrm>
            <a:off x="7848600" y="6612467"/>
            <a:ext cx="12954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algn="r" eaLnBrk="1" hangingPunct="1"/>
            <a:r>
              <a:rPr lang="en-US" sz="600" b="0">
                <a:solidFill>
                  <a:srgbClr val="FFFFFF"/>
                </a:solidFill>
              </a:rPr>
              <a:t>UN Photo/Logan Abassi </a:t>
            </a:r>
          </a:p>
        </p:txBody>
      </p:sp>
      <p:cxnSp>
        <p:nvCxnSpPr>
          <p:cNvPr id="3080" name="Straight Connector 4"/>
          <p:cNvCxnSpPr>
            <a:cxnSpLocks noChangeShapeType="1"/>
          </p:cNvCxnSpPr>
          <p:nvPr/>
        </p:nvCxnSpPr>
        <p:spPr bwMode="auto">
          <a:xfrm>
            <a:off x="4572000" y="2"/>
            <a:ext cx="0" cy="6836833"/>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1" name="TextBox 1"/>
          <p:cNvSpPr txBox="1">
            <a:spLocks noChangeArrowheads="1"/>
          </p:cNvSpPr>
          <p:nvPr/>
        </p:nvSpPr>
        <p:spPr bwMode="auto">
          <a:xfrm>
            <a:off x="0" y="6612467"/>
            <a:ext cx="12954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r>
              <a:rPr lang="en-US" sz="600" b="0">
                <a:solidFill>
                  <a:srgbClr val="FFFFFF"/>
                </a:solidFill>
              </a:rPr>
              <a:t>UN Photo/Evan Schneider </a:t>
            </a:r>
          </a:p>
        </p:txBody>
      </p:sp>
      <p:sp>
        <p:nvSpPr>
          <p:cNvPr id="2" name="Rectangle 1"/>
          <p:cNvSpPr/>
          <p:nvPr/>
        </p:nvSpPr>
        <p:spPr>
          <a:xfrm>
            <a:off x="0" y="1484784"/>
            <a:ext cx="9119846" cy="707886"/>
          </a:xfrm>
          <a:prstGeom prst="rect">
            <a:avLst/>
          </a:prstGeom>
          <a:solidFill>
            <a:schemeClr val="tx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solidFill>
                  <a:srgbClr val="FFFFFF"/>
                </a:solidFill>
                <a:latin typeface="Arial Black" charset="0"/>
                <a:ea typeface="ヒラギノ角ゴ ProN W3" charset="0"/>
                <a:cs typeface="ヒラギノ角ゴ ProN W3" charset="0"/>
              </a:rPr>
              <a:t>Then a reality check…</a:t>
            </a:r>
          </a:p>
        </p:txBody>
      </p:sp>
      <p:sp>
        <p:nvSpPr>
          <p:cNvPr id="11" name="Rectangle 10"/>
          <p:cNvSpPr/>
          <p:nvPr/>
        </p:nvSpPr>
        <p:spPr>
          <a:xfrm>
            <a:off x="1692430" y="2488161"/>
            <a:ext cx="6447223" cy="523220"/>
          </a:xfrm>
          <a:prstGeom prst="rect">
            <a:avLst/>
          </a:prstGeom>
          <a:solidFill>
            <a:schemeClr val="tx1"/>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prstClr val="white"/>
                </a:solidFill>
              </a:rPr>
              <a:t>Still too many weakness and inefficiencies</a:t>
            </a:r>
          </a:p>
        </p:txBody>
      </p:sp>
    </p:spTree>
    <p:extLst>
      <p:ext uri="{BB962C8B-B14F-4D97-AF65-F5344CB8AC3E}">
        <p14:creationId xmlns:p14="http://schemas.microsoft.com/office/powerpoint/2010/main" val="25222517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71562" y="1600200"/>
            <a:ext cx="700087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solidFill>
                <a:srgbClr val="231F20"/>
              </a:solidFill>
              <a:latin typeface="Roboto Condensed"/>
            </a:endParaRPr>
          </a:p>
        </p:txBody>
      </p:sp>
      <p:sp>
        <p:nvSpPr>
          <p:cNvPr id="2" name="Title 1"/>
          <p:cNvSpPr>
            <a:spLocks noGrp="1"/>
          </p:cNvSpPr>
          <p:nvPr>
            <p:ph type="title"/>
          </p:nvPr>
        </p:nvSpPr>
        <p:spPr/>
        <p:txBody>
          <a:bodyPr/>
          <a:lstStyle/>
          <a:p>
            <a:r>
              <a:rPr lang="en-US" dirty="0"/>
              <a:t>Transformative Agenda</a:t>
            </a:r>
          </a:p>
        </p:txBody>
      </p:sp>
      <p:pic>
        <p:nvPicPr>
          <p:cNvPr id="3" name="Picture 4">
            <a:extLst>
              <a:ext uri="{FF2B5EF4-FFF2-40B4-BE49-F238E27FC236}">
                <a16:creationId xmlns:a16="http://schemas.microsoft.com/office/drawing/2014/main" id="{92203183-0A3F-4A41-A81D-9D89D2098833}"/>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6380784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6"/>
          <p:cNvSpPr>
            <a:spLocks noChangeArrowheads="1"/>
          </p:cNvSpPr>
          <p:nvPr/>
        </p:nvSpPr>
        <p:spPr bwMode="auto">
          <a:xfrm>
            <a:off x="2763236" y="2394853"/>
            <a:ext cx="5976664"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buFont typeface="Arial" charset="0"/>
              <a:buChar char="•"/>
            </a:pPr>
            <a:r>
              <a:rPr lang="en-US" sz="2800" dirty="0">
                <a:solidFill>
                  <a:srgbClr val="231F20"/>
                </a:solidFill>
                <a:sym typeface="Times New Roman" charset="0"/>
              </a:rPr>
              <a:t>Roster of Emergency Coordinators for Level 3 Emergencies</a:t>
            </a:r>
          </a:p>
          <a:p>
            <a:pPr marL="285750" indent="-285750">
              <a:buFont typeface="Arial" charset="0"/>
              <a:buChar char="•"/>
            </a:pPr>
            <a:r>
              <a:rPr lang="en-US" sz="2800" dirty="0">
                <a:solidFill>
                  <a:srgbClr val="231F20"/>
                </a:solidFill>
                <a:sym typeface="Times New Roman" charset="0"/>
              </a:rPr>
              <a:t>Empowered Leadership</a:t>
            </a:r>
          </a:p>
          <a:p>
            <a:pPr marL="285750" indent="-285750">
              <a:buFont typeface="Arial" charset="0"/>
              <a:buChar char="•"/>
            </a:pPr>
            <a:r>
              <a:rPr lang="en-US" sz="2800" dirty="0">
                <a:solidFill>
                  <a:srgbClr val="231F20"/>
                </a:solidFill>
                <a:sym typeface="Times New Roman" charset="0"/>
              </a:rPr>
              <a:t>Inter-Agency Rapid Response Mechanism</a:t>
            </a:r>
          </a:p>
          <a:p>
            <a:pPr marL="285750" indent="-285750">
              <a:buFont typeface="Arial" charset="0"/>
              <a:buChar char="•"/>
            </a:pPr>
            <a:r>
              <a:rPr lang="en-US" sz="2800" dirty="0">
                <a:solidFill>
                  <a:srgbClr val="231F20"/>
                </a:solidFill>
                <a:sym typeface="Times New Roman" charset="0"/>
              </a:rPr>
              <a:t>Leadership Training</a:t>
            </a:r>
          </a:p>
        </p:txBody>
      </p:sp>
      <p:pic>
        <p:nvPicPr>
          <p:cNvPr id="7" name="Picture 1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333" t="48024" r="71754" b="-1739"/>
          <a:stretch/>
        </p:blipFill>
        <p:spPr>
          <a:xfrm>
            <a:off x="0" y="2357438"/>
            <a:ext cx="2141538" cy="243205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Empowered Leadership</a:t>
            </a:r>
          </a:p>
        </p:txBody>
      </p:sp>
      <p:pic>
        <p:nvPicPr>
          <p:cNvPr id="3" name="Picture 4">
            <a:extLst>
              <a:ext uri="{FF2B5EF4-FFF2-40B4-BE49-F238E27FC236}">
                <a16:creationId xmlns:a16="http://schemas.microsoft.com/office/drawing/2014/main" id="{8E96F0B0-FD58-46AA-B1E2-1DAB380C1352}"/>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57546005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6"/>
          <p:cNvSpPr>
            <a:spLocks noChangeArrowheads="1"/>
          </p:cNvSpPr>
          <p:nvPr/>
        </p:nvSpPr>
        <p:spPr bwMode="auto">
          <a:xfrm>
            <a:off x="2982077" y="2136203"/>
            <a:ext cx="5835352"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buFont typeface="Arial" pitchFamily="34" charset="0"/>
              <a:buChar char="•"/>
              <a:defRPr/>
            </a:pPr>
            <a:r>
              <a:rPr lang="en-US" sz="2800" dirty="0">
                <a:solidFill>
                  <a:srgbClr val="231F20"/>
                </a:solidFill>
                <a:ea typeface="ヒラギノ角ゴ ProN W3" pitchFamily="6" charset="-128"/>
                <a:sym typeface="Times New Roman" pitchFamily="18" charset="0"/>
              </a:rPr>
              <a:t>Strategic Use of Clusters</a:t>
            </a:r>
          </a:p>
          <a:p>
            <a:pPr marL="285750" indent="-285750">
              <a:buFont typeface="Arial" pitchFamily="34" charset="0"/>
              <a:buChar char="•"/>
              <a:defRPr/>
            </a:pPr>
            <a:r>
              <a:rPr lang="en-US" sz="2800" dirty="0">
                <a:solidFill>
                  <a:srgbClr val="231F20"/>
                </a:solidFill>
                <a:ea typeface="ヒラギノ角ゴ ProN W3" pitchFamily="6" charset="-128"/>
                <a:sym typeface="Times New Roman" pitchFamily="18" charset="0"/>
              </a:rPr>
              <a:t>Simplified Cluster Management </a:t>
            </a:r>
          </a:p>
          <a:p>
            <a:pPr marL="285750" indent="-285750">
              <a:buClr>
                <a:srgbClr val="EE3528">
                  <a:lumMod val="40000"/>
                  <a:lumOff val="60000"/>
                </a:srgbClr>
              </a:buClr>
              <a:buFont typeface="Arial" pitchFamily="34" charset="0"/>
              <a:buChar char="•"/>
              <a:defRPr/>
            </a:pPr>
            <a:r>
              <a:rPr lang="en-US" sz="2800" dirty="0">
                <a:solidFill>
                  <a:srgbClr val="231F20"/>
                </a:solidFill>
                <a:ea typeface="ヒラギノ角ゴ ProN W3" pitchFamily="6" charset="-128"/>
                <a:sym typeface="Times New Roman" pitchFamily="18" charset="0"/>
              </a:rPr>
              <a:t>Minimum Commitments for Participation in Clusters</a:t>
            </a:r>
          </a:p>
          <a:p>
            <a:pPr marL="285750" indent="-285750">
              <a:buFont typeface="Arial" pitchFamily="34" charset="0"/>
              <a:buChar char="•"/>
              <a:defRPr/>
            </a:pPr>
            <a:r>
              <a:rPr lang="en-US" sz="2800" dirty="0">
                <a:solidFill>
                  <a:srgbClr val="231F20"/>
                </a:solidFill>
                <a:ea typeface="ヒラギノ角ゴ ProN W3" pitchFamily="6" charset="-128"/>
                <a:sym typeface="Times New Roman" pitchFamily="18" charset="0"/>
              </a:rPr>
              <a:t>Strengthening NGO Representation in the Humanitarian Country Team</a:t>
            </a:r>
            <a:endParaRPr lang="en-US" sz="3200" dirty="0">
              <a:solidFill>
                <a:srgbClr val="231F20"/>
              </a:solidFill>
              <a:ea typeface="ヒラギノ角ゴ ProN W3" pitchFamily="6" charset="-128"/>
              <a:sym typeface="Times New Roman" pitchFamily="18" charset="0"/>
            </a:endParaRPr>
          </a:p>
        </p:txBody>
      </p:sp>
      <p:pic>
        <p:nvPicPr>
          <p:cNvPr id="7" name="Picture 1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36525" t="49953" r="33416"/>
          <a:stretch/>
        </p:blipFill>
        <p:spPr>
          <a:xfrm>
            <a:off x="0" y="2103438"/>
            <a:ext cx="2105025" cy="226536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Improved Coordination</a:t>
            </a:r>
          </a:p>
        </p:txBody>
      </p:sp>
      <p:pic>
        <p:nvPicPr>
          <p:cNvPr id="3" name="Picture 4">
            <a:extLst>
              <a:ext uri="{FF2B5EF4-FFF2-40B4-BE49-F238E27FC236}">
                <a16:creationId xmlns:a16="http://schemas.microsoft.com/office/drawing/2014/main" id="{DE9F50D9-165F-47BA-8C0E-624FAF88CF92}"/>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26648202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71506" t="47730"/>
          <a:stretch/>
        </p:blipFill>
        <p:spPr>
          <a:xfrm>
            <a:off x="0" y="2236788"/>
            <a:ext cx="1995488" cy="23653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6"/>
          <p:cNvSpPr>
            <a:spLocks noChangeArrowheads="1"/>
          </p:cNvSpPr>
          <p:nvPr/>
        </p:nvSpPr>
        <p:spPr bwMode="auto">
          <a:xfrm>
            <a:off x="2865172" y="1795232"/>
            <a:ext cx="5643827"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buFont typeface="Arial" charset="0"/>
              <a:buChar char="•"/>
            </a:pPr>
            <a:r>
              <a:rPr lang="en-US" sz="2800" dirty="0">
                <a:solidFill>
                  <a:srgbClr val="231F20"/>
                </a:solidFill>
                <a:cs typeface="Arial" panose="020B0604020202020204" pitchFamily="34" charset="0"/>
                <a:sym typeface="Times New Roman" charset="0"/>
              </a:rPr>
              <a:t>Common </a:t>
            </a:r>
            <a:r>
              <a:rPr lang="en-US" sz="2800" b="1" dirty="0">
                <a:solidFill>
                  <a:srgbClr val="231F20"/>
                </a:solidFill>
                <a:cs typeface="Arial" panose="020B0604020202020204" pitchFamily="34" charset="0"/>
                <a:sym typeface="Times New Roman" charset="0"/>
              </a:rPr>
              <a:t>Humanitarian </a:t>
            </a:r>
            <a:r>
              <a:rPr lang="en-US" sz="2800" b="1" dirty="0" err="1">
                <a:solidFill>
                  <a:srgbClr val="231F20"/>
                </a:solidFill>
                <a:cs typeface="Arial" panose="020B0604020202020204" pitchFamily="34" charset="0"/>
                <a:sym typeface="Times New Roman" charset="0"/>
              </a:rPr>
              <a:t>Programme</a:t>
            </a:r>
            <a:r>
              <a:rPr lang="en-US" sz="2800" b="1" dirty="0">
                <a:solidFill>
                  <a:srgbClr val="231F20"/>
                </a:solidFill>
                <a:cs typeface="Arial" panose="020B0604020202020204" pitchFamily="34" charset="0"/>
                <a:sym typeface="Times New Roman" charset="0"/>
              </a:rPr>
              <a:t> Cycle </a:t>
            </a:r>
            <a:r>
              <a:rPr lang="en-US" sz="2800" dirty="0">
                <a:solidFill>
                  <a:srgbClr val="231F20"/>
                </a:solidFill>
                <a:cs typeface="Arial" panose="020B0604020202020204" pitchFamily="34" charset="0"/>
                <a:sym typeface="Times New Roman" charset="0"/>
              </a:rPr>
              <a:t>to Achieve Collective Results</a:t>
            </a:r>
          </a:p>
          <a:p>
            <a:pPr marL="285750" indent="-285750">
              <a:buFont typeface="Arial" charset="0"/>
              <a:buChar char="•"/>
            </a:pPr>
            <a:r>
              <a:rPr lang="en-US" sz="2800" dirty="0">
                <a:solidFill>
                  <a:srgbClr val="231F20"/>
                </a:solidFill>
                <a:cs typeface="Arial" panose="020B0604020202020204" pitchFamily="34" charset="0"/>
                <a:sym typeface="Times New Roman" charset="0"/>
              </a:rPr>
              <a:t>Assessment, Strategic Statement, Resource Allocation, Implementation, Monitoring, Reporting and Evaluation</a:t>
            </a:r>
          </a:p>
          <a:p>
            <a:pPr marL="285750" indent="-285750">
              <a:buFont typeface="Arial" charset="0"/>
              <a:buChar char="•"/>
            </a:pPr>
            <a:r>
              <a:rPr lang="en-US" sz="2800" dirty="0">
                <a:solidFill>
                  <a:srgbClr val="231F20"/>
                </a:solidFill>
                <a:cs typeface="Arial" panose="020B0604020202020204" pitchFamily="34" charset="0"/>
                <a:sym typeface="Times New Roman" charset="0"/>
              </a:rPr>
              <a:t>Common Performance and Reporting Framework</a:t>
            </a:r>
          </a:p>
          <a:p>
            <a:pPr marL="285750" indent="-285750">
              <a:buFont typeface="Arial" charset="0"/>
              <a:buChar char="•"/>
            </a:pPr>
            <a:r>
              <a:rPr lang="en-US" sz="2800" b="1" dirty="0">
                <a:solidFill>
                  <a:srgbClr val="231F20"/>
                </a:solidFill>
                <a:cs typeface="Arial" panose="020B0604020202020204" pitchFamily="34" charset="0"/>
                <a:sym typeface="Times New Roman" charset="0"/>
              </a:rPr>
              <a:t>Accountability to Affected People</a:t>
            </a:r>
          </a:p>
        </p:txBody>
      </p:sp>
      <p:sp>
        <p:nvSpPr>
          <p:cNvPr id="2" name="Title 1"/>
          <p:cNvSpPr>
            <a:spLocks noGrp="1"/>
          </p:cNvSpPr>
          <p:nvPr>
            <p:ph type="title"/>
          </p:nvPr>
        </p:nvSpPr>
        <p:spPr/>
        <p:txBody>
          <a:bodyPr/>
          <a:lstStyle/>
          <a:p>
            <a:r>
              <a:rPr lang="en-US" dirty="0"/>
              <a:t>Greater Accountability</a:t>
            </a:r>
          </a:p>
        </p:txBody>
      </p:sp>
      <p:pic>
        <p:nvPicPr>
          <p:cNvPr id="3" name="Picture 4">
            <a:extLst>
              <a:ext uri="{FF2B5EF4-FFF2-40B4-BE49-F238E27FC236}">
                <a16:creationId xmlns:a16="http://schemas.microsoft.com/office/drawing/2014/main" id="{0B6D85D0-EC63-4477-A927-02F41C4831CA}"/>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103194215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idx="4294967295"/>
          </p:nvPr>
        </p:nvSpPr>
        <p:spPr>
          <a:xfrm>
            <a:off x="418002" y="1633538"/>
            <a:ext cx="8229600" cy="4916487"/>
          </a:xfrm>
        </p:spPr>
        <p:txBody>
          <a:bodyPr>
            <a:normAutofit lnSpcReduction="10000"/>
          </a:bodyPr>
          <a:lstStyle/>
          <a:p>
            <a:pPr>
              <a:spcBef>
                <a:spcPts val="0"/>
              </a:spcBef>
              <a:spcAft>
                <a:spcPts val="2400"/>
              </a:spcAft>
              <a:buBlip>
                <a:blip r:embed="rId3"/>
              </a:buBlip>
            </a:pPr>
            <a:r>
              <a:rPr lang="en-US" dirty="0">
                <a:latin typeface="Calibri" charset="0"/>
                <a:ea typeface="Calibri" charset="0"/>
                <a:cs typeface="Calibri" charset="0"/>
              </a:rPr>
              <a:t>Strengthened </a:t>
            </a:r>
            <a:r>
              <a:rPr lang="en-US" b="1" dirty="0">
                <a:latin typeface="Calibri" charset="0"/>
                <a:ea typeface="Calibri" charset="0"/>
                <a:cs typeface="Calibri" charset="0"/>
              </a:rPr>
              <a:t>country level coordination</a:t>
            </a:r>
          </a:p>
          <a:p>
            <a:pPr>
              <a:spcBef>
                <a:spcPts val="0"/>
              </a:spcBef>
              <a:spcAft>
                <a:spcPts val="2400"/>
              </a:spcAft>
              <a:buBlip>
                <a:blip r:embed="rId3"/>
              </a:buBlip>
            </a:pPr>
            <a:r>
              <a:rPr lang="en-US" dirty="0">
                <a:latin typeface="Calibri" charset="0"/>
                <a:ea typeface="Calibri" charset="0"/>
                <a:cs typeface="Calibri" charset="0"/>
              </a:rPr>
              <a:t>Reinforced the </a:t>
            </a:r>
            <a:r>
              <a:rPr lang="en-US" b="1" dirty="0">
                <a:latin typeface="Calibri" charset="0"/>
                <a:ea typeface="Calibri" charset="0"/>
                <a:cs typeface="Calibri" charset="0"/>
              </a:rPr>
              <a:t>Cluster Approach</a:t>
            </a:r>
          </a:p>
          <a:p>
            <a:pPr>
              <a:spcBef>
                <a:spcPts val="0"/>
              </a:spcBef>
              <a:spcAft>
                <a:spcPts val="2400"/>
              </a:spcAft>
              <a:buBlip>
                <a:blip r:embed="rId3"/>
              </a:buBlip>
            </a:pPr>
            <a:r>
              <a:rPr lang="en-US" dirty="0">
                <a:latin typeface="Calibri" charset="0"/>
                <a:ea typeface="Calibri" charset="0"/>
                <a:cs typeface="Calibri" charset="0"/>
              </a:rPr>
              <a:t>Introduced </a:t>
            </a:r>
            <a:r>
              <a:rPr lang="en-US" b="1" dirty="0">
                <a:latin typeface="Calibri" charset="0"/>
                <a:ea typeface="Calibri" charset="0"/>
                <a:cs typeface="Calibri" charset="0"/>
              </a:rPr>
              <a:t>new tools and processes</a:t>
            </a:r>
          </a:p>
          <a:p>
            <a:pPr>
              <a:spcBef>
                <a:spcPts val="0"/>
              </a:spcBef>
              <a:spcAft>
                <a:spcPts val="2400"/>
              </a:spcAft>
              <a:buBlip>
                <a:blip r:embed="rId3"/>
              </a:buBlip>
            </a:pPr>
            <a:r>
              <a:rPr lang="en-US" dirty="0">
                <a:latin typeface="Calibri" charset="0"/>
                <a:ea typeface="Calibri" charset="0"/>
                <a:cs typeface="Calibri" charset="0"/>
              </a:rPr>
              <a:t>Introduced </a:t>
            </a:r>
            <a:r>
              <a:rPr lang="en-US" b="1" dirty="0">
                <a:latin typeface="Calibri" charset="0"/>
                <a:ea typeface="Calibri" charset="0"/>
                <a:cs typeface="Calibri" charset="0"/>
              </a:rPr>
              <a:t>categorization of crises</a:t>
            </a:r>
          </a:p>
          <a:p>
            <a:pPr>
              <a:spcBef>
                <a:spcPts val="0"/>
              </a:spcBef>
              <a:spcAft>
                <a:spcPts val="2400"/>
              </a:spcAft>
              <a:buBlip>
                <a:blip r:embed="rId3"/>
              </a:buBlip>
            </a:pPr>
            <a:r>
              <a:rPr lang="en-US" dirty="0">
                <a:latin typeface="Calibri" charset="0"/>
                <a:ea typeface="Calibri" charset="0"/>
                <a:cs typeface="Calibri" charset="0"/>
              </a:rPr>
              <a:t>Explicit focus on </a:t>
            </a:r>
            <a:r>
              <a:rPr lang="en-US" b="1" dirty="0">
                <a:latin typeface="Calibri" charset="0"/>
                <a:ea typeface="Calibri" charset="0"/>
                <a:cs typeface="Calibri" charset="0"/>
              </a:rPr>
              <a:t>individual and collective accountability to affected people</a:t>
            </a:r>
            <a:endParaRPr lang="en-US" dirty="0">
              <a:latin typeface="Calibri" charset="0"/>
              <a:ea typeface="Calibri" charset="0"/>
              <a:cs typeface="Calibri" charset="0"/>
            </a:endParaRPr>
          </a:p>
          <a:p>
            <a:pPr>
              <a:spcBef>
                <a:spcPts val="0"/>
              </a:spcBef>
              <a:spcAft>
                <a:spcPts val="2400"/>
              </a:spcAft>
              <a:buBlip>
                <a:blip r:embed="rId3"/>
              </a:buBlip>
            </a:pPr>
            <a:r>
              <a:rPr lang="en-US" dirty="0">
                <a:latin typeface="Calibri" charset="0"/>
                <a:ea typeface="Calibri" charset="0"/>
                <a:cs typeface="Calibri" charset="0"/>
              </a:rPr>
              <a:t>Reinforced the </a:t>
            </a:r>
            <a:r>
              <a:rPr lang="en-US" b="1" dirty="0">
                <a:latin typeface="Calibri" charset="0"/>
                <a:ea typeface="Calibri" charset="0"/>
                <a:cs typeface="Calibri" charset="0"/>
              </a:rPr>
              <a:t>centrality of protection</a:t>
            </a:r>
          </a:p>
        </p:txBody>
      </p:sp>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solidFill>
                <a:srgbClr val="231F20"/>
              </a:solidFill>
              <a:latin typeface="Roboto Condensed"/>
            </a:endParaRPr>
          </a:p>
        </p:txBody>
      </p:sp>
      <p:sp>
        <p:nvSpPr>
          <p:cNvPr id="2" name="Title 1"/>
          <p:cNvSpPr>
            <a:spLocks noGrp="1"/>
          </p:cNvSpPr>
          <p:nvPr>
            <p:ph type="title"/>
          </p:nvPr>
        </p:nvSpPr>
        <p:spPr/>
        <p:txBody>
          <a:bodyPr/>
          <a:lstStyle/>
          <a:p>
            <a:r>
              <a:rPr lang="en-US" dirty="0"/>
              <a:t>Outcomes of the TA</a:t>
            </a:r>
          </a:p>
        </p:txBody>
      </p:sp>
      <p:pic>
        <p:nvPicPr>
          <p:cNvPr id="3" name="Picture 4">
            <a:extLst>
              <a:ext uri="{FF2B5EF4-FFF2-40B4-BE49-F238E27FC236}">
                <a16:creationId xmlns:a16="http://schemas.microsoft.com/office/drawing/2014/main" id="{54578CB9-3872-42C6-9579-962F938B4031}"/>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148269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wipe(left)">
                                      <p:cBhvr>
                                        <p:cTn id="11" dur="500"/>
                                        <p:tgtEl>
                                          <p:spTgt spid="614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wipe(left)">
                                      <p:cBhvr>
                                        <p:cTn id="15" dur="500"/>
                                        <p:tgtEl>
                                          <p:spTgt spid="614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wipe(left)">
                                      <p:cBhvr>
                                        <p:cTn id="19" dur="500"/>
                                        <p:tgtEl>
                                          <p:spTgt spid="614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147">
                                            <p:txEl>
                                              <p:pRg st="4" end="4"/>
                                            </p:txEl>
                                          </p:spTgt>
                                        </p:tgtEl>
                                        <p:attrNameLst>
                                          <p:attrName>style.visibility</p:attrName>
                                        </p:attrNameLst>
                                      </p:cBhvr>
                                      <p:to>
                                        <p:strVal val="visible"/>
                                      </p:to>
                                    </p:set>
                                    <p:animEffect transition="in" filter="wipe(left)">
                                      <p:cBhvr>
                                        <p:cTn id="24" dur="500"/>
                                        <p:tgtEl>
                                          <p:spTgt spid="614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Effect transition="in" filter="wipe(left)">
                                      <p:cBhvr>
                                        <p:cTn id="29"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defTabSz="914400"/>
            <a:fld id="{463A8DF2-A33D-47C5-8292-C15D51C2C28A}" type="slidenum">
              <a:rPr lang="fr-FR">
                <a:solidFill>
                  <a:srgbClr val="231F20"/>
                </a:solidFill>
                <a:latin typeface="Roboto Condensed"/>
              </a:rPr>
              <a:pPr defTabSz="914400"/>
              <a:t>16</a:t>
            </a:fld>
            <a:endParaRPr lang="fr-FR">
              <a:solidFill>
                <a:srgbClr val="231F20"/>
              </a:solidFill>
              <a:latin typeface="Roboto Condensed"/>
            </a:endParaRPr>
          </a:p>
        </p:txBody>
      </p:sp>
      <p:sp>
        <p:nvSpPr>
          <p:cNvPr id="4" name="Rectangle 3"/>
          <p:cNvSpPr/>
          <p:nvPr/>
        </p:nvSpPr>
        <p:spPr>
          <a:xfrm>
            <a:off x="1476291" y="1946399"/>
            <a:ext cx="4572000" cy="1013098"/>
          </a:xfrm>
          <a:prstGeom prst="rect">
            <a:avLst/>
          </a:prstGeom>
        </p:spPr>
        <p:txBody>
          <a:bodyPr>
            <a:spAutoFit/>
          </a:bodyPr>
          <a:lstStyle/>
          <a:p>
            <a:r>
              <a:rPr 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endParaRPr lang="en-GB" sz="2800" dirty="0">
              <a:solidFill>
                <a:srgbClr val="231F20"/>
              </a:solidFill>
              <a:ea typeface="Calibri" panose="020F0502020204030204" pitchFamily="34" charset="0"/>
              <a:cs typeface="Times New Roman" panose="02020603050405020304" pitchFamily="18" charset="0"/>
            </a:endParaRPr>
          </a:p>
          <a:p>
            <a:r>
              <a:rPr 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endParaRPr lang="en-GB" sz="2800" dirty="0">
              <a:solidFill>
                <a:srgbClr val="231F20"/>
              </a:solidFill>
              <a:ea typeface="Calibri" panose="020F0502020204030204" pitchFamily="34" charset="0"/>
              <a:cs typeface="Times New Roman" panose="02020603050405020304" pitchFamily="18" charset="0"/>
            </a:endParaRPr>
          </a:p>
          <a:p>
            <a:pPr marL="279400" indent="-520065">
              <a:spcBef>
                <a:spcPts val="710"/>
              </a:spcBef>
            </a:pPr>
            <a:r>
              <a:rPr 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a:t>
            </a:r>
            <a:endParaRPr lang="en-GB"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p:cNvSpPr txBox="1"/>
          <p:nvPr/>
        </p:nvSpPr>
        <p:spPr>
          <a:xfrm>
            <a:off x="457200" y="1026366"/>
            <a:ext cx="8229600" cy="5539978"/>
          </a:xfrm>
          <a:prstGeom prst="rect">
            <a:avLst/>
          </a:prstGeom>
          <a:noFill/>
        </p:spPr>
        <p:txBody>
          <a:bodyPr wrap="square" rtlCol="0">
            <a:spAutoFit/>
          </a:bodyPr>
          <a:lstStyle/>
          <a:p>
            <a:pPr defTabSz="457200"/>
            <a:endParaRPr lang="en-GB" dirty="0">
              <a:solidFill>
                <a:prstClr val="black"/>
              </a:solidFill>
            </a:endParaRPr>
          </a:p>
          <a:p>
            <a:pPr marL="342900" indent="-342900" defTabSz="457200">
              <a:buFont typeface="Wingdings" panose="05000000000000000000" pitchFamily="2" charset="2"/>
              <a:buChar char="ü"/>
            </a:pPr>
            <a:r>
              <a:rPr lang="en-GB" sz="2400" b="1" dirty="0">
                <a:solidFill>
                  <a:prstClr val="black"/>
                </a:solidFill>
              </a:rPr>
              <a:t>SDGs: </a:t>
            </a:r>
            <a:r>
              <a:rPr lang="en-GB" sz="2400" dirty="0">
                <a:solidFill>
                  <a:prstClr val="black"/>
                </a:solidFill>
              </a:rPr>
              <a:t>increased focus on national authorities to define development priorities, manage development</a:t>
            </a:r>
          </a:p>
          <a:p>
            <a:pPr marL="342900" indent="-342900" defTabSz="457200">
              <a:buFont typeface="Wingdings" panose="05000000000000000000" pitchFamily="2" charset="2"/>
              <a:buChar char="ü"/>
            </a:pPr>
            <a:endParaRPr lang="en-GB" sz="2400" dirty="0">
              <a:solidFill>
                <a:prstClr val="black"/>
              </a:solidFill>
            </a:endParaRPr>
          </a:p>
          <a:p>
            <a:pPr marL="342900" indent="-342900" defTabSz="457200">
              <a:buFont typeface="Wingdings" panose="05000000000000000000" pitchFamily="2" charset="2"/>
              <a:buChar char="ü"/>
            </a:pPr>
            <a:r>
              <a:rPr lang="en-GB" sz="2400" b="1" dirty="0">
                <a:solidFill>
                  <a:prstClr val="black"/>
                </a:solidFill>
              </a:rPr>
              <a:t>WHS: </a:t>
            </a:r>
            <a:r>
              <a:rPr lang="en-GB" sz="2400" dirty="0">
                <a:solidFill>
                  <a:prstClr val="black"/>
                </a:solidFill>
              </a:rPr>
              <a:t>Putting People at the Centre, new ways of working</a:t>
            </a:r>
          </a:p>
          <a:p>
            <a:pPr marL="342900" indent="-342900" defTabSz="457200">
              <a:buFont typeface="Wingdings" panose="05000000000000000000" pitchFamily="2" charset="2"/>
              <a:buChar char="ü"/>
            </a:pPr>
            <a:endParaRPr lang="en-GB" sz="2400" dirty="0">
              <a:solidFill>
                <a:prstClr val="black"/>
              </a:solidFill>
            </a:endParaRPr>
          </a:p>
          <a:p>
            <a:pPr marL="342900" indent="-342900" defTabSz="457200">
              <a:buFont typeface="Wingdings" panose="05000000000000000000" pitchFamily="2" charset="2"/>
              <a:buChar char="ü"/>
            </a:pPr>
            <a:r>
              <a:rPr lang="en-GB" sz="2400" b="1" dirty="0">
                <a:solidFill>
                  <a:prstClr val="black"/>
                </a:solidFill>
              </a:rPr>
              <a:t>Grand Bargain: </a:t>
            </a:r>
            <a:r>
              <a:rPr lang="en-GB" sz="2400" dirty="0">
                <a:solidFill>
                  <a:prstClr val="black"/>
                </a:solidFill>
              </a:rPr>
              <a:t>Participation Revolution, Localization, Humanitarian Funding, Transparency, Cash, Humanitarian-Development Nexus</a:t>
            </a:r>
          </a:p>
          <a:p>
            <a:pPr defTabSz="457200"/>
            <a:endParaRPr lang="en-GB" sz="2400" dirty="0">
              <a:solidFill>
                <a:prstClr val="black"/>
              </a:solidFill>
            </a:endParaRPr>
          </a:p>
          <a:p>
            <a:pPr marL="342900" indent="-342900" defTabSz="457200">
              <a:buFont typeface="Wingdings" panose="05000000000000000000" pitchFamily="2" charset="2"/>
              <a:buChar char="ü"/>
            </a:pPr>
            <a:r>
              <a:rPr lang="en-GB" sz="2400" b="1" dirty="0">
                <a:solidFill>
                  <a:prstClr val="black"/>
                </a:solidFill>
              </a:rPr>
              <a:t>Alternative coordination mechanisms: </a:t>
            </a:r>
            <a:r>
              <a:rPr lang="en-GB" sz="2400" dirty="0">
                <a:solidFill>
                  <a:prstClr val="black"/>
                </a:solidFill>
              </a:rPr>
              <a:t>national coordination platforms, consortia, private sector actors, hybrid models</a:t>
            </a:r>
          </a:p>
          <a:p>
            <a:pPr marL="342900" indent="-342900" defTabSz="457200">
              <a:buFont typeface="Wingdings" panose="05000000000000000000" pitchFamily="2" charset="2"/>
              <a:buChar char="ü"/>
            </a:pPr>
            <a:endParaRPr lang="en-GB" sz="2400" b="1" dirty="0">
              <a:solidFill>
                <a:prstClr val="black"/>
              </a:solidFill>
            </a:endParaRPr>
          </a:p>
          <a:p>
            <a:pPr marL="342900" indent="-342900" defTabSz="457200">
              <a:buFont typeface="Wingdings" panose="05000000000000000000" pitchFamily="2" charset="2"/>
              <a:buChar char="ü"/>
            </a:pPr>
            <a:r>
              <a:rPr lang="en-GB" sz="2400" b="1" dirty="0">
                <a:solidFill>
                  <a:prstClr val="black"/>
                </a:solidFill>
              </a:rPr>
              <a:t>Use of technology: </a:t>
            </a:r>
            <a:r>
              <a:rPr lang="en-GB" sz="2400" dirty="0">
                <a:solidFill>
                  <a:prstClr val="black"/>
                </a:solidFill>
              </a:rPr>
              <a:t>facilitating communications, feedback and data collection and analysis</a:t>
            </a:r>
            <a:endParaRPr lang="en-GB" sz="2400" b="1" dirty="0">
              <a:solidFill>
                <a:prstClr val="black"/>
              </a:solidFill>
            </a:endParaRPr>
          </a:p>
        </p:txBody>
      </p:sp>
      <p:sp>
        <p:nvSpPr>
          <p:cNvPr id="2" name="Title 1"/>
          <p:cNvSpPr>
            <a:spLocks noGrp="1"/>
          </p:cNvSpPr>
          <p:nvPr>
            <p:ph type="title"/>
          </p:nvPr>
        </p:nvSpPr>
        <p:spPr/>
        <p:txBody>
          <a:bodyPr/>
          <a:lstStyle/>
          <a:p>
            <a:r>
              <a:rPr lang="en-US" dirty="0"/>
              <a:t>Other recent developments</a:t>
            </a:r>
          </a:p>
        </p:txBody>
      </p:sp>
      <p:pic>
        <p:nvPicPr>
          <p:cNvPr id="7" name="Picture 4">
            <a:extLst>
              <a:ext uri="{FF2B5EF4-FFF2-40B4-BE49-F238E27FC236}">
                <a16:creationId xmlns:a16="http://schemas.microsoft.com/office/drawing/2014/main" id="{5B4E5A4B-C7EB-4182-8B3E-69ADE6C0344F}"/>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2517854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left)">
                                      <p:cBhvr>
                                        <p:cTn id="15" dur="500"/>
                                        <p:tgtEl>
                                          <p:spTgt spid="5">
                                            <p:txEl>
                                              <p:pRg st="5" end="5"/>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left)">
                                      <p:cBhvr>
                                        <p:cTn id="19" dur="500"/>
                                        <p:tgtEl>
                                          <p:spTgt spid="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wipe(left)">
                                      <p:cBhvr>
                                        <p:cTn id="2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6E81-4719-4501-8FE3-79DB910ED469}"/>
              </a:ext>
            </a:extLst>
          </p:cNvPr>
          <p:cNvSpPr>
            <a:spLocks noGrp="1"/>
          </p:cNvSpPr>
          <p:nvPr>
            <p:ph type="title"/>
          </p:nvPr>
        </p:nvSpPr>
        <p:spPr/>
        <p:txBody>
          <a:bodyPr/>
          <a:lstStyle/>
          <a:p>
            <a:r>
              <a:rPr lang="en-GB" dirty="0"/>
              <a:t>Scale-Up Activation </a:t>
            </a:r>
            <a:r>
              <a:rPr lang="en-GB" sz="2800" dirty="0"/>
              <a:t>(formerly L3 system)</a:t>
            </a:r>
            <a:endParaRPr lang="en-GB" dirty="0"/>
          </a:p>
        </p:txBody>
      </p:sp>
      <p:sp>
        <p:nvSpPr>
          <p:cNvPr id="4" name="TextBox 3">
            <a:extLst>
              <a:ext uri="{FF2B5EF4-FFF2-40B4-BE49-F238E27FC236}">
                <a16:creationId xmlns:a16="http://schemas.microsoft.com/office/drawing/2014/main" id="{26ACF568-0263-470A-A353-26FBDE98F7D0}"/>
              </a:ext>
            </a:extLst>
          </p:cNvPr>
          <p:cNvSpPr txBox="1"/>
          <p:nvPr/>
        </p:nvSpPr>
        <p:spPr>
          <a:xfrm>
            <a:off x="395536" y="1484784"/>
            <a:ext cx="8208912"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t>System-wide mobilisation for sudden onset disaster or rapid deterioration of a humanitarian situation</a:t>
            </a:r>
          </a:p>
          <a:p>
            <a:pPr marL="457200" indent="-457200">
              <a:buFont typeface="Arial" panose="020B0604020202020204" pitchFamily="34" charset="0"/>
              <a:buChar char="•"/>
            </a:pPr>
            <a:r>
              <a:rPr lang="en-GB" sz="2800" dirty="0"/>
              <a:t>6-month timescale</a:t>
            </a:r>
          </a:p>
          <a:p>
            <a:pPr marL="457200" indent="-457200">
              <a:buFont typeface="Arial" panose="020B0604020202020204" pitchFamily="34" charset="0"/>
              <a:buChar char="•"/>
            </a:pPr>
            <a:r>
              <a:rPr lang="en-GB" sz="2800" dirty="0"/>
              <a:t>Issued by the Emergency Relief Coordinator</a:t>
            </a:r>
          </a:p>
          <a:p>
            <a:pPr marL="457200" indent="-457200">
              <a:buFont typeface="Arial" panose="020B0604020202020204" pitchFamily="34" charset="0"/>
              <a:buChar char="•"/>
            </a:pPr>
            <a:r>
              <a:rPr lang="en-GB" sz="2800" dirty="0"/>
              <a:t>Empowers IASC members to very quickly:</a:t>
            </a:r>
          </a:p>
          <a:p>
            <a:pPr marL="914400" lvl="1" indent="-457200">
              <a:buFont typeface="Arial" panose="020B0604020202020204" pitchFamily="34" charset="0"/>
              <a:buChar char="•"/>
            </a:pPr>
            <a:r>
              <a:rPr lang="en-GB" sz="2800" dirty="0"/>
              <a:t>Establish an HCT and empowered leadership</a:t>
            </a:r>
          </a:p>
          <a:p>
            <a:pPr marL="914400" lvl="1" indent="-457200">
              <a:buFont typeface="Arial" panose="020B0604020202020204" pitchFamily="34" charset="0"/>
              <a:buChar char="•"/>
            </a:pPr>
            <a:r>
              <a:rPr lang="en-GB" sz="2800" dirty="0"/>
              <a:t>Deploy coordination capacity</a:t>
            </a:r>
          </a:p>
          <a:p>
            <a:pPr marL="914400" lvl="1" indent="-457200">
              <a:buFont typeface="Arial" panose="020B0604020202020204" pitchFamily="34" charset="0"/>
              <a:buChar char="•"/>
            </a:pPr>
            <a:r>
              <a:rPr lang="en-GB" sz="2800" dirty="0"/>
              <a:t>Activate Clusters for priority sectors</a:t>
            </a:r>
          </a:p>
          <a:p>
            <a:pPr marL="914400" lvl="1" indent="-457200">
              <a:buFont typeface="Arial" panose="020B0604020202020204" pitchFamily="34" charset="0"/>
              <a:buChar char="•"/>
            </a:pPr>
            <a:r>
              <a:rPr lang="en-GB" sz="2800" dirty="0"/>
              <a:t>Identify Key Strategic Priorities</a:t>
            </a:r>
          </a:p>
          <a:p>
            <a:pPr marL="914400" lvl="1" indent="-457200">
              <a:buFont typeface="Arial" panose="020B0604020202020204" pitchFamily="34" charset="0"/>
              <a:buChar char="•"/>
            </a:pPr>
            <a:r>
              <a:rPr lang="en-GB" sz="2800" dirty="0"/>
              <a:t>Conduct a Multi-cluster Initial Rapid Assessment</a:t>
            </a:r>
          </a:p>
          <a:p>
            <a:pPr marL="914400" lvl="1" indent="-457200">
              <a:buFont typeface="Arial" panose="020B0604020202020204" pitchFamily="34" charset="0"/>
              <a:buChar char="•"/>
            </a:pPr>
            <a:r>
              <a:rPr lang="en-GB" sz="2800" dirty="0"/>
              <a:t>Activate funding mechanisms (CERF, CBPF)</a:t>
            </a:r>
          </a:p>
          <a:p>
            <a:pPr marL="914400" lvl="1" indent="-457200">
              <a:buFont typeface="Arial" panose="020B0604020202020204" pitchFamily="34" charset="0"/>
              <a:buChar char="•"/>
            </a:pPr>
            <a:endParaRPr lang="en-GB" sz="2800" dirty="0"/>
          </a:p>
        </p:txBody>
      </p:sp>
      <p:pic>
        <p:nvPicPr>
          <p:cNvPr id="3" name="Picture 4">
            <a:extLst>
              <a:ext uri="{FF2B5EF4-FFF2-40B4-BE49-F238E27FC236}">
                <a16:creationId xmlns:a16="http://schemas.microsoft.com/office/drawing/2014/main" id="{9722CAA2-D40E-406B-8A3F-164B672F8C6F}"/>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4529613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467780"/>
              </p:ext>
            </p:extLst>
          </p:nvPr>
        </p:nvGraphicFramePr>
        <p:xfrm>
          <a:off x="1065684" y="2101702"/>
          <a:ext cx="7250732" cy="380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17443" y="4373834"/>
            <a:ext cx="2662064" cy="2308324"/>
          </a:xfrm>
          <a:prstGeom prst="rect">
            <a:avLst/>
          </a:prstGeom>
          <a:noFill/>
        </p:spPr>
        <p:txBody>
          <a:bodyPr wrap="square" rtlCol="0">
            <a:spAutoFit/>
          </a:bodyPr>
          <a:lstStyle/>
          <a:p>
            <a:pPr defTabSz="457200"/>
            <a:r>
              <a:rPr lang="en-US" sz="2400" dirty="0">
                <a:solidFill>
                  <a:prstClr val="black"/>
                </a:solidFill>
                <a:cs typeface="Calibri"/>
              </a:rPr>
              <a:t>It’s about respecting and supporting affected people to exercise their </a:t>
            </a:r>
            <a:r>
              <a:rPr lang="en-US" sz="2400" b="1" dirty="0">
                <a:solidFill>
                  <a:prstClr val="black"/>
                </a:solidFill>
                <a:cs typeface="Calibri"/>
              </a:rPr>
              <a:t>RIGHTS </a:t>
            </a:r>
            <a:r>
              <a:rPr lang="en-US" sz="2400" dirty="0">
                <a:solidFill>
                  <a:prstClr val="black"/>
                </a:solidFill>
                <a:cs typeface="Calibri"/>
              </a:rPr>
              <a:t>and dignity. </a:t>
            </a:r>
            <a:endParaRPr lang="en-US" sz="2400" b="1" dirty="0">
              <a:solidFill>
                <a:prstClr val="black"/>
              </a:solidFill>
              <a:cs typeface="Calibri"/>
            </a:endParaRPr>
          </a:p>
        </p:txBody>
      </p:sp>
      <p:sp>
        <p:nvSpPr>
          <p:cNvPr id="6" name="TextBox 5"/>
          <p:cNvSpPr txBox="1"/>
          <p:nvPr/>
        </p:nvSpPr>
        <p:spPr>
          <a:xfrm>
            <a:off x="5985924" y="1057509"/>
            <a:ext cx="2895600" cy="1938992"/>
          </a:xfrm>
          <a:prstGeom prst="rect">
            <a:avLst/>
          </a:prstGeom>
          <a:noFill/>
        </p:spPr>
        <p:txBody>
          <a:bodyPr wrap="square" rtlCol="0">
            <a:spAutoFit/>
          </a:bodyPr>
          <a:lstStyle/>
          <a:p>
            <a:pPr defTabSz="457200"/>
            <a:r>
              <a:rPr lang="en-US" sz="2400" dirty="0">
                <a:solidFill>
                  <a:prstClr val="black"/>
                </a:solidFill>
                <a:cs typeface="Calibri"/>
              </a:rPr>
              <a:t>It’s about sustainable</a:t>
            </a:r>
            <a:r>
              <a:rPr lang="en-US" sz="2400" b="1" dirty="0">
                <a:solidFill>
                  <a:prstClr val="black"/>
                </a:solidFill>
                <a:cs typeface="Calibri"/>
              </a:rPr>
              <a:t> RESULTS </a:t>
            </a:r>
            <a:r>
              <a:rPr lang="en-US" sz="2400" dirty="0">
                <a:solidFill>
                  <a:prstClr val="black"/>
                </a:solidFill>
                <a:cs typeface="Calibri"/>
              </a:rPr>
              <a:t>that meet the affected people’s needs priorities and preferences</a:t>
            </a:r>
          </a:p>
        </p:txBody>
      </p:sp>
      <p:sp>
        <p:nvSpPr>
          <p:cNvPr id="7" name="TextBox 6"/>
          <p:cNvSpPr txBox="1"/>
          <p:nvPr/>
        </p:nvSpPr>
        <p:spPr>
          <a:xfrm>
            <a:off x="5985924" y="4511169"/>
            <a:ext cx="3158076" cy="2308324"/>
          </a:xfrm>
          <a:prstGeom prst="rect">
            <a:avLst/>
          </a:prstGeom>
          <a:noFill/>
        </p:spPr>
        <p:txBody>
          <a:bodyPr wrap="square" rtlCol="0">
            <a:spAutoFit/>
          </a:bodyPr>
          <a:lstStyle/>
          <a:p>
            <a:pPr defTabSz="457200"/>
            <a:r>
              <a:rPr lang="en-US" sz="2400" dirty="0">
                <a:solidFill>
                  <a:prstClr val="black"/>
                </a:solidFill>
                <a:cs typeface="Calibri"/>
              </a:rPr>
              <a:t>It’s about leveraging our </a:t>
            </a:r>
            <a:r>
              <a:rPr lang="en-US" sz="2400" b="1" dirty="0">
                <a:solidFill>
                  <a:prstClr val="black"/>
                </a:solidFill>
                <a:cs typeface="Calibri"/>
              </a:rPr>
              <a:t>RELATIONSHIPS </a:t>
            </a:r>
            <a:r>
              <a:rPr lang="en-US" sz="2400" dirty="0">
                <a:solidFill>
                  <a:prstClr val="black"/>
                </a:solidFill>
                <a:cs typeface="Calibri"/>
              </a:rPr>
              <a:t> with partners to address needs and support local capacities and resilience</a:t>
            </a:r>
          </a:p>
        </p:txBody>
      </p:sp>
      <p:sp>
        <p:nvSpPr>
          <p:cNvPr id="2" name="Title 1"/>
          <p:cNvSpPr>
            <a:spLocks noGrp="1"/>
          </p:cNvSpPr>
          <p:nvPr>
            <p:ph type="title"/>
          </p:nvPr>
        </p:nvSpPr>
        <p:spPr>
          <a:xfrm>
            <a:off x="15212" y="-10750"/>
            <a:ext cx="9144000" cy="1143000"/>
          </a:xfrm>
        </p:spPr>
        <p:txBody>
          <a:bodyPr>
            <a:normAutofit/>
          </a:bodyPr>
          <a:lstStyle/>
          <a:p>
            <a:r>
              <a:rPr lang="en-US" sz="4800" dirty="0"/>
              <a:t>Putting People at the Centre</a:t>
            </a:r>
          </a:p>
        </p:txBody>
      </p:sp>
      <p:pic>
        <p:nvPicPr>
          <p:cNvPr id="24" name="Picture 4">
            <a:extLst>
              <a:ext uri="{FF2B5EF4-FFF2-40B4-BE49-F238E27FC236}">
                <a16:creationId xmlns:a16="http://schemas.microsoft.com/office/drawing/2014/main" id="{0794F68C-BEA8-4CA2-8965-A315ED00CA63}"/>
              </a:ext>
            </a:extLst>
          </p:cNvPr>
          <p:cNvPicPr>
            <a:picLocks noChangeAspect="1"/>
          </p:cNvPicPr>
          <p:nvPr/>
        </p:nvPicPr>
        <p:blipFill>
          <a:blip r:embed="rId8"/>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3859963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50472" y="2112452"/>
          <a:ext cx="6934200" cy="380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641872" y="1251152"/>
            <a:ext cx="3314151" cy="1631216"/>
          </a:xfrm>
          <a:prstGeom prst="rect">
            <a:avLst/>
          </a:prstGeom>
          <a:noFill/>
        </p:spPr>
        <p:txBody>
          <a:bodyPr wrap="square" rtlCol="0">
            <a:spAutoFit/>
          </a:bodyPr>
          <a:lstStyle/>
          <a:p>
            <a:pPr defTabSz="457200"/>
            <a:r>
              <a:rPr lang="en-US" sz="2000" b="1" dirty="0">
                <a:solidFill>
                  <a:prstClr val="black"/>
                </a:solidFill>
                <a:cs typeface="Calibri"/>
              </a:rPr>
              <a:t>Shared responsibility </a:t>
            </a:r>
            <a:r>
              <a:rPr lang="en-US" sz="2000" dirty="0">
                <a:solidFill>
                  <a:prstClr val="black"/>
                </a:solidFill>
                <a:cs typeface="Calibri"/>
              </a:rPr>
              <a:t>to work towards for timely, relevant, appropriate, </a:t>
            </a:r>
            <a:r>
              <a:rPr lang="en-US" sz="2000" b="1" dirty="0">
                <a:solidFill>
                  <a:prstClr val="black"/>
                </a:solidFill>
                <a:cs typeface="Calibri"/>
              </a:rPr>
              <a:t>RESULTS</a:t>
            </a:r>
            <a:r>
              <a:rPr lang="en-US" sz="2000" dirty="0">
                <a:solidFill>
                  <a:prstClr val="black"/>
                </a:solidFill>
                <a:cs typeface="Calibri"/>
              </a:rPr>
              <a:t> that </a:t>
            </a:r>
            <a:r>
              <a:rPr lang="en-US" sz="2000" dirty="0" err="1">
                <a:solidFill>
                  <a:prstClr val="black"/>
                </a:solidFill>
                <a:cs typeface="Calibri"/>
              </a:rPr>
              <a:t>maximise</a:t>
            </a:r>
            <a:r>
              <a:rPr lang="en-US" sz="2000" dirty="0">
                <a:solidFill>
                  <a:prstClr val="black"/>
                </a:solidFill>
                <a:cs typeface="Calibri"/>
              </a:rPr>
              <a:t> coverage and </a:t>
            </a:r>
            <a:r>
              <a:rPr lang="en-US" sz="2000" dirty="0" err="1">
                <a:solidFill>
                  <a:prstClr val="black"/>
                </a:solidFill>
                <a:cs typeface="Calibri"/>
              </a:rPr>
              <a:t>minimise</a:t>
            </a:r>
            <a:r>
              <a:rPr lang="en-US" sz="2000" dirty="0">
                <a:solidFill>
                  <a:prstClr val="black"/>
                </a:solidFill>
                <a:cs typeface="Calibri"/>
              </a:rPr>
              <a:t> gaps</a:t>
            </a:r>
            <a:r>
              <a:rPr lang="en-US" sz="2000" b="1" dirty="0">
                <a:solidFill>
                  <a:prstClr val="black"/>
                </a:solidFill>
                <a:cs typeface="Calibri"/>
              </a:rPr>
              <a:t>.</a:t>
            </a:r>
            <a:endParaRPr lang="en-US" sz="2000" dirty="0">
              <a:solidFill>
                <a:prstClr val="black"/>
              </a:solidFill>
              <a:cs typeface="Calibri"/>
            </a:endParaRPr>
          </a:p>
        </p:txBody>
      </p:sp>
      <p:sp>
        <p:nvSpPr>
          <p:cNvPr id="12" name="TextBox 11"/>
          <p:cNvSpPr txBox="1"/>
          <p:nvPr/>
        </p:nvSpPr>
        <p:spPr>
          <a:xfrm>
            <a:off x="291592" y="4444303"/>
            <a:ext cx="3385911" cy="2246769"/>
          </a:xfrm>
          <a:prstGeom prst="rect">
            <a:avLst/>
          </a:prstGeom>
          <a:noFill/>
        </p:spPr>
        <p:txBody>
          <a:bodyPr wrap="square" rtlCol="0">
            <a:spAutoFit/>
          </a:bodyPr>
          <a:lstStyle/>
          <a:p>
            <a:pPr defTabSz="457200"/>
            <a:r>
              <a:rPr lang="en-US" sz="2000" b="1" dirty="0">
                <a:solidFill>
                  <a:prstClr val="black"/>
                </a:solidFill>
                <a:cs typeface="Calibri"/>
              </a:rPr>
              <a:t>Shared responsibility </a:t>
            </a:r>
            <a:r>
              <a:rPr lang="en-US" sz="2000" dirty="0">
                <a:solidFill>
                  <a:prstClr val="black"/>
                </a:solidFill>
                <a:cs typeface="Calibri"/>
              </a:rPr>
              <a:t>to protect the </a:t>
            </a:r>
            <a:r>
              <a:rPr lang="en-US" sz="2000" b="1" dirty="0">
                <a:solidFill>
                  <a:prstClr val="black"/>
                </a:solidFill>
                <a:cs typeface="Calibri"/>
              </a:rPr>
              <a:t>RIGHTS </a:t>
            </a:r>
            <a:r>
              <a:rPr lang="en-US" sz="2000" dirty="0">
                <a:solidFill>
                  <a:prstClr val="black"/>
                </a:solidFill>
                <a:cs typeface="Calibri"/>
              </a:rPr>
              <a:t>and dignity of affected people, including the right to access, protection, quality, coordinated responses, participation and two-way communication.</a:t>
            </a:r>
            <a:endParaRPr lang="en-US" sz="2000" b="1" dirty="0">
              <a:solidFill>
                <a:prstClr val="black"/>
              </a:solidFill>
              <a:cs typeface="Calibri"/>
            </a:endParaRPr>
          </a:p>
        </p:txBody>
      </p:sp>
      <p:sp>
        <p:nvSpPr>
          <p:cNvPr id="13" name="TextBox 12"/>
          <p:cNvSpPr txBox="1"/>
          <p:nvPr/>
        </p:nvSpPr>
        <p:spPr>
          <a:xfrm>
            <a:off x="5791200" y="4786447"/>
            <a:ext cx="2895600" cy="1938992"/>
          </a:xfrm>
          <a:prstGeom prst="rect">
            <a:avLst/>
          </a:prstGeom>
          <a:noFill/>
        </p:spPr>
        <p:txBody>
          <a:bodyPr wrap="square" rtlCol="0">
            <a:spAutoFit/>
          </a:bodyPr>
          <a:lstStyle/>
          <a:p>
            <a:pPr defTabSz="457200"/>
            <a:r>
              <a:rPr lang="en-US" sz="2000" b="1" dirty="0">
                <a:solidFill>
                  <a:prstClr val="black"/>
                </a:solidFill>
                <a:cs typeface="Calibri"/>
              </a:rPr>
              <a:t>Shared responsibility </a:t>
            </a:r>
            <a:r>
              <a:rPr lang="en-US" sz="2000" dirty="0">
                <a:solidFill>
                  <a:prstClr val="black"/>
                </a:solidFill>
                <a:cs typeface="Calibri"/>
              </a:rPr>
              <a:t>to promote effective and equitable </a:t>
            </a:r>
            <a:r>
              <a:rPr lang="en-US" sz="2000" b="1" dirty="0">
                <a:solidFill>
                  <a:prstClr val="black"/>
                </a:solidFill>
                <a:cs typeface="Calibri"/>
              </a:rPr>
              <a:t>RELATIONSHIPS</a:t>
            </a:r>
            <a:r>
              <a:rPr lang="en-US" sz="2000" dirty="0">
                <a:solidFill>
                  <a:prstClr val="black"/>
                </a:solidFill>
                <a:cs typeface="Calibri"/>
              </a:rPr>
              <a:t> between communities, aid provider and local national actors.</a:t>
            </a:r>
          </a:p>
        </p:txBody>
      </p:sp>
      <p:sp>
        <p:nvSpPr>
          <p:cNvPr id="7" name="Rectangle 18"/>
          <p:cNvSpPr txBox="1">
            <a:spLocks noChangeArrowheads="1"/>
          </p:cNvSpPr>
          <p:nvPr/>
        </p:nvSpPr>
        <p:spPr>
          <a:xfrm>
            <a:off x="0" y="0"/>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1760">
              <a:defRPr/>
            </a:pPr>
            <a:r>
              <a:rPr lang="en-GB" b="1" dirty="0"/>
              <a:t>Collective accountability</a:t>
            </a:r>
          </a:p>
        </p:txBody>
      </p:sp>
      <p:sp>
        <p:nvSpPr>
          <p:cNvPr id="8" name="TextBox 7"/>
          <p:cNvSpPr txBox="1"/>
          <p:nvPr/>
        </p:nvSpPr>
        <p:spPr>
          <a:xfrm>
            <a:off x="291592" y="1251152"/>
            <a:ext cx="3385911" cy="1446550"/>
          </a:xfrm>
          <a:prstGeom prst="rect">
            <a:avLst/>
          </a:prstGeom>
          <a:noFill/>
        </p:spPr>
        <p:txBody>
          <a:bodyPr wrap="square" rtlCol="0">
            <a:spAutoFit/>
          </a:bodyPr>
          <a:lstStyle/>
          <a:p>
            <a:pPr defTabSz="457200"/>
            <a:r>
              <a:rPr lang="en-US" sz="2200" i="1" dirty="0">
                <a:solidFill>
                  <a:prstClr val="black"/>
                </a:solidFill>
                <a:cs typeface="Calibri"/>
              </a:rPr>
              <a:t>Evolution of the humanitarian system has been towards greater </a:t>
            </a:r>
            <a:r>
              <a:rPr lang="en-US" sz="2200" b="1" i="1" dirty="0">
                <a:solidFill>
                  <a:prstClr val="black"/>
                </a:solidFill>
                <a:cs typeface="Calibri"/>
              </a:rPr>
              <a:t>collective accountability </a:t>
            </a:r>
          </a:p>
        </p:txBody>
      </p:sp>
      <p:pic>
        <p:nvPicPr>
          <p:cNvPr id="25" name="Picture 4">
            <a:extLst>
              <a:ext uri="{FF2B5EF4-FFF2-40B4-BE49-F238E27FC236}">
                <a16:creationId xmlns:a16="http://schemas.microsoft.com/office/drawing/2014/main" id="{A61298A5-FF54-4F35-98F0-612A75DDF798}"/>
              </a:ext>
            </a:extLst>
          </p:cNvPr>
          <p:cNvPicPr>
            <a:picLocks noChangeAspect="1"/>
          </p:cNvPicPr>
          <p:nvPr/>
        </p:nvPicPr>
        <p:blipFill>
          <a:blip r:embed="rId8"/>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455679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8560" y="1443720"/>
            <a:ext cx="6806484" cy="584775"/>
          </a:xfrm>
          <a:prstGeom prst="rect">
            <a:avLst/>
          </a:prstGeom>
          <a:noFill/>
        </p:spPr>
        <p:txBody>
          <a:bodyPr wrap="square" rtlCol="0">
            <a:spAutoFit/>
          </a:bodyPr>
          <a:lstStyle/>
          <a:p>
            <a:pPr algn="ctr" defTabSz="457200"/>
            <a:r>
              <a:rPr lang="en-GB" sz="3200" dirty="0">
                <a:solidFill>
                  <a:prstClr val="black"/>
                </a:solidFill>
              </a:rPr>
              <a:t>In this session we will look at:</a:t>
            </a:r>
            <a:endParaRPr lang="en-US" sz="3200" b="1" dirty="0">
              <a:solidFill>
                <a:prstClr val="black"/>
              </a:solidFill>
            </a:endParaRPr>
          </a:p>
        </p:txBody>
      </p:sp>
      <p:sp>
        <p:nvSpPr>
          <p:cNvPr id="11" name="TextBox 10"/>
          <p:cNvSpPr txBox="1"/>
          <p:nvPr/>
        </p:nvSpPr>
        <p:spPr>
          <a:xfrm>
            <a:off x="1880316" y="2141397"/>
            <a:ext cx="6806484" cy="1384995"/>
          </a:xfrm>
          <a:prstGeom prst="rect">
            <a:avLst/>
          </a:prstGeom>
          <a:noFill/>
        </p:spPr>
        <p:txBody>
          <a:bodyPr wrap="square" rtlCol="0">
            <a:spAutoFit/>
          </a:bodyPr>
          <a:lstStyle/>
          <a:p>
            <a:pPr defTabSz="457200"/>
            <a:r>
              <a:rPr lang="en-GB" sz="2800" dirty="0">
                <a:solidFill>
                  <a:prstClr val="black"/>
                </a:solidFill>
              </a:rPr>
              <a:t>The role and purpose of </a:t>
            </a:r>
            <a:r>
              <a:rPr lang="en-GB" sz="2800" b="1" dirty="0">
                <a:solidFill>
                  <a:prstClr val="black"/>
                </a:solidFill>
              </a:rPr>
              <a:t>coordination and the link to quality, effectiveness and accountability </a:t>
            </a:r>
            <a:endParaRPr lang="en-US" sz="2800" dirty="0">
              <a:solidFill>
                <a:prstClr val="black"/>
              </a:solidFill>
            </a:endParaRPr>
          </a:p>
        </p:txBody>
      </p:sp>
      <p:sp>
        <p:nvSpPr>
          <p:cNvPr id="13" name="TextBox 12"/>
          <p:cNvSpPr txBox="1"/>
          <p:nvPr/>
        </p:nvSpPr>
        <p:spPr>
          <a:xfrm>
            <a:off x="1899180" y="3639295"/>
            <a:ext cx="7244820" cy="954107"/>
          </a:xfrm>
          <a:prstGeom prst="rect">
            <a:avLst/>
          </a:prstGeom>
          <a:noFill/>
        </p:spPr>
        <p:txBody>
          <a:bodyPr wrap="square" rtlCol="0">
            <a:spAutoFit/>
          </a:bodyPr>
          <a:lstStyle/>
          <a:p>
            <a:pPr defTabSz="457200"/>
            <a:r>
              <a:rPr lang="en-GB" sz="2800" dirty="0">
                <a:solidFill>
                  <a:prstClr val="black"/>
                </a:solidFill>
              </a:rPr>
              <a:t>How humanitarian coordination has evolved over time</a:t>
            </a:r>
            <a:endParaRPr lang="en-US" sz="2800" dirty="0">
              <a:solidFill>
                <a:prstClr val="black"/>
              </a:solidFill>
            </a:endParaRPr>
          </a:p>
        </p:txBody>
      </p:sp>
      <p:sp>
        <p:nvSpPr>
          <p:cNvPr id="14" name="TextBox 13"/>
          <p:cNvSpPr txBox="1"/>
          <p:nvPr/>
        </p:nvSpPr>
        <p:spPr>
          <a:xfrm>
            <a:off x="1899180" y="4762072"/>
            <a:ext cx="6806484" cy="523220"/>
          </a:xfrm>
          <a:prstGeom prst="rect">
            <a:avLst/>
          </a:prstGeom>
          <a:noFill/>
        </p:spPr>
        <p:txBody>
          <a:bodyPr wrap="square" rtlCol="0">
            <a:spAutoFit/>
          </a:bodyPr>
          <a:lstStyle/>
          <a:p>
            <a:pPr defTabSz="457200"/>
            <a:r>
              <a:rPr lang="en-GB" sz="2800" dirty="0">
                <a:solidFill>
                  <a:prstClr val="black"/>
                </a:solidFill>
              </a:rPr>
              <a:t>Introduction to </a:t>
            </a:r>
            <a:r>
              <a:rPr lang="en-GB" sz="2800" b="1" dirty="0">
                <a:solidFill>
                  <a:prstClr val="black"/>
                </a:solidFill>
              </a:rPr>
              <a:t>the Transformative Agenda</a:t>
            </a:r>
            <a:endParaRPr lang="en-US" sz="2800" b="1" dirty="0">
              <a:solidFill>
                <a:prstClr val="black"/>
              </a:solidFill>
            </a:endParaRPr>
          </a:p>
        </p:txBody>
      </p:sp>
      <p:sp>
        <p:nvSpPr>
          <p:cNvPr id="15" name="TextBox 14"/>
          <p:cNvSpPr txBox="1"/>
          <p:nvPr/>
        </p:nvSpPr>
        <p:spPr>
          <a:xfrm>
            <a:off x="1880316" y="5596528"/>
            <a:ext cx="6806484" cy="523220"/>
          </a:xfrm>
          <a:prstGeom prst="rect">
            <a:avLst/>
          </a:prstGeom>
          <a:noFill/>
        </p:spPr>
        <p:txBody>
          <a:bodyPr wrap="square" rtlCol="0">
            <a:spAutoFit/>
          </a:bodyPr>
          <a:lstStyle/>
          <a:p>
            <a:pPr defTabSz="457200"/>
            <a:r>
              <a:rPr lang="en-GB" sz="2800" dirty="0">
                <a:solidFill>
                  <a:prstClr val="black"/>
                </a:solidFill>
              </a:rPr>
              <a:t>Introduction to the </a:t>
            </a:r>
            <a:r>
              <a:rPr lang="en-GB" sz="2800" b="1" dirty="0">
                <a:solidFill>
                  <a:prstClr val="black"/>
                </a:solidFill>
              </a:rPr>
              <a:t>Cluster Approach</a:t>
            </a:r>
            <a:endParaRPr lang="en-US" sz="2800" b="1" dirty="0">
              <a:solidFill>
                <a:prstClr val="black"/>
              </a:solidFill>
            </a:endParaRPr>
          </a:p>
        </p:txBody>
      </p:sp>
      <p:pic>
        <p:nvPicPr>
          <p:cNvPr id="16"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508" y="2435497"/>
            <a:ext cx="926250" cy="77864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45" y="3491463"/>
            <a:ext cx="926250" cy="77864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45" y="4506643"/>
            <a:ext cx="926250" cy="77864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508" y="5468814"/>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z="5400" dirty="0"/>
              <a:t>Objectives of the Session</a:t>
            </a:r>
          </a:p>
        </p:txBody>
      </p:sp>
      <p:pic>
        <p:nvPicPr>
          <p:cNvPr id="3" name="Picture 4">
            <a:extLst>
              <a:ext uri="{FF2B5EF4-FFF2-40B4-BE49-F238E27FC236}">
                <a16:creationId xmlns:a16="http://schemas.microsoft.com/office/drawing/2014/main" id="{E8C86E87-07E4-42F0-97A9-60730EB98AEF}"/>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303506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A264-3792-413D-8BAA-312BF415F2E3}"/>
              </a:ext>
            </a:extLst>
          </p:cNvPr>
          <p:cNvSpPr>
            <a:spLocks noGrp="1"/>
          </p:cNvSpPr>
          <p:nvPr>
            <p:ph type="title"/>
          </p:nvPr>
        </p:nvSpPr>
        <p:spPr/>
        <p:txBody>
          <a:bodyPr/>
          <a:lstStyle/>
          <a:p>
            <a:r>
              <a:rPr lang="en-US" dirty="0"/>
              <a:t>Humanitarian Principles</a:t>
            </a:r>
          </a:p>
        </p:txBody>
      </p:sp>
      <p:graphicFrame>
        <p:nvGraphicFramePr>
          <p:cNvPr id="5" name="Table 5">
            <a:extLst>
              <a:ext uri="{FF2B5EF4-FFF2-40B4-BE49-F238E27FC236}">
                <a16:creationId xmlns:a16="http://schemas.microsoft.com/office/drawing/2014/main" id="{BEE05C1C-F2A0-4F52-8E06-46C65C5A1B55}"/>
              </a:ext>
            </a:extLst>
          </p:cNvPr>
          <p:cNvGraphicFramePr>
            <a:graphicFrameLocks noGrp="1"/>
          </p:cNvGraphicFramePr>
          <p:nvPr>
            <p:extLst>
              <p:ext uri="{D42A27DB-BD31-4B8C-83A1-F6EECF244321}">
                <p14:modId xmlns:p14="http://schemas.microsoft.com/office/powerpoint/2010/main" val="3415237958"/>
              </p:ext>
            </p:extLst>
          </p:nvPr>
        </p:nvGraphicFramePr>
        <p:xfrm>
          <a:off x="0" y="1069405"/>
          <a:ext cx="9198577" cy="5528310"/>
        </p:xfrm>
        <a:graphic>
          <a:graphicData uri="http://schemas.openxmlformats.org/drawingml/2006/table">
            <a:tbl>
              <a:tblPr firstRow="1" bandRow="1">
                <a:tableStyleId>{5C22544A-7EE6-4342-B048-85BDC9FD1C3A}</a:tableStyleId>
              </a:tblPr>
              <a:tblGrid>
                <a:gridCol w="2246614">
                  <a:extLst>
                    <a:ext uri="{9D8B030D-6E8A-4147-A177-3AD203B41FA5}">
                      <a16:colId xmlns:a16="http://schemas.microsoft.com/office/drawing/2014/main" val="1360281923"/>
                    </a:ext>
                  </a:extLst>
                </a:gridCol>
                <a:gridCol w="2246614">
                  <a:extLst>
                    <a:ext uri="{9D8B030D-6E8A-4147-A177-3AD203B41FA5}">
                      <a16:colId xmlns:a16="http://schemas.microsoft.com/office/drawing/2014/main" val="1063169620"/>
                    </a:ext>
                  </a:extLst>
                </a:gridCol>
                <a:gridCol w="2486025">
                  <a:extLst>
                    <a:ext uri="{9D8B030D-6E8A-4147-A177-3AD203B41FA5}">
                      <a16:colId xmlns:a16="http://schemas.microsoft.com/office/drawing/2014/main" val="3274635088"/>
                    </a:ext>
                  </a:extLst>
                </a:gridCol>
                <a:gridCol w="2219324">
                  <a:extLst>
                    <a:ext uri="{9D8B030D-6E8A-4147-A177-3AD203B41FA5}">
                      <a16:colId xmlns:a16="http://schemas.microsoft.com/office/drawing/2014/main" val="2794910005"/>
                    </a:ext>
                  </a:extLst>
                </a:gridCol>
              </a:tblGrid>
              <a:tr h="742950">
                <a:tc>
                  <a:txBody>
                    <a:bodyPr/>
                    <a:lstStyle/>
                    <a:p>
                      <a:pPr algn="ctr">
                        <a:buNone/>
                      </a:pPr>
                      <a:r>
                        <a:rPr lang="en-US" sz="2600" dirty="0"/>
                        <a:t>Humanity </a:t>
                      </a:r>
                    </a:p>
                  </a:txBody>
                  <a:tcPr/>
                </a:tc>
                <a:tc>
                  <a:txBody>
                    <a:bodyPr/>
                    <a:lstStyle/>
                    <a:p>
                      <a:pPr algn="ctr">
                        <a:buNone/>
                      </a:pPr>
                      <a:r>
                        <a:rPr lang="en-US" sz="2600" dirty="0"/>
                        <a:t>Neutrality</a:t>
                      </a:r>
                    </a:p>
                  </a:txBody>
                  <a:tcPr/>
                </a:tc>
                <a:tc>
                  <a:txBody>
                    <a:bodyPr/>
                    <a:lstStyle/>
                    <a:p>
                      <a:pPr algn="ctr">
                        <a:buNone/>
                      </a:pPr>
                      <a:r>
                        <a:rPr lang="en-US" sz="2600" dirty="0"/>
                        <a:t>Impartiality</a:t>
                      </a:r>
                    </a:p>
                  </a:txBody>
                  <a:tcPr/>
                </a:tc>
                <a:tc>
                  <a:txBody>
                    <a:bodyPr/>
                    <a:lstStyle/>
                    <a:p>
                      <a:pPr algn="ctr">
                        <a:buNone/>
                      </a:pPr>
                      <a:r>
                        <a:rPr lang="en-US" sz="2600" dirty="0"/>
                        <a:t>Independence</a:t>
                      </a:r>
                    </a:p>
                  </a:txBody>
                  <a:tcPr/>
                </a:tc>
                <a:extLst>
                  <a:ext uri="{0D108BD9-81ED-4DB2-BD59-A6C34878D82A}">
                    <a16:rowId xmlns:a16="http://schemas.microsoft.com/office/drawing/2014/main" val="1703688427"/>
                  </a:ext>
                </a:extLst>
              </a:tr>
              <a:tr h="2698720">
                <a:tc>
                  <a:txBody>
                    <a:bodyPr/>
                    <a:lstStyle/>
                    <a:p>
                      <a:pPr>
                        <a:buNone/>
                      </a:pPr>
                      <a:r>
                        <a:rPr lang="en-US" sz="2200" dirty="0"/>
                        <a:t>Human suffering must be addressed wherever it is found. The purpose of humanitarian action is to protect life and </a:t>
                      </a:r>
                      <a:r>
                        <a:rPr lang="en-US" sz="2200" dirty="0" err="1"/>
                        <a:t>heath</a:t>
                      </a:r>
                      <a:r>
                        <a:rPr lang="en-US" sz="2200" dirty="0"/>
                        <a:t> and ensure respect for human beings.</a:t>
                      </a:r>
                    </a:p>
                  </a:txBody>
                  <a:tcPr/>
                </a:tc>
                <a:tc>
                  <a:txBody>
                    <a:bodyPr/>
                    <a:lstStyle/>
                    <a:p>
                      <a:pPr>
                        <a:buNone/>
                      </a:pPr>
                      <a:r>
                        <a:rPr lang="en-US" sz="2200" dirty="0"/>
                        <a:t>Humanitarian actors must not take sides in hostilities or engage in controversies of a political, racial, religious or </a:t>
                      </a:r>
                      <a:r>
                        <a:rPr lang="en-US" sz="2200" dirty="0" err="1"/>
                        <a:t>idealogical</a:t>
                      </a:r>
                      <a:r>
                        <a:rPr lang="en-US" sz="2200" dirty="0"/>
                        <a:t> nature.</a:t>
                      </a:r>
                    </a:p>
                  </a:txBody>
                  <a:tcPr/>
                </a:tc>
                <a:tc>
                  <a:txBody>
                    <a:bodyPr/>
                    <a:lstStyle/>
                    <a:p>
                      <a:pPr>
                        <a:buNone/>
                      </a:pPr>
                      <a:r>
                        <a:rPr lang="en-US" sz="2200" dirty="0"/>
                        <a:t>Humanitarian action must be carried out on the basis on need along, giving priority to the most urgent cases of distress and making no distinctions on the base of nationality, race, gender, religious belief, class or political opinions.</a:t>
                      </a:r>
                    </a:p>
                  </a:txBody>
                  <a:tcPr/>
                </a:tc>
                <a:tc>
                  <a:txBody>
                    <a:bodyPr/>
                    <a:lstStyle/>
                    <a:p>
                      <a:pPr>
                        <a:buNone/>
                      </a:pPr>
                      <a:r>
                        <a:rPr lang="en-US" sz="2200" dirty="0"/>
                        <a:t>Humanitarian action must be autonomous from the political, economic, military or other objectives that any actor may hold with regard to areas where humanitarian action is being implemented.</a:t>
                      </a:r>
                    </a:p>
                  </a:txBody>
                  <a:tcPr/>
                </a:tc>
                <a:extLst>
                  <a:ext uri="{0D108BD9-81ED-4DB2-BD59-A6C34878D82A}">
                    <a16:rowId xmlns:a16="http://schemas.microsoft.com/office/drawing/2014/main" val="1212771427"/>
                  </a:ext>
                </a:extLst>
              </a:tr>
            </a:tbl>
          </a:graphicData>
        </a:graphic>
      </p:graphicFrame>
      <p:pic>
        <p:nvPicPr>
          <p:cNvPr id="3" name="Picture 4">
            <a:extLst>
              <a:ext uri="{FF2B5EF4-FFF2-40B4-BE49-F238E27FC236}">
                <a16:creationId xmlns:a16="http://schemas.microsoft.com/office/drawing/2014/main" id="{B217079F-CAE2-4CB8-8C2B-A57DE36C7121}"/>
              </a:ext>
            </a:extLst>
          </p:cNvPr>
          <p:cNvPicPr>
            <a:picLocks noChangeAspect="1"/>
          </p:cNvPicPr>
          <p:nvPr/>
        </p:nvPicPr>
        <p:blipFill>
          <a:blip r:embed="rId3"/>
          <a:stretch>
            <a:fillRect/>
          </a:stretch>
        </p:blipFill>
        <p:spPr>
          <a:xfrm>
            <a:off x="8092679" y="6447577"/>
            <a:ext cx="923925" cy="323850"/>
          </a:xfrm>
          <a:prstGeom prst="rect">
            <a:avLst/>
          </a:prstGeom>
        </p:spPr>
      </p:pic>
    </p:spTree>
    <p:extLst>
      <p:ext uri="{BB962C8B-B14F-4D97-AF65-F5344CB8AC3E}">
        <p14:creationId xmlns:p14="http://schemas.microsoft.com/office/powerpoint/2010/main" val="119675115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Grp="1" noChangeArrowheads="1"/>
          </p:cNvSpPr>
          <p:nvPr>
            <p:ph type="title"/>
          </p:nvPr>
        </p:nvSpPr>
        <p:spPr>
          <a:solidFill>
            <a:srgbClr val="C1D150"/>
          </a:solidFill>
        </p:spPr>
        <p:txBody>
          <a:bodyPr rtlCol="0">
            <a:noAutofit/>
          </a:bodyPr>
          <a:lstStyle/>
          <a:p>
            <a:pPr defTabSz="891760">
              <a:defRPr/>
            </a:pPr>
            <a:r>
              <a:rPr lang="en-GB" b="1" dirty="0">
                <a:latin typeface="Calibri" panose="020F0502020204030204" pitchFamily="34" charset="0"/>
              </a:rPr>
              <a:t>Core Humanitarian Standard </a:t>
            </a:r>
            <a:br>
              <a:rPr lang="en-GB" b="1" dirty="0">
                <a:latin typeface="Calibri" panose="020F0502020204030204" pitchFamily="34" charset="0"/>
              </a:rPr>
            </a:br>
            <a:r>
              <a:rPr lang="en-GB" sz="3600" b="1" dirty="0">
                <a:latin typeface="Calibri" panose="020F0502020204030204" pitchFamily="34" charset="0"/>
              </a:rPr>
              <a:t>for quality and accountability</a:t>
            </a:r>
          </a:p>
        </p:txBody>
      </p:sp>
      <p:pic>
        <p:nvPicPr>
          <p:cNvPr id="13" name="Picture 12"/>
          <p:cNvPicPr>
            <a:picLocks noChangeAspect="1"/>
          </p:cNvPicPr>
          <p:nvPr/>
        </p:nvPicPr>
        <p:blipFill>
          <a:blip r:embed="rId3"/>
          <a:stretch>
            <a:fillRect/>
          </a:stretch>
        </p:blipFill>
        <p:spPr>
          <a:xfrm>
            <a:off x="37723" y="1516628"/>
            <a:ext cx="4915277" cy="4915277"/>
          </a:xfrm>
          <a:prstGeom prst="rect">
            <a:avLst/>
          </a:prstGeom>
        </p:spPr>
      </p:pic>
      <p:sp>
        <p:nvSpPr>
          <p:cNvPr id="3" name="Rectangle 2"/>
          <p:cNvSpPr/>
          <p:nvPr/>
        </p:nvSpPr>
        <p:spPr>
          <a:xfrm>
            <a:off x="4572000" y="1697038"/>
            <a:ext cx="4572000" cy="4512004"/>
          </a:xfrm>
          <a:prstGeom prst="rect">
            <a:avLst/>
          </a:prstGeom>
        </p:spPr>
        <p:txBody>
          <a:bodyPr>
            <a:spAutoFit/>
          </a:bodyPr>
          <a:lstStyle/>
          <a:p>
            <a:pPr marL="455613" indent="-455613" defTabSz="457200">
              <a:lnSpc>
                <a:spcPct val="120000"/>
              </a:lnSpc>
              <a:buFont typeface="Arial"/>
              <a:buChar char="•"/>
            </a:pPr>
            <a:r>
              <a:rPr lang="en-US" sz="2400" dirty="0">
                <a:solidFill>
                  <a:prstClr val="black"/>
                </a:solidFill>
                <a:cs typeface="Calibri"/>
              </a:rPr>
              <a:t>Launched in 2014 and endorsed by many stakeholders in sector</a:t>
            </a:r>
          </a:p>
          <a:p>
            <a:pPr marL="455613" indent="-455613" defTabSz="457200">
              <a:lnSpc>
                <a:spcPct val="120000"/>
              </a:lnSpc>
              <a:buFont typeface="Arial"/>
              <a:buChar char="•"/>
            </a:pPr>
            <a:r>
              <a:rPr lang="en-US" sz="2400" dirty="0">
                <a:solidFill>
                  <a:prstClr val="black"/>
                </a:solidFill>
                <a:cs typeface="Calibri"/>
              </a:rPr>
              <a:t>Provides a common framework to consolidate technical, quality (like Sphere) and accountability standards</a:t>
            </a:r>
          </a:p>
          <a:p>
            <a:pPr marL="455613" indent="-455613" defTabSz="457200">
              <a:lnSpc>
                <a:spcPct val="120000"/>
              </a:lnSpc>
              <a:buFont typeface="Arial"/>
              <a:buChar char="•"/>
            </a:pPr>
            <a:r>
              <a:rPr lang="en-US" sz="2400" dirty="0">
                <a:solidFill>
                  <a:prstClr val="black"/>
                </a:solidFill>
                <a:cs typeface="Calibri"/>
              </a:rPr>
              <a:t>Built around 9 Commitments with Key Actions and Organizational Responsibilities</a:t>
            </a:r>
          </a:p>
        </p:txBody>
      </p:sp>
      <p:pic>
        <p:nvPicPr>
          <p:cNvPr id="2" name="Picture 4">
            <a:extLst>
              <a:ext uri="{FF2B5EF4-FFF2-40B4-BE49-F238E27FC236}">
                <a16:creationId xmlns:a16="http://schemas.microsoft.com/office/drawing/2014/main" id="{AA30F3CE-1460-4433-A346-36DCC25EACC2}"/>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45267314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a:t>
            </a:r>
          </a:p>
        </p:txBody>
      </p:sp>
      <p:sp>
        <p:nvSpPr>
          <p:cNvPr id="10" name="Oval 9"/>
          <p:cNvSpPr/>
          <p:nvPr/>
        </p:nvSpPr>
        <p:spPr>
          <a:xfrm>
            <a:off x="5072" y="378734"/>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600" dirty="0">
                <a:solidFill>
                  <a:schemeClr val="tx1"/>
                </a:solidFill>
              </a:rPr>
              <a:t>Humanitarian response is appropriate and relevant </a:t>
            </a:r>
            <a:endParaRPr lang="en-US" sz="3600" dirty="0">
              <a:solidFill>
                <a:schemeClr val="tx1"/>
              </a:solidFill>
            </a:endParaRPr>
          </a:p>
        </p:txBody>
      </p:sp>
      <p:sp>
        <p:nvSpPr>
          <p:cNvPr id="11" name="Oval 10"/>
          <p:cNvSpPr/>
          <p:nvPr/>
        </p:nvSpPr>
        <p:spPr>
          <a:xfrm>
            <a:off x="5247672" y="357952"/>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200">
                <a:solidFill>
                  <a:schemeClr val="tx1"/>
                </a:solidFill>
              </a:rPr>
              <a:t>Humanitarian response strengthens local capacities and avoids negative effects</a:t>
            </a:r>
            <a:endParaRPr lang="en-US" sz="3200" dirty="0">
              <a:solidFill>
                <a:schemeClr val="tx1"/>
              </a:solidFill>
            </a:endParaRPr>
          </a:p>
        </p:txBody>
      </p:sp>
      <p:sp>
        <p:nvSpPr>
          <p:cNvPr id="12" name="Oval 11"/>
          <p:cNvSpPr/>
          <p:nvPr/>
        </p:nvSpPr>
        <p:spPr>
          <a:xfrm>
            <a:off x="2626372" y="3138880"/>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600">
                <a:solidFill>
                  <a:schemeClr val="tx1"/>
                </a:solidFill>
              </a:rPr>
              <a:t>Humanitarian Response is effective and timely </a:t>
            </a:r>
            <a:endParaRPr lang="en-US" sz="3600" dirty="0">
              <a:solidFill>
                <a:schemeClr val="tx1"/>
              </a:solidFill>
            </a:endParaRPr>
          </a:p>
        </p:txBody>
      </p:sp>
      <p:pic>
        <p:nvPicPr>
          <p:cNvPr id="2" name="Picture 4">
            <a:extLst>
              <a:ext uri="{FF2B5EF4-FFF2-40B4-BE49-F238E27FC236}">
                <a16:creationId xmlns:a16="http://schemas.microsoft.com/office/drawing/2014/main" id="{ADCB0036-8DD4-4E34-B9D3-3F2761484A5C}"/>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119563371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a:t>
            </a:r>
          </a:p>
        </p:txBody>
      </p:sp>
      <p:sp>
        <p:nvSpPr>
          <p:cNvPr id="6" name="Oval 5"/>
          <p:cNvSpPr/>
          <p:nvPr/>
        </p:nvSpPr>
        <p:spPr>
          <a:xfrm>
            <a:off x="5072" y="378734"/>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200" dirty="0">
                <a:solidFill>
                  <a:schemeClr val="tx1"/>
                </a:solidFill>
              </a:rPr>
              <a:t>Humanitarian response is based on communication participation and feedback </a:t>
            </a:r>
            <a:endParaRPr lang="en-US" sz="3200" dirty="0">
              <a:solidFill>
                <a:schemeClr val="tx1"/>
              </a:solidFill>
            </a:endParaRPr>
          </a:p>
        </p:txBody>
      </p:sp>
      <p:sp>
        <p:nvSpPr>
          <p:cNvPr id="7" name="Oval 6"/>
          <p:cNvSpPr/>
          <p:nvPr/>
        </p:nvSpPr>
        <p:spPr>
          <a:xfrm>
            <a:off x="2146628" y="3190520"/>
            <a:ext cx="4412319" cy="378904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600" dirty="0">
                <a:solidFill>
                  <a:schemeClr val="tx1"/>
                </a:solidFill>
              </a:rPr>
              <a:t>Humanitarian Response is coordinated and complementary </a:t>
            </a:r>
            <a:endParaRPr lang="en-US" sz="3600" dirty="0">
              <a:solidFill>
                <a:schemeClr val="tx1"/>
              </a:solidFill>
            </a:endParaRPr>
          </a:p>
        </p:txBody>
      </p:sp>
      <p:sp>
        <p:nvSpPr>
          <p:cNvPr id="11" name="Oval 10"/>
          <p:cNvSpPr/>
          <p:nvPr/>
        </p:nvSpPr>
        <p:spPr>
          <a:xfrm>
            <a:off x="5181537" y="433019"/>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600" dirty="0">
                <a:solidFill>
                  <a:schemeClr val="tx1"/>
                </a:solidFill>
              </a:rPr>
              <a:t>Complaints are welcomed and addressed</a:t>
            </a:r>
            <a:endParaRPr lang="en-US" sz="3600" dirty="0">
              <a:solidFill>
                <a:schemeClr val="tx1"/>
              </a:solidFill>
            </a:endParaRPr>
          </a:p>
        </p:txBody>
      </p:sp>
      <p:pic>
        <p:nvPicPr>
          <p:cNvPr id="2" name="Picture 4">
            <a:extLst>
              <a:ext uri="{FF2B5EF4-FFF2-40B4-BE49-F238E27FC236}">
                <a16:creationId xmlns:a16="http://schemas.microsoft.com/office/drawing/2014/main" id="{CC06E8C9-41EA-4673-8897-0BF8C2EF282B}"/>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1321009119"/>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Enablers</a:t>
            </a:r>
          </a:p>
        </p:txBody>
      </p:sp>
      <p:sp>
        <p:nvSpPr>
          <p:cNvPr id="6" name="Oval 5"/>
          <p:cNvSpPr/>
          <p:nvPr/>
        </p:nvSpPr>
        <p:spPr>
          <a:xfrm>
            <a:off x="5072" y="378734"/>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200" dirty="0">
                <a:solidFill>
                  <a:schemeClr val="tx1"/>
                </a:solidFill>
              </a:rPr>
              <a:t>Humanitarian actors continuously improve and learn </a:t>
            </a:r>
            <a:endParaRPr lang="en-US" sz="3200" dirty="0">
              <a:solidFill>
                <a:schemeClr val="tx1"/>
              </a:solidFill>
            </a:endParaRPr>
          </a:p>
        </p:txBody>
      </p:sp>
      <p:sp>
        <p:nvSpPr>
          <p:cNvPr id="7" name="Oval 6"/>
          <p:cNvSpPr/>
          <p:nvPr/>
        </p:nvSpPr>
        <p:spPr>
          <a:xfrm>
            <a:off x="2571609" y="2949808"/>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200" dirty="0">
                <a:solidFill>
                  <a:schemeClr val="tx1"/>
                </a:solidFill>
              </a:rPr>
              <a:t>Staff are supported to do their job effectively and are treated fairly and equitably </a:t>
            </a:r>
            <a:endParaRPr lang="en-US" sz="3200" dirty="0">
              <a:solidFill>
                <a:schemeClr val="tx1"/>
              </a:solidFill>
            </a:endParaRPr>
          </a:p>
        </p:txBody>
      </p:sp>
      <p:sp>
        <p:nvSpPr>
          <p:cNvPr id="10" name="Oval 9"/>
          <p:cNvSpPr/>
          <p:nvPr/>
        </p:nvSpPr>
        <p:spPr>
          <a:xfrm>
            <a:off x="5138146" y="357808"/>
            <a:ext cx="3968824" cy="3719120"/>
          </a:xfrm>
          <a:prstGeom prst="ellipse">
            <a:avLst/>
          </a:prstGeom>
          <a:solidFill>
            <a:srgbClr val="00CC99"/>
          </a:solidFill>
          <a:ln>
            <a:solidFill>
              <a:srgbClr val="00CC99"/>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3200" dirty="0">
                <a:solidFill>
                  <a:schemeClr val="tx1"/>
                </a:solidFill>
              </a:rPr>
              <a:t>Resources are managed and used responsibly for their intended purposes</a:t>
            </a:r>
            <a:endParaRPr lang="en-US" sz="3200" dirty="0">
              <a:solidFill>
                <a:schemeClr val="tx1"/>
              </a:solidFill>
            </a:endParaRPr>
          </a:p>
        </p:txBody>
      </p:sp>
      <p:pic>
        <p:nvPicPr>
          <p:cNvPr id="3" name="Picture 4">
            <a:extLst>
              <a:ext uri="{FF2B5EF4-FFF2-40B4-BE49-F238E27FC236}">
                <a16:creationId xmlns:a16="http://schemas.microsoft.com/office/drawing/2014/main" id="{FF41C708-D149-4873-A361-FC64E5AFBCBC}"/>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6570152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Grp="1" noChangeArrowheads="1"/>
          </p:cNvSpPr>
          <p:nvPr>
            <p:ph type="title"/>
          </p:nvPr>
        </p:nvSpPr>
        <p:spPr>
          <a:solidFill>
            <a:srgbClr val="C1D150"/>
          </a:solidFill>
        </p:spPr>
        <p:txBody>
          <a:bodyPr rtlCol="0">
            <a:normAutofit/>
          </a:bodyPr>
          <a:lstStyle/>
          <a:p>
            <a:pPr defTabSz="891760">
              <a:defRPr/>
            </a:pPr>
            <a:r>
              <a:rPr lang="en-GB" b="1" dirty="0">
                <a:latin typeface="Calibri" panose="020F0502020204030204" pitchFamily="34" charset="0"/>
              </a:rPr>
              <a:t>IASC Commitments to AAP (CAAP)</a:t>
            </a:r>
          </a:p>
        </p:txBody>
      </p:sp>
      <p:graphicFrame>
        <p:nvGraphicFramePr>
          <p:cNvPr id="2" name="Diagram 1"/>
          <p:cNvGraphicFramePr/>
          <p:nvPr/>
        </p:nvGraphicFramePr>
        <p:xfrm>
          <a:off x="165340" y="1209675"/>
          <a:ext cx="8815589"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4">
            <a:extLst>
              <a:ext uri="{FF2B5EF4-FFF2-40B4-BE49-F238E27FC236}">
                <a16:creationId xmlns:a16="http://schemas.microsoft.com/office/drawing/2014/main" id="{81740760-E0B6-4A30-AC2B-7389AB55348B}"/>
              </a:ext>
            </a:extLst>
          </p:cNvPr>
          <p:cNvPicPr>
            <a:picLocks noChangeAspect="1"/>
          </p:cNvPicPr>
          <p:nvPr/>
        </p:nvPicPr>
        <p:blipFill>
          <a:blip r:embed="rId8"/>
          <a:stretch>
            <a:fillRect/>
          </a:stretch>
        </p:blipFill>
        <p:spPr>
          <a:xfrm>
            <a:off x="7884861" y="6147395"/>
            <a:ext cx="923925" cy="323850"/>
          </a:xfrm>
          <a:prstGeom prst="rect">
            <a:avLst/>
          </a:prstGeom>
        </p:spPr>
      </p:pic>
    </p:spTree>
    <p:extLst>
      <p:ext uri="{BB962C8B-B14F-4D97-AF65-F5344CB8AC3E}">
        <p14:creationId xmlns:p14="http://schemas.microsoft.com/office/powerpoint/2010/main" val="25118755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5BB4B3F3-711B-4F62-8577-CD8B1827F180}"/>
                                            </p:graphicEl>
                                          </p:spTgt>
                                        </p:tgtEl>
                                        <p:attrNameLst>
                                          <p:attrName>style.visibility</p:attrName>
                                        </p:attrNameLst>
                                      </p:cBhvr>
                                      <p:to>
                                        <p:strVal val="visible"/>
                                      </p:to>
                                    </p:set>
                                    <p:animEffect transition="in" filter="wipe(up)">
                                      <p:cBhvr>
                                        <p:cTn id="7" dur="500"/>
                                        <p:tgtEl>
                                          <p:spTgt spid="2">
                                            <p:graphicEl>
                                              <a:dgm id="{5BB4B3F3-711B-4F62-8577-CD8B1827F180}"/>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graphicEl>
                                              <a:dgm id="{A85F733A-BF94-4CE2-A538-3CC1850EEEB8}"/>
                                            </p:graphicEl>
                                          </p:spTgt>
                                        </p:tgtEl>
                                        <p:attrNameLst>
                                          <p:attrName>style.visibility</p:attrName>
                                        </p:attrNameLst>
                                      </p:cBhvr>
                                      <p:to>
                                        <p:strVal val="visible"/>
                                      </p:to>
                                    </p:set>
                                    <p:animEffect transition="in" filter="wipe(up)">
                                      <p:cBhvr>
                                        <p:cTn id="11" dur="500"/>
                                        <p:tgtEl>
                                          <p:spTgt spid="2">
                                            <p:graphicEl>
                                              <a:dgm id="{A85F733A-BF94-4CE2-A538-3CC1850EEEB8}"/>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graphicEl>
                                              <a:dgm id="{1C1D112D-0B4C-453A-9622-3FDFFE7372B2}"/>
                                            </p:graphicEl>
                                          </p:spTgt>
                                        </p:tgtEl>
                                        <p:attrNameLst>
                                          <p:attrName>style.visibility</p:attrName>
                                        </p:attrNameLst>
                                      </p:cBhvr>
                                      <p:to>
                                        <p:strVal val="visible"/>
                                      </p:to>
                                    </p:set>
                                    <p:animEffect transition="in" filter="wipe(up)">
                                      <p:cBhvr>
                                        <p:cTn id="15" dur="500"/>
                                        <p:tgtEl>
                                          <p:spTgt spid="2">
                                            <p:graphicEl>
                                              <a:dgm id="{1C1D112D-0B4C-453A-9622-3FDFFE7372B2}"/>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graphicEl>
                                              <a:dgm id="{0C2BA9EA-E6CF-4B8A-9399-53CEF8E60312}"/>
                                            </p:graphicEl>
                                          </p:spTgt>
                                        </p:tgtEl>
                                        <p:attrNameLst>
                                          <p:attrName>style.visibility</p:attrName>
                                        </p:attrNameLst>
                                      </p:cBhvr>
                                      <p:to>
                                        <p:strVal val="visible"/>
                                      </p:to>
                                    </p:set>
                                    <p:animEffect transition="in" filter="wipe(up)">
                                      <p:cBhvr>
                                        <p:cTn id="19" dur="500"/>
                                        <p:tgtEl>
                                          <p:spTgt spid="2">
                                            <p:graphicEl>
                                              <a:dgm id="{0C2BA9EA-E6CF-4B8A-9399-53CEF8E60312}"/>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graphicEl>
                                              <a:dgm id="{66E99500-B4DD-4B8C-B919-259A8C990CE9}"/>
                                            </p:graphicEl>
                                          </p:spTgt>
                                        </p:tgtEl>
                                        <p:attrNameLst>
                                          <p:attrName>style.visibility</p:attrName>
                                        </p:attrNameLst>
                                      </p:cBhvr>
                                      <p:to>
                                        <p:strVal val="visible"/>
                                      </p:to>
                                    </p:set>
                                    <p:animEffect transition="in" filter="wipe(up)">
                                      <p:cBhvr>
                                        <p:cTn id="23" dur="500"/>
                                        <p:tgtEl>
                                          <p:spTgt spid="2">
                                            <p:graphicEl>
                                              <a:dgm id="{66E99500-B4DD-4B8C-B919-259A8C990CE9}"/>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graphicEl>
                                              <a:dgm id="{3FCA58A4-D564-4E76-BF01-0E66216F9825}"/>
                                            </p:graphicEl>
                                          </p:spTgt>
                                        </p:tgtEl>
                                        <p:attrNameLst>
                                          <p:attrName>style.visibility</p:attrName>
                                        </p:attrNameLst>
                                      </p:cBhvr>
                                      <p:to>
                                        <p:strVal val="visible"/>
                                      </p:to>
                                    </p:set>
                                    <p:animEffect transition="in" filter="wipe(up)">
                                      <p:cBhvr>
                                        <p:cTn id="27" dur="500"/>
                                        <p:tgtEl>
                                          <p:spTgt spid="2">
                                            <p:graphicEl>
                                              <a:dgm id="{3FCA58A4-D564-4E76-BF01-0E66216F9825}"/>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graphicEl>
                                              <a:dgm id="{69820670-E7AA-4620-BDE6-3D85AFB841B2}"/>
                                            </p:graphicEl>
                                          </p:spTgt>
                                        </p:tgtEl>
                                        <p:attrNameLst>
                                          <p:attrName>style.visibility</p:attrName>
                                        </p:attrNameLst>
                                      </p:cBhvr>
                                      <p:to>
                                        <p:strVal val="visible"/>
                                      </p:to>
                                    </p:set>
                                    <p:animEffect transition="in" filter="wipe(up)">
                                      <p:cBhvr>
                                        <p:cTn id="31" dur="500"/>
                                        <p:tgtEl>
                                          <p:spTgt spid="2">
                                            <p:graphicEl>
                                              <a:dgm id="{69820670-E7AA-4620-BDE6-3D85AFB841B2}"/>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
                                            <p:graphicEl>
                                              <a:dgm id="{B32230EA-64A6-49A8-9B11-D1DCB43917B3}"/>
                                            </p:graphicEl>
                                          </p:spTgt>
                                        </p:tgtEl>
                                        <p:attrNameLst>
                                          <p:attrName>style.visibility</p:attrName>
                                        </p:attrNameLst>
                                      </p:cBhvr>
                                      <p:to>
                                        <p:strVal val="visible"/>
                                      </p:to>
                                    </p:set>
                                    <p:animEffect transition="in" filter="wipe(up)">
                                      <p:cBhvr>
                                        <p:cTn id="35" dur="500"/>
                                        <p:tgtEl>
                                          <p:spTgt spid="2">
                                            <p:graphicEl>
                                              <a:dgm id="{B32230EA-64A6-49A8-9B11-D1DCB43917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latin typeface="Calibri" panose="020F0502020204030204" pitchFamily="34" charset="0"/>
              </a:rPr>
              <a:t>Applying the CAAP and CHS</a:t>
            </a:r>
          </a:p>
        </p:txBody>
      </p:sp>
      <p:sp>
        <p:nvSpPr>
          <p:cNvPr id="6" name="Rounded Rectangle 5"/>
          <p:cNvSpPr/>
          <p:nvPr/>
        </p:nvSpPr>
        <p:spPr>
          <a:xfrm>
            <a:off x="3581400" y="2420173"/>
            <a:ext cx="2611120" cy="52832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Community Engagement</a:t>
            </a:r>
          </a:p>
        </p:txBody>
      </p:sp>
      <p:sp>
        <p:nvSpPr>
          <p:cNvPr id="7" name="Rounded Rectangle 6"/>
          <p:cNvSpPr/>
          <p:nvPr/>
        </p:nvSpPr>
        <p:spPr>
          <a:xfrm>
            <a:off x="3581400" y="5017853"/>
            <a:ext cx="2611120" cy="528320"/>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Organizational Processes</a:t>
            </a:r>
          </a:p>
        </p:txBody>
      </p:sp>
      <p:sp>
        <p:nvSpPr>
          <p:cNvPr id="9" name="Rounded Rectangle 8"/>
          <p:cNvSpPr/>
          <p:nvPr/>
        </p:nvSpPr>
        <p:spPr>
          <a:xfrm>
            <a:off x="6717018" y="1726499"/>
            <a:ext cx="2284742" cy="52832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Key Actions</a:t>
            </a:r>
          </a:p>
        </p:txBody>
      </p:sp>
      <p:sp>
        <p:nvSpPr>
          <p:cNvPr id="10" name="Rounded Rectangle 9"/>
          <p:cNvSpPr/>
          <p:nvPr/>
        </p:nvSpPr>
        <p:spPr>
          <a:xfrm>
            <a:off x="6717018" y="3158573"/>
            <a:ext cx="2284742" cy="52832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Indicators</a:t>
            </a:r>
          </a:p>
        </p:txBody>
      </p:sp>
      <p:sp>
        <p:nvSpPr>
          <p:cNvPr id="11" name="Rounded Rectangle 10"/>
          <p:cNvSpPr/>
          <p:nvPr/>
        </p:nvSpPr>
        <p:spPr>
          <a:xfrm>
            <a:off x="6717018" y="4286333"/>
            <a:ext cx="2284742" cy="528320"/>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Key Actions</a:t>
            </a:r>
          </a:p>
        </p:txBody>
      </p:sp>
      <p:sp>
        <p:nvSpPr>
          <p:cNvPr id="12" name="Rounded Rectangle 11"/>
          <p:cNvSpPr/>
          <p:nvPr/>
        </p:nvSpPr>
        <p:spPr>
          <a:xfrm>
            <a:off x="6717018" y="5736695"/>
            <a:ext cx="2284742" cy="52832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Indicators</a:t>
            </a:r>
          </a:p>
        </p:txBody>
      </p:sp>
      <p:pic>
        <p:nvPicPr>
          <p:cNvPr id="13" name="Picture 12"/>
          <p:cNvPicPr>
            <a:picLocks noChangeAspect="1"/>
          </p:cNvPicPr>
          <p:nvPr/>
        </p:nvPicPr>
        <p:blipFill>
          <a:blip r:embed="rId3"/>
          <a:stretch>
            <a:fillRect/>
          </a:stretch>
        </p:blipFill>
        <p:spPr>
          <a:xfrm>
            <a:off x="109221" y="1913540"/>
            <a:ext cx="3174636" cy="4333332"/>
          </a:xfrm>
          <a:prstGeom prst="rect">
            <a:avLst/>
          </a:prstGeom>
          <a:effectLst>
            <a:outerShdw blurRad="206375" dist="215900" dir="900000" algn="tl" rotWithShape="0">
              <a:schemeClr val="tx1">
                <a:alpha val="89000"/>
              </a:schemeClr>
            </a:outerShdw>
          </a:effectLst>
        </p:spPr>
      </p:pic>
      <p:cxnSp>
        <p:nvCxnSpPr>
          <p:cNvPr id="15" name="Straight Arrow Connector 14"/>
          <p:cNvCxnSpPr>
            <a:stCxn id="13" idx="3"/>
          </p:cNvCxnSpPr>
          <p:nvPr/>
        </p:nvCxnSpPr>
        <p:spPr>
          <a:xfrm flipV="1">
            <a:off x="3283857" y="3404590"/>
            <a:ext cx="1494917" cy="675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3"/>
          </p:cNvCxnSpPr>
          <p:nvPr/>
        </p:nvCxnSpPr>
        <p:spPr>
          <a:xfrm>
            <a:off x="3283857" y="4080206"/>
            <a:ext cx="1494917" cy="721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3"/>
          </p:cNvCxnSpPr>
          <p:nvPr/>
        </p:nvCxnSpPr>
        <p:spPr>
          <a:xfrm flipV="1">
            <a:off x="6192520" y="242017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p:cNvCxnSpPr>
          <p:nvPr/>
        </p:nvCxnSpPr>
        <p:spPr>
          <a:xfrm>
            <a:off x="6192520" y="268433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244666" y="501785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244666" y="528201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4">
            <a:extLst>
              <a:ext uri="{FF2B5EF4-FFF2-40B4-BE49-F238E27FC236}">
                <a16:creationId xmlns:a16="http://schemas.microsoft.com/office/drawing/2014/main" id="{3187CAC6-0095-40A9-8B54-C8C5E1968C59}"/>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408860092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latin typeface="Calibri" panose="020F0502020204030204" pitchFamily="34" charset="0"/>
              </a:rPr>
              <a:t>Applying the CHS in the HPC</a:t>
            </a:r>
          </a:p>
        </p:txBody>
      </p:sp>
      <p:sp>
        <p:nvSpPr>
          <p:cNvPr id="6" name="Rounded Rectangle 5"/>
          <p:cNvSpPr/>
          <p:nvPr/>
        </p:nvSpPr>
        <p:spPr>
          <a:xfrm>
            <a:off x="3858917" y="3728264"/>
            <a:ext cx="2301775" cy="52832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Minimum Steps</a:t>
            </a:r>
          </a:p>
        </p:txBody>
      </p:sp>
      <p:cxnSp>
        <p:nvCxnSpPr>
          <p:cNvPr id="18" name="Straight Arrow Connector 17"/>
          <p:cNvCxnSpPr/>
          <p:nvPr/>
        </p:nvCxnSpPr>
        <p:spPr>
          <a:xfrm>
            <a:off x="6160692" y="3992424"/>
            <a:ext cx="39000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6280" y="1119267"/>
            <a:ext cx="3491636" cy="5738733"/>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6550700" y="1023100"/>
            <a:ext cx="2623064" cy="5834900"/>
          </a:xfrm>
          <a:prstGeom prst="rect">
            <a:avLst/>
          </a:prstGeom>
        </p:spPr>
      </p:pic>
      <p:cxnSp>
        <p:nvCxnSpPr>
          <p:cNvPr id="22" name="Straight Arrow Connector 21"/>
          <p:cNvCxnSpPr/>
          <p:nvPr/>
        </p:nvCxnSpPr>
        <p:spPr>
          <a:xfrm>
            <a:off x="3468910" y="3992424"/>
            <a:ext cx="39000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68785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944" y="2377350"/>
            <a:ext cx="380185" cy="549548"/>
          </a:xfrm>
          <a:prstGeom prst="rect">
            <a:avLst/>
          </a:prstGeom>
        </p:spPr>
      </p:pic>
      <p:sp>
        <p:nvSpPr>
          <p:cNvPr id="4" name="Rectangle 3"/>
          <p:cNvSpPr/>
          <p:nvPr/>
        </p:nvSpPr>
        <p:spPr>
          <a:xfrm>
            <a:off x="706701" y="2233161"/>
            <a:ext cx="8363275" cy="954107"/>
          </a:xfrm>
          <a:prstGeom prst="rect">
            <a:avLst/>
          </a:prstGeom>
        </p:spPr>
        <p:txBody>
          <a:bodyPr wrap="square">
            <a:spAutoFit/>
          </a:bodyPr>
          <a:lstStyle/>
          <a:p>
            <a:pPr defTabSz="457200"/>
            <a:r>
              <a:rPr lang="en-GB" sz="2800" dirty="0">
                <a:solidFill>
                  <a:prstClr val="black"/>
                </a:solidFill>
                <a:ea typeface="Calibri" charset="0"/>
                <a:cs typeface="Calibri" charset="0"/>
              </a:rPr>
              <a:t>The TA outlined concrete measures to further improve </a:t>
            </a:r>
            <a:r>
              <a:rPr lang="en-GB" sz="2800" b="1" dirty="0">
                <a:solidFill>
                  <a:prstClr val="black"/>
                </a:solidFill>
                <a:ea typeface="Calibri" charset="0"/>
                <a:cs typeface="Calibri" charset="0"/>
              </a:rPr>
              <a:t>coordination, leadership and accountability.</a:t>
            </a:r>
            <a:endParaRPr lang="en-GB" sz="2800" dirty="0">
              <a:solidFill>
                <a:prstClr val="black"/>
              </a:solidFill>
              <a:ea typeface="Calibri" charset="0"/>
              <a:cs typeface="Calibri" charset="0"/>
            </a:endParaRPr>
          </a:p>
        </p:txBody>
      </p:sp>
      <p:pic>
        <p:nvPicPr>
          <p:cNvPr id="19" name="Picture 18"/>
          <p:cNvPicPr>
            <a:picLocks noChangeAspect="1"/>
          </p:cNvPicPr>
          <p:nvPr/>
        </p:nvPicPr>
        <p:blipFill>
          <a:blip r:embed="rId3"/>
          <a:stretch>
            <a:fillRect/>
          </a:stretch>
        </p:blipFill>
        <p:spPr>
          <a:xfrm>
            <a:off x="296519" y="3481838"/>
            <a:ext cx="380185" cy="549548"/>
          </a:xfrm>
          <a:prstGeom prst="rect">
            <a:avLst/>
          </a:prstGeom>
        </p:spPr>
      </p:pic>
      <p:sp>
        <p:nvSpPr>
          <p:cNvPr id="20" name="Rectangle 19"/>
          <p:cNvSpPr/>
          <p:nvPr/>
        </p:nvSpPr>
        <p:spPr>
          <a:xfrm>
            <a:off x="763340" y="3326363"/>
            <a:ext cx="8414128" cy="954107"/>
          </a:xfrm>
          <a:prstGeom prst="rect">
            <a:avLst/>
          </a:prstGeom>
        </p:spPr>
        <p:txBody>
          <a:bodyPr wrap="square">
            <a:spAutoFit/>
          </a:bodyPr>
          <a:lstStyle/>
          <a:p>
            <a:pPr defTabSz="457200"/>
            <a:r>
              <a:rPr lang="en-US" sz="2800" dirty="0">
                <a:solidFill>
                  <a:prstClr val="black"/>
                </a:solidFill>
              </a:rPr>
              <a:t>Coordination is a </a:t>
            </a:r>
            <a:r>
              <a:rPr lang="en-US" sz="2800" b="1" dirty="0">
                <a:solidFill>
                  <a:prstClr val="black"/>
                </a:solidFill>
              </a:rPr>
              <a:t>mutual responsibility </a:t>
            </a:r>
            <a:r>
              <a:rPr lang="en-US" sz="2800" dirty="0">
                <a:solidFill>
                  <a:prstClr val="black"/>
                </a:solidFill>
              </a:rPr>
              <a:t>to achieve more effective outcomes for affected people.</a:t>
            </a:r>
            <a:endParaRPr lang="en-US" sz="2800" b="1" dirty="0">
              <a:solidFill>
                <a:prstClr val="black"/>
              </a:solidFill>
            </a:endParaRPr>
          </a:p>
        </p:txBody>
      </p:sp>
      <p:pic>
        <p:nvPicPr>
          <p:cNvPr id="22" name="Picture 21"/>
          <p:cNvPicPr>
            <a:picLocks noChangeAspect="1"/>
          </p:cNvPicPr>
          <p:nvPr/>
        </p:nvPicPr>
        <p:blipFill>
          <a:blip r:embed="rId3"/>
          <a:stretch>
            <a:fillRect/>
          </a:stretch>
        </p:blipFill>
        <p:spPr>
          <a:xfrm>
            <a:off x="296519" y="4487872"/>
            <a:ext cx="380185" cy="549548"/>
          </a:xfrm>
          <a:prstGeom prst="rect">
            <a:avLst/>
          </a:prstGeom>
        </p:spPr>
      </p:pic>
      <p:sp>
        <p:nvSpPr>
          <p:cNvPr id="23" name="Rectangle 22"/>
          <p:cNvSpPr/>
          <p:nvPr/>
        </p:nvSpPr>
        <p:spPr>
          <a:xfrm>
            <a:off x="756444" y="4375188"/>
            <a:ext cx="8363275" cy="954107"/>
          </a:xfrm>
          <a:prstGeom prst="rect">
            <a:avLst/>
          </a:prstGeom>
        </p:spPr>
        <p:txBody>
          <a:bodyPr wrap="square">
            <a:spAutoFit/>
          </a:bodyPr>
          <a:lstStyle/>
          <a:p>
            <a:pPr defTabSz="457200"/>
            <a:r>
              <a:rPr lang="en-GB" sz="2800" dirty="0">
                <a:solidFill>
                  <a:prstClr val="black"/>
                </a:solidFill>
              </a:rPr>
              <a:t>Coordination mechanisms need to find the most appropriate way to collectively deliver better outcomes</a:t>
            </a:r>
            <a:endParaRPr lang="en-US" sz="2800" b="1" dirty="0">
              <a:solidFill>
                <a:prstClr val="black"/>
              </a:solidFill>
            </a:endParaRPr>
          </a:p>
        </p:txBody>
      </p:sp>
      <p:pic>
        <p:nvPicPr>
          <p:cNvPr id="25" name="Picture 24"/>
          <p:cNvPicPr>
            <a:picLocks noChangeAspect="1"/>
          </p:cNvPicPr>
          <p:nvPr/>
        </p:nvPicPr>
        <p:blipFill>
          <a:blip r:embed="rId3"/>
          <a:stretch>
            <a:fillRect/>
          </a:stretch>
        </p:blipFill>
        <p:spPr>
          <a:xfrm>
            <a:off x="316753" y="1291267"/>
            <a:ext cx="380185" cy="549548"/>
          </a:xfrm>
          <a:prstGeom prst="rect">
            <a:avLst/>
          </a:prstGeom>
        </p:spPr>
      </p:pic>
      <p:sp>
        <p:nvSpPr>
          <p:cNvPr id="26" name="Rectangle 25"/>
          <p:cNvSpPr/>
          <p:nvPr/>
        </p:nvSpPr>
        <p:spPr>
          <a:xfrm>
            <a:off x="756444" y="1155622"/>
            <a:ext cx="8414128" cy="954107"/>
          </a:xfrm>
          <a:prstGeom prst="rect">
            <a:avLst/>
          </a:prstGeom>
        </p:spPr>
        <p:txBody>
          <a:bodyPr wrap="square">
            <a:spAutoFit/>
          </a:bodyPr>
          <a:lstStyle/>
          <a:p>
            <a:pPr defTabSz="457200"/>
            <a:r>
              <a:rPr lang="en-GB" sz="2800" dirty="0">
                <a:solidFill>
                  <a:prstClr val="black"/>
                </a:solidFill>
                <a:ea typeface="Calibri" charset="0"/>
                <a:cs typeface="Calibri" charset="0"/>
              </a:rPr>
              <a:t>Humanitarian coordination is constantly improving, requiring greater learning, adaptability.</a:t>
            </a:r>
          </a:p>
        </p:txBody>
      </p:sp>
      <p:sp>
        <p:nvSpPr>
          <p:cNvPr id="2" name="Title 1"/>
          <p:cNvSpPr>
            <a:spLocks noGrp="1"/>
          </p:cNvSpPr>
          <p:nvPr>
            <p:ph type="title"/>
          </p:nvPr>
        </p:nvSpPr>
        <p:spPr>
          <a:xfrm>
            <a:off x="26572" y="8519"/>
            <a:ext cx="9144000" cy="1143000"/>
          </a:xfrm>
        </p:spPr>
        <p:txBody>
          <a:bodyPr/>
          <a:lstStyle/>
          <a:p>
            <a:r>
              <a:rPr lang="en-US" sz="6000" dirty="0"/>
              <a:t>Key Messages</a:t>
            </a:r>
          </a:p>
        </p:txBody>
      </p:sp>
      <p:pic>
        <p:nvPicPr>
          <p:cNvPr id="13" name="Picture 12"/>
          <p:cNvPicPr>
            <a:picLocks noChangeAspect="1"/>
          </p:cNvPicPr>
          <p:nvPr/>
        </p:nvPicPr>
        <p:blipFill>
          <a:blip r:embed="rId3"/>
          <a:stretch>
            <a:fillRect/>
          </a:stretch>
        </p:blipFill>
        <p:spPr>
          <a:xfrm>
            <a:off x="326516" y="5685422"/>
            <a:ext cx="380185" cy="549548"/>
          </a:xfrm>
          <a:prstGeom prst="rect">
            <a:avLst/>
          </a:prstGeom>
        </p:spPr>
      </p:pic>
      <p:sp>
        <p:nvSpPr>
          <p:cNvPr id="14" name="Rectangle 13"/>
          <p:cNvSpPr/>
          <p:nvPr/>
        </p:nvSpPr>
        <p:spPr>
          <a:xfrm>
            <a:off x="788637" y="5473005"/>
            <a:ext cx="8175850" cy="1384995"/>
          </a:xfrm>
          <a:prstGeom prst="rect">
            <a:avLst/>
          </a:prstGeom>
        </p:spPr>
        <p:txBody>
          <a:bodyPr wrap="square">
            <a:spAutoFit/>
          </a:bodyPr>
          <a:lstStyle/>
          <a:p>
            <a:pPr defTabSz="457200"/>
            <a:r>
              <a:rPr lang="en-GB" sz="2800" dirty="0">
                <a:solidFill>
                  <a:prstClr val="black"/>
                </a:solidFill>
                <a:ea typeface="Calibri" charset="0"/>
                <a:cs typeface="Calibri" charset="0"/>
              </a:rPr>
              <a:t>The IASC CAAP, the CHS and GNC AAP guidelines all help reinforce why and how we apply accountability in coordination</a:t>
            </a:r>
          </a:p>
        </p:txBody>
      </p:sp>
      <p:pic>
        <p:nvPicPr>
          <p:cNvPr id="5" name="Picture 4">
            <a:extLst>
              <a:ext uri="{FF2B5EF4-FFF2-40B4-BE49-F238E27FC236}">
                <a16:creationId xmlns:a16="http://schemas.microsoft.com/office/drawing/2014/main" id="{6A93644E-A96B-49F5-A0C8-95BE32AAB0D2}"/>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27069494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3" grpId="0"/>
      <p:bldP spid="2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dirty="0">
              <a:solidFill>
                <a:srgbClr val="231F20"/>
              </a:solidFill>
              <a:latin typeface="Roboto Condensed"/>
            </a:endParaRPr>
          </a:p>
        </p:txBody>
      </p:sp>
      <p:sp>
        <p:nvSpPr>
          <p:cNvPr id="5" name="TextBox 4"/>
          <p:cNvSpPr txBox="1"/>
          <p:nvPr/>
        </p:nvSpPr>
        <p:spPr>
          <a:xfrm>
            <a:off x="539552" y="2286000"/>
            <a:ext cx="8229600" cy="3785652"/>
          </a:xfrm>
          <a:prstGeom prst="rect">
            <a:avLst/>
          </a:prstGeom>
          <a:noFill/>
          <a:ln w="28575">
            <a:noFill/>
            <a:prstDash val="lgDash"/>
          </a:ln>
        </p:spPr>
        <p:txBody>
          <a:bodyPr wrap="square" rtlCol="0">
            <a:spAutoFit/>
          </a:bodyPr>
          <a:lstStyle/>
          <a:p>
            <a:pPr algn="ctr" defTabSz="457200"/>
            <a:r>
              <a:rPr lang="en-US" sz="4800" b="1" dirty="0"/>
              <a:t>At your tables, list 2-3 reasons why coordination is important </a:t>
            </a:r>
          </a:p>
          <a:p>
            <a:pPr algn="ctr" defTabSz="457200"/>
            <a:endParaRPr lang="en-GB" sz="4800" b="1" dirty="0"/>
          </a:p>
          <a:p>
            <a:pPr algn="ctr" defTabSz="457200"/>
            <a:r>
              <a:rPr lang="en-GB" sz="4800" b="1" dirty="0"/>
              <a:t>Write one answer per post-it note</a:t>
            </a:r>
            <a:endParaRPr lang="en-US" sz="4800" b="1" dirty="0"/>
          </a:p>
        </p:txBody>
      </p:sp>
      <p:sp>
        <p:nvSpPr>
          <p:cNvPr id="2" name="Title 1"/>
          <p:cNvSpPr>
            <a:spLocks noGrp="1"/>
          </p:cNvSpPr>
          <p:nvPr>
            <p:ph type="title"/>
          </p:nvPr>
        </p:nvSpPr>
        <p:spPr/>
        <p:txBody>
          <a:bodyPr/>
          <a:lstStyle/>
          <a:p>
            <a:r>
              <a:rPr lang="en-US" dirty="0"/>
              <a:t>Why is coordination important?</a:t>
            </a:r>
          </a:p>
        </p:txBody>
      </p:sp>
      <p:pic>
        <p:nvPicPr>
          <p:cNvPr id="3" name="Picture 4">
            <a:extLst>
              <a:ext uri="{FF2B5EF4-FFF2-40B4-BE49-F238E27FC236}">
                <a16:creationId xmlns:a16="http://schemas.microsoft.com/office/drawing/2014/main" id="{22B2144A-DD68-4C65-B355-42A08B6B64C9}"/>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25211654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itchFamily="34" charset="0"/>
              </a:rPr>
              <a:t>Some reasons for coordination:</a:t>
            </a:r>
            <a:endParaRPr lang="en-US" dirty="0"/>
          </a:p>
        </p:txBody>
      </p:sp>
      <p:grpSp>
        <p:nvGrpSpPr>
          <p:cNvPr id="25" name="Group 24"/>
          <p:cNvGrpSpPr/>
          <p:nvPr/>
        </p:nvGrpSpPr>
        <p:grpSpPr>
          <a:xfrm>
            <a:off x="5610168" y="4479492"/>
            <a:ext cx="3138295" cy="1093045"/>
            <a:chOff x="3509493" y="3248673"/>
            <a:chExt cx="3138295" cy="1093045"/>
          </a:xfrm>
        </p:grpSpPr>
        <p:sp>
          <p:nvSpPr>
            <p:cNvPr id="6" name="U-Turn Arrow 5"/>
            <p:cNvSpPr/>
            <p:nvPr/>
          </p:nvSpPr>
          <p:spPr>
            <a:xfrm>
              <a:off x="3509493" y="3248673"/>
              <a:ext cx="334851" cy="360608"/>
            </a:xfrm>
            <a:prstGeom prst="utur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a:solidFill>
                  <a:prstClr val="black"/>
                </a:solidFill>
              </a:endParaRPr>
            </a:p>
          </p:txBody>
        </p:sp>
        <p:sp>
          <p:nvSpPr>
            <p:cNvPr id="12" name="TextBox 11"/>
            <p:cNvSpPr txBox="1"/>
            <p:nvPr/>
          </p:nvSpPr>
          <p:spPr>
            <a:xfrm>
              <a:off x="3857221" y="3264500"/>
              <a:ext cx="2790567" cy="1077218"/>
            </a:xfrm>
            <a:prstGeom prst="rect">
              <a:avLst/>
            </a:prstGeom>
            <a:noFill/>
          </p:spPr>
          <p:txBody>
            <a:bodyPr wrap="square" rtlCol="0">
              <a:spAutoFit/>
            </a:bodyPr>
            <a:lstStyle/>
            <a:p>
              <a:pPr defTabSz="457200"/>
              <a:r>
                <a:rPr lang="en-GB" sz="3200" dirty="0">
                  <a:solidFill>
                    <a:prstClr val="black"/>
                  </a:solidFill>
                </a:rPr>
                <a:t>Avoid </a:t>
              </a:r>
              <a:r>
                <a:rPr lang="en-GB" sz="3200" b="1" dirty="0">
                  <a:solidFill>
                    <a:prstClr val="black"/>
                  </a:solidFill>
                </a:rPr>
                <a:t>duplication</a:t>
              </a:r>
              <a:endParaRPr lang="en-US" sz="3200" b="1" dirty="0">
                <a:solidFill>
                  <a:prstClr val="black"/>
                </a:solidFill>
              </a:endParaRPr>
            </a:p>
          </p:txBody>
        </p:sp>
      </p:grpSp>
      <p:grpSp>
        <p:nvGrpSpPr>
          <p:cNvPr id="26" name="Group 25"/>
          <p:cNvGrpSpPr/>
          <p:nvPr/>
        </p:nvGrpSpPr>
        <p:grpSpPr>
          <a:xfrm>
            <a:off x="1560602" y="1607534"/>
            <a:ext cx="2395471" cy="1093045"/>
            <a:chOff x="2202287" y="1776845"/>
            <a:chExt cx="2395471" cy="1093045"/>
          </a:xfrm>
        </p:grpSpPr>
        <p:sp>
          <p:nvSpPr>
            <p:cNvPr id="3" name="Up Arrow 2"/>
            <p:cNvSpPr/>
            <p:nvPr/>
          </p:nvSpPr>
          <p:spPr>
            <a:xfrm>
              <a:off x="2202287" y="1776845"/>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a:solidFill>
                  <a:prstClr val="white"/>
                </a:solidFill>
              </a:endParaRPr>
            </a:p>
          </p:txBody>
        </p:sp>
        <p:sp>
          <p:nvSpPr>
            <p:cNvPr id="4" name="TextBox 3"/>
            <p:cNvSpPr txBox="1"/>
            <p:nvPr/>
          </p:nvSpPr>
          <p:spPr>
            <a:xfrm>
              <a:off x="2627290" y="1792672"/>
              <a:ext cx="1970468" cy="1077218"/>
            </a:xfrm>
            <a:prstGeom prst="rect">
              <a:avLst/>
            </a:prstGeom>
            <a:noFill/>
          </p:spPr>
          <p:txBody>
            <a:bodyPr wrap="square" rtlCol="0">
              <a:spAutoFit/>
            </a:bodyPr>
            <a:lstStyle/>
            <a:p>
              <a:pPr defTabSz="457200"/>
              <a:r>
                <a:rPr lang="en-GB" sz="3200" dirty="0">
                  <a:solidFill>
                    <a:prstClr val="black"/>
                  </a:solidFill>
                </a:rPr>
                <a:t>Improve </a:t>
              </a:r>
              <a:r>
                <a:rPr lang="en-GB" sz="3200" b="1" dirty="0">
                  <a:solidFill>
                    <a:prstClr val="black"/>
                  </a:solidFill>
                </a:rPr>
                <a:t>efficiency</a:t>
              </a:r>
              <a:endParaRPr lang="en-US" sz="3200" b="1" dirty="0">
                <a:solidFill>
                  <a:prstClr val="black"/>
                </a:solidFill>
              </a:endParaRPr>
            </a:p>
          </p:txBody>
        </p:sp>
      </p:grpSp>
      <p:grpSp>
        <p:nvGrpSpPr>
          <p:cNvPr id="27" name="Group 26"/>
          <p:cNvGrpSpPr/>
          <p:nvPr/>
        </p:nvGrpSpPr>
        <p:grpSpPr>
          <a:xfrm>
            <a:off x="1560602" y="3023705"/>
            <a:ext cx="2305318" cy="1093045"/>
            <a:chOff x="2202287" y="2471200"/>
            <a:chExt cx="2305318" cy="1093045"/>
          </a:xfrm>
        </p:grpSpPr>
        <p:sp>
          <p:nvSpPr>
            <p:cNvPr id="9" name="Up Arrow 8"/>
            <p:cNvSpPr/>
            <p:nvPr/>
          </p:nvSpPr>
          <p:spPr>
            <a:xfrm>
              <a:off x="2202287" y="2471200"/>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a:solidFill>
                  <a:prstClr val="white"/>
                </a:solidFill>
              </a:endParaRPr>
            </a:p>
          </p:txBody>
        </p:sp>
        <p:sp>
          <p:nvSpPr>
            <p:cNvPr id="10" name="TextBox 9"/>
            <p:cNvSpPr txBox="1"/>
            <p:nvPr/>
          </p:nvSpPr>
          <p:spPr>
            <a:xfrm>
              <a:off x="2627290" y="2487027"/>
              <a:ext cx="1880315" cy="1077218"/>
            </a:xfrm>
            <a:prstGeom prst="rect">
              <a:avLst/>
            </a:prstGeom>
            <a:noFill/>
          </p:spPr>
          <p:txBody>
            <a:bodyPr wrap="square" rtlCol="0">
              <a:spAutoFit/>
            </a:bodyPr>
            <a:lstStyle/>
            <a:p>
              <a:pPr defTabSz="457200"/>
              <a:r>
                <a:rPr lang="en-GB" sz="3200" dirty="0">
                  <a:solidFill>
                    <a:prstClr val="black"/>
                  </a:solidFill>
                </a:rPr>
                <a:t>Increase </a:t>
              </a:r>
              <a:r>
                <a:rPr lang="en-GB" sz="3200" b="1" dirty="0">
                  <a:solidFill>
                    <a:prstClr val="black"/>
                  </a:solidFill>
                </a:rPr>
                <a:t>coverage</a:t>
              </a:r>
              <a:endParaRPr lang="en-US" sz="3200" b="1" dirty="0">
                <a:solidFill>
                  <a:prstClr val="black"/>
                </a:solidFill>
              </a:endParaRPr>
            </a:p>
          </p:txBody>
        </p:sp>
      </p:grpSp>
      <p:grpSp>
        <p:nvGrpSpPr>
          <p:cNvPr id="29" name="Group 28"/>
          <p:cNvGrpSpPr/>
          <p:nvPr/>
        </p:nvGrpSpPr>
        <p:grpSpPr>
          <a:xfrm>
            <a:off x="5368109" y="1561573"/>
            <a:ext cx="2876299" cy="1077218"/>
            <a:chOff x="4964805" y="1811847"/>
            <a:chExt cx="1976907" cy="1077218"/>
          </a:xfrm>
        </p:grpSpPr>
        <p:sp>
          <p:nvSpPr>
            <p:cNvPr id="13" name="Up Arrow 12"/>
            <p:cNvSpPr/>
            <p:nvPr/>
          </p:nvSpPr>
          <p:spPr>
            <a:xfrm rot="10800000">
              <a:off x="4964805" y="1822748"/>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a:solidFill>
                  <a:prstClr val="white"/>
                </a:solidFill>
              </a:endParaRPr>
            </a:p>
          </p:txBody>
        </p:sp>
        <p:sp>
          <p:nvSpPr>
            <p:cNvPr id="14" name="TextBox 13"/>
            <p:cNvSpPr txBox="1"/>
            <p:nvPr/>
          </p:nvSpPr>
          <p:spPr>
            <a:xfrm>
              <a:off x="5389808" y="1811847"/>
              <a:ext cx="1551904" cy="1077218"/>
            </a:xfrm>
            <a:prstGeom prst="rect">
              <a:avLst/>
            </a:prstGeom>
            <a:noFill/>
          </p:spPr>
          <p:txBody>
            <a:bodyPr wrap="square" rtlCol="0">
              <a:spAutoFit/>
            </a:bodyPr>
            <a:lstStyle/>
            <a:p>
              <a:pPr defTabSz="457200"/>
              <a:r>
                <a:rPr lang="en-GB" sz="3200" dirty="0">
                  <a:solidFill>
                    <a:prstClr val="black"/>
                  </a:solidFill>
                </a:rPr>
                <a:t>Minimize </a:t>
              </a:r>
              <a:r>
                <a:rPr lang="en-GB" sz="3200" b="1" dirty="0">
                  <a:solidFill>
                    <a:prstClr val="black"/>
                  </a:solidFill>
                </a:rPr>
                <a:t>gaps</a:t>
              </a:r>
              <a:endParaRPr lang="en-US" sz="3200" b="1" dirty="0">
                <a:solidFill>
                  <a:prstClr val="black"/>
                </a:solidFill>
              </a:endParaRPr>
            </a:p>
          </p:txBody>
        </p:sp>
      </p:grpSp>
      <p:grpSp>
        <p:nvGrpSpPr>
          <p:cNvPr id="28" name="Group 27"/>
          <p:cNvGrpSpPr/>
          <p:nvPr/>
        </p:nvGrpSpPr>
        <p:grpSpPr>
          <a:xfrm>
            <a:off x="5368109" y="3043349"/>
            <a:ext cx="3380355" cy="584775"/>
            <a:chOff x="4964805" y="2492552"/>
            <a:chExt cx="3380355" cy="584775"/>
          </a:xfrm>
        </p:grpSpPr>
        <p:sp>
          <p:nvSpPr>
            <p:cNvPr id="15" name="Up Arrow 14"/>
            <p:cNvSpPr/>
            <p:nvPr/>
          </p:nvSpPr>
          <p:spPr>
            <a:xfrm rot="10800000">
              <a:off x="4964805" y="2503453"/>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a:solidFill>
                  <a:prstClr val="white"/>
                </a:solidFill>
              </a:endParaRPr>
            </a:p>
          </p:txBody>
        </p:sp>
        <p:sp>
          <p:nvSpPr>
            <p:cNvPr id="16" name="TextBox 15"/>
            <p:cNvSpPr txBox="1"/>
            <p:nvPr/>
          </p:nvSpPr>
          <p:spPr>
            <a:xfrm>
              <a:off x="5389808" y="2492552"/>
              <a:ext cx="2955352" cy="584775"/>
            </a:xfrm>
            <a:prstGeom prst="rect">
              <a:avLst/>
            </a:prstGeom>
            <a:noFill/>
          </p:spPr>
          <p:txBody>
            <a:bodyPr wrap="square" rtlCol="0">
              <a:spAutoFit/>
            </a:bodyPr>
            <a:lstStyle/>
            <a:p>
              <a:pPr defTabSz="457200"/>
              <a:r>
                <a:rPr lang="en-GB" sz="3200" dirty="0">
                  <a:solidFill>
                    <a:prstClr val="black"/>
                  </a:solidFill>
                </a:rPr>
                <a:t>Minimize </a:t>
              </a:r>
              <a:r>
                <a:rPr lang="en-GB" sz="3200" b="1" dirty="0">
                  <a:solidFill>
                    <a:prstClr val="black"/>
                  </a:solidFill>
                </a:rPr>
                <a:t>risks</a:t>
              </a:r>
              <a:endParaRPr lang="en-US" sz="3200" b="1" dirty="0">
                <a:solidFill>
                  <a:prstClr val="black"/>
                </a:solidFill>
              </a:endParaRPr>
            </a:p>
          </p:txBody>
        </p:sp>
      </p:grpSp>
      <p:grpSp>
        <p:nvGrpSpPr>
          <p:cNvPr id="7" name="Group 6"/>
          <p:cNvGrpSpPr/>
          <p:nvPr/>
        </p:nvGrpSpPr>
        <p:grpSpPr>
          <a:xfrm>
            <a:off x="1331640" y="4384353"/>
            <a:ext cx="3863622" cy="1157714"/>
            <a:chOff x="3324380" y="3892694"/>
            <a:chExt cx="3863622" cy="1157714"/>
          </a:xfrm>
        </p:grpSpPr>
        <p:pic>
          <p:nvPicPr>
            <p:cNvPr id="17"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380" y="3892694"/>
              <a:ext cx="634244" cy="53317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3968284" y="3973190"/>
              <a:ext cx="3219718" cy="1077218"/>
            </a:xfrm>
            <a:prstGeom prst="rect">
              <a:avLst/>
            </a:prstGeom>
            <a:noFill/>
          </p:spPr>
          <p:txBody>
            <a:bodyPr wrap="square" rtlCol="0">
              <a:spAutoFit/>
            </a:bodyPr>
            <a:lstStyle/>
            <a:p>
              <a:pPr defTabSz="457200"/>
              <a:r>
                <a:rPr lang="en-GB" sz="3200" dirty="0">
                  <a:solidFill>
                    <a:prstClr val="black"/>
                  </a:solidFill>
                </a:rPr>
                <a:t>Ensure </a:t>
              </a:r>
              <a:r>
                <a:rPr lang="en-GB" sz="3200" b="1" dirty="0">
                  <a:solidFill>
                    <a:prstClr val="black"/>
                  </a:solidFill>
                </a:rPr>
                <a:t>quality and consistency</a:t>
              </a:r>
              <a:endParaRPr lang="en-US" sz="3200" b="1" dirty="0">
                <a:solidFill>
                  <a:prstClr val="black"/>
                </a:solidFill>
              </a:endParaRPr>
            </a:p>
          </p:txBody>
        </p:sp>
      </p:grpSp>
      <p:grpSp>
        <p:nvGrpSpPr>
          <p:cNvPr id="24" name="Group 23"/>
          <p:cNvGrpSpPr/>
          <p:nvPr/>
        </p:nvGrpSpPr>
        <p:grpSpPr>
          <a:xfrm>
            <a:off x="2776925" y="5713022"/>
            <a:ext cx="4449121" cy="1064417"/>
            <a:chOff x="2465233" y="4688135"/>
            <a:chExt cx="4449121" cy="1064417"/>
          </a:xfrm>
        </p:grpSpPr>
        <p:sp>
          <p:nvSpPr>
            <p:cNvPr id="22" name="TextBox 21"/>
            <p:cNvSpPr txBox="1"/>
            <p:nvPr/>
          </p:nvSpPr>
          <p:spPr>
            <a:xfrm>
              <a:off x="3044253" y="4773823"/>
              <a:ext cx="3870101" cy="978729"/>
            </a:xfrm>
            <a:prstGeom prst="rect">
              <a:avLst/>
            </a:prstGeom>
            <a:noFill/>
          </p:spPr>
          <p:txBody>
            <a:bodyPr wrap="square" rtlCol="0">
              <a:spAutoFit/>
            </a:bodyPr>
            <a:lstStyle/>
            <a:p>
              <a:pPr defTabSz="457200">
                <a:lnSpc>
                  <a:spcPct val="90000"/>
                </a:lnSpc>
              </a:pPr>
              <a:r>
                <a:rPr lang="en-GB" sz="3200" dirty="0">
                  <a:solidFill>
                    <a:prstClr val="black"/>
                  </a:solidFill>
                  <a:ea typeface="Calibri" charset="0"/>
                  <a:cs typeface="Calibri" charset="0"/>
                </a:rPr>
                <a:t>Share </a:t>
              </a:r>
              <a:r>
                <a:rPr lang="en-GB" sz="3200" b="1" dirty="0">
                  <a:solidFill>
                    <a:prstClr val="black"/>
                  </a:solidFill>
                  <a:ea typeface="Calibri" charset="0"/>
                  <a:cs typeface="Calibri" charset="0"/>
                </a:rPr>
                <a:t>knowledge, resources, capacities</a:t>
              </a:r>
            </a:p>
          </p:txBody>
        </p:sp>
        <p:pic>
          <p:nvPicPr>
            <p:cNvPr id="23" name="Picture 22"/>
            <p:cNvPicPr>
              <a:picLocks noChangeAspect="1"/>
            </p:cNvPicPr>
            <p:nvPr/>
          </p:nvPicPr>
          <p:blipFill>
            <a:blip r:embed="rId4"/>
            <a:stretch>
              <a:fillRect/>
            </a:stretch>
          </p:blipFill>
          <p:spPr>
            <a:xfrm>
              <a:off x="2465233" y="4688135"/>
              <a:ext cx="579020" cy="513008"/>
            </a:xfrm>
            <a:prstGeom prst="rect">
              <a:avLst/>
            </a:prstGeom>
          </p:spPr>
        </p:pic>
      </p:grpSp>
      <p:pic>
        <p:nvPicPr>
          <p:cNvPr id="5" name="Picture 4">
            <a:extLst>
              <a:ext uri="{FF2B5EF4-FFF2-40B4-BE49-F238E27FC236}">
                <a16:creationId xmlns:a16="http://schemas.microsoft.com/office/drawing/2014/main" id="{769F951C-17F6-4149-A02A-5063B1CAD4D9}"/>
              </a:ext>
            </a:extLst>
          </p:cNvPr>
          <p:cNvPicPr>
            <a:picLocks noChangeAspect="1"/>
          </p:cNvPicPr>
          <p:nvPr/>
        </p:nvPicPr>
        <p:blipFill>
          <a:blip r:embed="rId5"/>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14572654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atin typeface="Century Gothic" pitchFamily="34" charset="0"/>
              </a:rPr>
              <a:t>Evolution of humanitarian coordination</a:t>
            </a:r>
            <a:endParaRPr lang="en-US"/>
          </a:p>
        </p:txBody>
      </p:sp>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solidFill>
                <a:srgbClr val="231F20"/>
              </a:solidFill>
              <a:latin typeface="Roboto Condensed"/>
            </a:endParaRPr>
          </a:p>
        </p:txBody>
      </p:sp>
      <p:graphicFrame>
        <p:nvGraphicFramePr>
          <p:cNvPr id="3" name="Diagram 2"/>
          <p:cNvGraphicFramePr/>
          <p:nvPr>
            <p:extLst>
              <p:ext uri="{D42A27DB-BD31-4B8C-83A1-F6EECF244321}">
                <p14:modId xmlns:p14="http://schemas.microsoft.com/office/powerpoint/2010/main" val="150209420"/>
              </p:ext>
            </p:extLst>
          </p:nvPr>
        </p:nvGraphicFramePr>
        <p:xfrm>
          <a:off x="61493" y="978281"/>
          <a:ext cx="9098584" cy="568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725263" y="3424756"/>
            <a:ext cx="1543665" cy="480131"/>
          </a:xfrm>
          <a:prstGeom prst="rect">
            <a:avLst/>
          </a:prstGeom>
          <a:noFill/>
        </p:spPr>
        <p:txBody>
          <a:bodyPr wrap="square" rtlCol="0">
            <a:spAutoFit/>
          </a:bodyPr>
          <a:lstStyle/>
          <a:p>
            <a:pPr marL="114300" lvl="1" defTabSz="622300">
              <a:lnSpc>
                <a:spcPct val="90000"/>
              </a:lnSpc>
              <a:spcBef>
                <a:spcPct val="0"/>
              </a:spcBef>
              <a:spcAft>
                <a:spcPct val="15000"/>
              </a:spcAft>
            </a:pPr>
            <a:r>
              <a:rPr lang="en-US" sz="1400" b="1" dirty="0">
                <a:solidFill>
                  <a:prstClr val="black"/>
                </a:solidFill>
              </a:rPr>
              <a:t>Transformative Agenda</a:t>
            </a:r>
          </a:p>
        </p:txBody>
      </p:sp>
      <p:pic>
        <p:nvPicPr>
          <p:cNvPr id="47" name="Picture 4">
            <a:extLst>
              <a:ext uri="{FF2B5EF4-FFF2-40B4-BE49-F238E27FC236}">
                <a16:creationId xmlns:a16="http://schemas.microsoft.com/office/drawing/2014/main" id="{C68E9FCD-5D07-40F6-A3C9-A3792964F156}"/>
              </a:ext>
            </a:extLst>
          </p:cNvPr>
          <p:cNvPicPr>
            <a:picLocks noChangeAspect="1"/>
          </p:cNvPicPr>
          <p:nvPr/>
        </p:nvPicPr>
        <p:blipFill>
          <a:blip r:embed="rId8"/>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20830745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239" y="1629177"/>
            <a:ext cx="4035753" cy="2554545"/>
          </a:xfrm>
          <a:prstGeom prst="rect">
            <a:avLst/>
          </a:prstGeom>
          <a:noFill/>
        </p:spPr>
        <p:txBody>
          <a:bodyPr wrap="square" rtlCol="0">
            <a:spAutoFit/>
          </a:bodyPr>
          <a:lstStyle/>
          <a:p>
            <a:pPr defTabSz="457200"/>
            <a:r>
              <a:rPr lang="en-GB" sz="3200" b="1" dirty="0">
                <a:solidFill>
                  <a:prstClr val="black"/>
                </a:solidFill>
                <a:ea typeface="Calibri" charset="0"/>
                <a:cs typeface="Calibri" charset="0"/>
              </a:rPr>
              <a:t>2005 Humanitarian Response Review </a:t>
            </a:r>
            <a:r>
              <a:rPr lang="en-GB" sz="3200" dirty="0">
                <a:solidFill>
                  <a:prstClr val="black"/>
                </a:solidFill>
                <a:ea typeface="Calibri" charset="0"/>
                <a:cs typeface="Calibri" charset="0"/>
              </a:rPr>
              <a:t>first to assess the whole “system” </a:t>
            </a:r>
            <a:r>
              <a:rPr lang="mr-IN" sz="3200" dirty="0">
                <a:solidFill>
                  <a:prstClr val="black"/>
                </a:solidFill>
                <a:ea typeface="Calibri" charset="0"/>
                <a:cs typeface="Calibri" charset="0"/>
              </a:rPr>
              <a:t>–</a:t>
            </a:r>
            <a:r>
              <a:rPr lang="en-GB" sz="3200" dirty="0">
                <a:solidFill>
                  <a:prstClr val="black"/>
                </a:solidFill>
                <a:ea typeface="Calibri" charset="0"/>
                <a:cs typeface="Calibri" charset="0"/>
              </a:rPr>
              <a:t> and found many weaknesses.</a:t>
            </a:r>
            <a:endParaRPr lang="en-US" sz="3200" dirty="0">
              <a:solidFill>
                <a:prstClr val="black"/>
              </a:solidFill>
            </a:endParaRPr>
          </a:p>
        </p:txBody>
      </p:sp>
      <p:sp>
        <p:nvSpPr>
          <p:cNvPr id="6147" name="Rectangle 5"/>
          <p:cNvSpPr>
            <a:spLocks noGrp="1" noChangeArrowheads="1"/>
          </p:cNvSpPr>
          <p:nvPr>
            <p:ph idx="4294967295"/>
          </p:nvPr>
        </p:nvSpPr>
        <p:spPr>
          <a:xfrm>
            <a:off x="4810125" y="1628775"/>
            <a:ext cx="4333875" cy="4968875"/>
          </a:xfrm>
        </p:spPr>
        <p:txBody>
          <a:bodyPr>
            <a:normAutofit fontScale="85000" lnSpcReduction="10000"/>
          </a:bodyPr>
          <a:lstStyle/>
          <a:p>
            <a:pPr>
              <a:lnSpc>
                <a:spcPct val="90000"/>
              </a:lnSpc>
              <a:buBlip>
                <a:blip r:embed="rId3"/>
              </a:buBlip>
            </a:pPr>
            <a:r>
              <a:rPr lang="en-GB" sz="3200" b="1" dirty="0">
                <a:latin typeface="Calibri" charset="0"/>
                <a:ea typeface="Calibri" charset="0"/>
                <a:cs typeface="Calibri" charset="0"/>
              </a:rPr>
              <a:t>Gaps</a:t>
            </a:r>
            <a:r>
              <a:rPr lang="en-GB" sz="3200" dirty="0">
                <a:latin typeface="Calibri" charset="0"/>
                <a:ea typeface="Calibri" charset="0"/>
                <a:cs typeface="Calibri" charset="0"/>
              </a:rPr>
              <a:t> in responses</a:t>
            </a:r>
          </a:p>
          <a:p>
            <a:pPr>
              <a:lnSpc>
                <a:spcPct val="120000"/>
              </a:lnSpc>
              <a:buBlip>
                <a:blip r:embed="rId3"/>
              </a:buBlip>
            </a:pPr>
            <a:r>
              <a:rPr lang="en-GB" b="1" dirty="0">
                <a:latin typeface="Calibri" charset="0"/>
                <a:ea typeface="Calibri" charset="0"/>
                <a:cs typeface="Calibri" charset="0"/>
              </a:rPr>
              <a:t>Inconsistent</a:t>
            </a:r>
            <a:r>
              <a:rPr lang="en-GB" dirty="0">
                <a:latin typeface="Calibri" charset="0"/>
                <a:ea typeface="Calibri" charset="0"/>
                <a:cs typeface="Calibri" charset="0"/>
              </a:rPr>
              <a:t> quality</a:t>
            </a:r>
            <a:endParaRPr lang="en-GB" sz="1200" dirty="0">
              <a:latin typeface="Calibri" charset="0"/>
              <a:ea typeface="Calibri" charset="0"/>
              <a:cs typeface="Calibri" charset="0"/>
            </a:endParaRPr>
          </a:p>
          <a:p>
            <a:pPr>
              <a:lnSpc>
                <a:spcPct val="120000"/>
              </a:lnSpc>
              <a:buBlip>
                <a:blip r:embed="rId3"/>
              </a:buBlip>
            </a:pPr>
            <a:r>
              <a:rPr lang="en-US" sz="3200" b="1" dirty="0">
                <a:latin typeface="Calibri" charset="0"/>
                <a:ea typeface="Calibri" charset="0"/>
                <a:cs typeface="Calibri" charset="0"/>
              </a:rPr>
              <a:t>Poor linkages </a:t>
            </a:r>
            <a:r>
              <a:rPr lang="en-US" sz="3200" dirty="0">
                <a:latin typeface="Calibri" charset="0"/>
                <a:ea typeface="Calibri" charset="0"/>
                <a:cs typeface="Calibri" charset="0"/>
              </a:rPr>
              <a:t>between UN and non-UN actors </a:t>
            </a:r>
            <a:endParaRPr lang="en-US" sz="1200" dirty="0">
              <a:latin typeface="Calibri" charset="0"/>
              <a:ea typeface="Calibri" charset="0"/>
              <a:cs typeface="Calibri" charset="0"/>
            </a:endParaRPr>
          </a:p>
          <a:p>
            <a:pPr>
              <a:lnSpc>
                <a:spcPct val="120000"/>
              </a:lnSpc>
              <a:buBlip>
                <a:blip r:embed="rId3"/>
              </a:buBlip>
            </a:pPr>
            <a:r>
              <a:rPr lang="en-US" b="1" dirty="0">
                <a:latin typeface="Calibri" charset="0"/>
                <a:ea typeface="Calibri" charset="0"/>
                <a:cs typeface="Calibri" charset="0"/>
              </a:rPr>
              <a:t>Weak c</a:t>
            </a:r>
            <a:r>
              <a:rPr lang="en-US" sz="3200" b="1" dirty="0">
                <a:latin typeface="Calibri" charset="0"/>
                <a:ea typeface="Calibri" charset="0"/>
                <a:cs typeface="Calibri" charset="0"/>
              </a:rPr>
              <a:t>oordination </a:t>
            </a:r>
            <a:r>
              <a:rPr lang="en-US" sz="3200" dirty="0">
                <a:latin typeface="Calibri" charset="0"/>
                <a:ea typeface="Calibri" charset="0"/>
                <a:cs typeface="Calibri" charset="0"/>
              </a:rPr>
              <a:t>mechanisms</a:t>
            </a:r>
          </a:p>
          <a:p>
            <a:pPr>
              <a:lnSpc>
                <a:spcPct val="120000"/>
              </a:lnSpc>
              <a:buBlip>
                <a:blip r:embed="rId3"/>
              </a:buBlip>
            </a:pPr>
            <a:r>
              <a:rPr lang="en-US" b="1" dirty="0">
                <a:latin typeface="Calibri" charset="0"/>
                <a:ea typeface="Calibri" charset="0"/>
                <a:cs typeface="Calibri" charset="0"/>
              </a:rPr>
              <a:t>Inconsistent,</a:t>
            </a:r>
            <a:r>
              <a:rPr lang="en-US" dirty="0">
                <a:latin typeface="Calibri" charset="0"/>
                <a:ea typeface="Calibri" charset="0"/>
                <a:cs typeface="Calibri" charset="0"/>
              </a:rPr>
              <a:t> personality driven leadership</a:t>
            </a:r>
          </a:p>
          <a:p>
            <a:pPr>
              <a:lnSpc>
                <a:spcPct val="120000"/>
              </a:lnSpc>
              <a:buBlip>
                <a:blip r:embed="rId3"/>
              </a:buBlip>
            </a:pPr>
            <a:r>
              <a:rPr lang="en-GB" sz="3200" b="1" dirty="0">
                <a:latin typeface="Calibri" charset="0"/>
                <a:ea typeface="Calibri" charset="0"/>
                <a:cs typeface="Calibri" charset="0"/>
              </a:rPr>
              <a:t>Lack of accountability </a:t>
            </a:r>
            <a:r>
              <a:rPr lang="en-GB" sz="3200" dirty="0">
                <a:latin typeface="Calibri" charset="0"/>
                <a:ea typeface="Calibri" charset="0"/>
                <a:cs typeface="Calibri" charset="0"/>
              </a:rPr>
              <a:t>at all levels</a:t>
            </a:r>
            <a:endParaRPr lang="en-US" sz="3200" dirty="0">
              <a:latin typeface="Calibri" charset="0"/>
              <a:ea typeface="Calibri" charset="0"/>
              <a:cs typeface="Calibri" charset="0"/>
            </a:endParaRPr>
          </a:p>
          <a:p>
            <a:pPr>
              <a:buFontTx/>
              <a:buNone/>
            </a:pPr>
            <a:endParaRPr lang="en-US" sz="1600" dirty="0"/>
          </a:p>
        </p:txBody>
      </p:sp>
      <p:pic>
        <p:nvPicPr>
          <p:cNvPr id="11" name="Picture 2" descr="Image result for 2005 humanitarian respon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41" y="4737720"/>
            <a:ext cx="3425168" cy="19249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a:t>Humanitarian Reform</a:t>
            </a:r>
          </a:p>
        </p:txBody>
      </p:sp>
      <p:pic>
        <p:nvPicPr>
          <p:cNvPr id="4" name="Picture 4">
            <a:extLst>
              <a:ext uri="{FF2B5EF4-FFF2-40B4-BE49-F238E27FC236}">
                <a16:creationId xmlns:a16="http://schemas.microsoft.com/office/drawing/2014/main" id="{7B2F25D8-241B-4E5D-9CC3-0221E3808942}"/>
              </a:ext>
            </a:extLst>
          </p:cNvPr>
          <p:cNvPicPr>
            <a:picLocks noChangeAspect="1"/>
          </p:cNvPicPr>
          <p:nvPr/>
        </p:nvPicPr>
        <p:blipFill>
          <a:blip r:embed="rId5"/>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8523722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wipe(left)">
                                      <p:cBhvr>
                                        <p:cTn id="13" dur="500"/>
                                        <p:tgtEl>
                                          <p:spTgt spid="61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wipe(left)">
                                      <p:cBhvr>
                                        <p:cTn id="18" dur="500"/>
                                        <p:tgtEl>
                                          <p:spTgt spid="614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Effect transition="in" filter="wipe(left)">
                                      <p:cBhvr>
                                        <p:cTn id="23" dur="5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wipe(left)">
                                      <p:cBhvr>
                                        <p:cTn id="28" dur="500"/>
                                        <p:tgtEl>
                                          <p:spTgt spid="614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animEffect transition="in" filter="wipe(left)">
                                      <p:cBhvr>
                                        <p:cTn id="33" dur="500"/>
                                        <p:tgtEl>
                                          <p:spTgt spid="614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wipe(left)">
                                      <p:cBhvr>
                                        <p:cTn id="38"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132693" y="1364965"/>
            <a:ext cx="9011307" cy="5232685"/>
          </a:xfrm>
        </p:spPr>
        <p:txBody>
          <a:bodyPr>
            <a:normAutofit fontScale="92500" lnSpcReduction="20000"/>
          </a:bodyPr>
          <a:lstStyle/>
          <a:p>
            <a:pPr>
              <a:lnSpc>
                <a:spcPct val="150000"/>
              </a:lnSpc>
              <a:buBlip>
                <a:blip r:embed="rId3"/>
              </a:buBlip>
            </a:pPr>
            <a:r>
              <a:rPr lang="en-GB" dirty="0">
                <a:latin typeface="Calibri" charset="0"/>
                <a:ea typeface="Calibri" charset="0"/>
                <a:cs typeface="Calibri" charset="0"/>
              </a:rPr>
              <a:t>Focus on more predictable, reliable responses</a:t>
            </a:r>
          </a:p>
          <a:p>
            <a:pPr>
              <a:lnSpc>
                <a:spcPct val="150000"/>
              </a:lnSpc>
              <a:buBlip>
                <a:blip r:embed="rId3"/>
              </a:buBlip>
            </a:pPr>
            <a:r>
              <a:rPr lang="en-GB" dirty="0">
                <a:latin typeface="Calibri" charset="0"/>
                <a:ea typeface="Calibri" charset="0"/>
                <a:cs typeface="Calibri" charset="0"/>
              </a:rPr>
              <a:t>Recognition that “system” is more than the UN, and includes Red Cross/Red Crescent and NGOs (underpinned by partnership) </a:t>
            </a:r>
          </a:p>
          <a:p>
            <a:pPr>
              <a:lnSpc>
                <a:spcPct val="150000"/>
              </a:lnSpc>
              <a:buBlip>
                <a:blip r:embed="rId3"/>
              </a:buBlip>
            </a:pPr>
            <a:r>
              <a:rPr lang="en-GB" b="1" dirty="0">
                <a:latin typeface="Calibri" charset="0"/>
                <a:ea typeface="Calibri" charset="0"/>
                <a:cs typeface="Calibri" charset="0"/>
              </a:rPr>
              <a:t>Humanitarian Coordinator </a:t>
            </a:r>
            <a:r>
              <a:rPr lang="en-GB" dirty="0">
                <a:latin typeface="Calibri" charset="0"/>
                <a:ea typeface="Calibri" charset="0"/>
                <a:cs typeface="Calibri" charset="0"/>
              </a:rPr>
              <a:t>role established</a:t>
            </a:r>
          </a:p>
          <a:p>
            <a:pPr>
              <a:lnSpc>
                <a:spcPct val="150000"/>
              </a:lnSpc>
              <a:buBlip>
                <a:blip r:embed="rId3"/>
              </a:buBlip>
            </a:pPr>
            <a:r>
              <a:rPr lang="en-GB" b="1" dirty="0">
                <a:latin typeface="Calibri" charset="0"/>
                <a:ea typeface="Calibri" charset="0"/>
                <a:cs typeface="Calibri" charset="0"/>
              </a:rPr>
              <a:t>Cluster System </a:t>
            </a:r>
            <a:r>
              <a:rPr lang="en-GB" dirty="0">
                <a:latin typeface="Calibri" charset="0"/>
                <a:ea typeface="Calibri" charset="0"/>
                <a:cs typeface="Calibri" charset="0"/>
              </a:rPr>
              <a:t>developed</a:t>
            </a:r>
            <a:endParaRPr lang="en-GB" b="1" dirty="0">
              <a:latin typeface="Calibri" charset="0"/>
              <a:ea typeface="Calibri" charset="0"/>
              <a:cs typeface="Calibri" charset="0"/>
            </a:endParaRPr>
          </a:p>
          <a:p>
            <a:pPr>
              <a:lnSpc>
                <a:spcPct val="150000"/>
              </a:lnSpc>
              <a:buBlip>
                <a:blip r:embed="rId3"/>
              </a:buBlip>
            </a:pPr>
            <a:r>
              <a:rPr lang="en-GB" dirty="0">
                <a:latin typeface="Calibri" charset="0"/>
                <a:ea typeface="Calibri" charset="0"/>
                <a:cs typeface="Calibri" charset="0"/>
              </a:rPr>
              <a:t>New, </a:t>
            </a:r>
            <a:r>
              <a:rPr lang="en-GB" b="1" dirty="0">
                <a:latin typeface="Calibri" charset="0"/>
                <a:ea typeface="Calibri" charset="0"/>
                <a:cs typeface="Calibri" charset="0"/>
              </a:rPr>
              <a:t>funding </a:t>
            </a:r>
            <a:r>
              <a:rPr lang="en-GB" dirty="0">
                <a:latin typeface="Calibri" charset="0"/>
                <a:ea typeface="Calibri" charset="0"/>
                <a:cs typeface="Calibri" charset="0"/>
              </a:rPr>
              <a:t>mechanisms established that were faster and more predictable e.g. CERF </a:t>
            </a:r>
            <a:endParaRPr lang="en-US" dirty="0">
              <a:latin typeface="Calibri" charset="0"/>
              <a:ea typeface="Calibri" charset="0"/>
              <a:cs typeface="Calibri" charset="0"/>
            </a:endParaRPr>
          </a:p>
          <a:p>
            <a:pPr>
              <a:buFontTx/>
              <a:buNone/>
            </a:pPr>
            <a:endParaRPr lang="en-US" sz="1600" dirty="0"/>
          </a:p>
        </p:txBody>
      </p:sp>
      <p:sp>
        <p:nvSpPr>
          <p:cNvPr id="2" name="Title 1"/>
          <p:cNvSpPr>
            <a:spLocks noGrp="1"/>
          </p:cNvSpPr>
          <p:nvPr>
            <p:ph type="title"/>
          </p:nvPr>
        </p:nvSpPr>
        <p:spPr/>
        <p:txBody>
          <a:bodyPr/>
          <a:lstStyle/>
          <a:p>
            <a:r>
              <a:rPr lang="en-US" dirty="0"/>
              <a:t>Outcomes of Humanitarian Reform</a:t>
            </a:r>
          </a:p>
        </p:txBody>
      </p:sp>
      <p:pic>
        <p:nvPicPr>
          <p:cNvPr id="3" name="Picture 4">
            <a:extLst>
              <a:ext uri="{FF2B5EF4-FFF2-40B4-BE49-F238E27FC236}">
                <a16:creationId xmlns:a16="http://schemas.microsoft.com/office/drawing/2014/main" id="{A6550066-0EF7-47BF-8AF3-3B3DBFF454F9}"/>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6775426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wipe(left)">
                                      <p:cBhvr>
                                        <p:cTn id="12" dur="500"/>
                                        <p:tgtEl>
                                          <p:spTgt spid="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animEffect transition="in" filter="wipe(left)">
                                      <p:cBhvr>
                                        <p:cTn id="17" dur="500"/>
                                        <p:tgtEl>
                                          <p:spTgt spid="40">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animEffect transition="in" filter="wipe(left)">
                                      <p:cBhvr>
                                        <p:cTn id="21" dur="500"/>
                                        <p:tgtEl>
                                          <p:spTgt spid="40">
                                            <p:txEl>
                                              <p:pRg st="3" end="3"/>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0">
                                            <p:txEl>
                                              <p:pRg st="4" end="4"/>
                                            </p:txEl>
                                          </p:spTgt>
                                        </p:tgtEl>
                                        <p:attrNameLst>
                                          <p:attrName>style.visibility</p:attrName>
                                        </p:attrNameLst>
                                      </p:cBhvr>
                                      <p:to>
                                        <p:strVal val="visible"/>
                                      </p:to>
                                    </p:set>
                                    <p:animEffect transition="in" filter="wipe(left)">
                                      <p:cBhvr>
                                        <p:cTn id="25"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980728"/>
            <a:ext cx="6781800" cy="585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5"/>
          <p:cNvSpPr>
            <a:spLocks noGrp="1"/>
          </p:cNvSpPr>
          <p:nvPr>
            <p:ph type="title"/>
          </p:nvPr>
        </p:nvSpPr>
        <p:spPr>
          <a:xfrm>
            <a:off x="0" y="-99391"/>
            <a:ext cx="9144000" cy="894985"/>
          </a:xfrm>
          <a:solidFill>
            <a:srgbClr val="C1D150"/>
          </a:solidFill>
        </p:spPr>
        <p:txBody>
          <a:bodyPr vert="horz" lIns="91440" tIns="45720" rIns="91440" bIns="45720" rtlCol="0" anchor="ctr">
            <a:normAutofit/>
          </a:bodyPr>
          <a:lstStyle/>
          <a:p>
            <a:r>
              <a:rPr lang="en-US" b="1" dirty="0">
                <a:latin typeface="+mj-lt"/>
                <a:ea typeface="+mj-ea"/>
                <a:cs typeface="+mj-cs"/>
              </a:rPr>
              <a:t>The Cluster Approach </a:t>
            </a:r>
          </a:p>
        </p:txBody>
      </p:sp>
      <p:pic>
        <p:nvPicPr>
          <p:cNvPr id="2" name="Picture 4">
            <a:extLst>
              <a:ext uri="{FF2B5EF4-FFF2-40B4-BE49-F238E27FC236}">
                <a16:creationId xmlns:a16="http://schemas.microsoft.com/office/drawing/2014/main" id="{858FC435-D699-4927-AEA5-1EC8751E1A53}"/>
              </a:ext>
            </a:extLst>
          </p:cNvPr>
          <p:cNvPicPr>
            <a:picLocks noChangeAspect="1"/>
          </p:cNvPicPr>
          <p:nvPr/>
        </p:nvPicPr>
        <p:blipFill>
          <a:blip r:embed="rId4"/>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18193598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0"/>
            <a:ext cx="9162288" cy="1143000"/>
          </a:xfrm>
          <a:solidFill>
            <a:srgbClr val="C1D150"/>
          </a:solidFill>
        </p:spPr>
        <p:txBody>
          <a:bodyPr vert="horz" lIns="91440" tIns="45720" rIns="91440" bIns="45720" rtlCol="0" anchor="ctr">
            <a:normAutofit/>
          </a:bodyPr>
          <a:lstStyle/>
          <a:p>
            <a:r>
              <a:rPr lang="en-GB" b="1" dirty="0"/>
              <a:t>True or False</a:t>
            </a:r>
            <a:endParaRPr lang="en-US"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The NC is a physical structure? </a:t>
            </a:r>
          </a:p>
          <a:p>
            <a:pPr marL="514350" indent="-514350">
              <a:buFont typeface="+mj-lt"/>
              <a:buAutoNum type="arabicPeriod"/>
            </a:pPr>
            <a:r>
              <a:rPr lang="en-US" dirty="0"/>
              <a:t>The NC has a legal status?</a:t>
            </a:r>
          </a:p>
          <a:p>
            <a:pPr marL="514350" indent="-514350">
              <a:buFont typeface="+mj-lt"/>
              <a:buAutoNum type="arabicPeriod"/>
            </a:pPr>
            <a:r>
              <a:rPr lang="en-US" dirty="0"/>
              <a:t>The NC has </a:t>
            </a:r>
            <a:r>
              <a:rPr lang="en-US" dirty="0" err="1"/>
              <a:t>programme</a:t>
            </a:r>
            <a:r>
              <a:rPr lang="en-US" dirty="0"/>
              <a:t> funding? </a:t>
            </a:r>
          </a:p>
          <a:p>
            <a:pPr marL="514350" indent="-514350">
              <a:buFont typeface="+mj-lt"/>
              <a:buAutoNum type="arabicPeriod"/>
            </a:pPr>
            <a:r>
              <a:rPr lang="en-US" dirty="0"/>
              <a:t>The NC is a coordination mechanism? </a:t>
            </a:r>
          </a:p>
          <a:p>
            <a:pPr marL="514350" indent="-514350">
              <a:buFont typeface="+mj-lt"/>
              <a:buAutoNum type="arabicPeriod"/>
            </a:pPr>
            <a:r>
              <a:rPr lang="en-US" dirty="0"/>
              <a:t>The NC  only has funding for the coordination team? </a:t>
            </a:r>
          </a:p>
          <a:p>
            <a:pPr marL="514350" indent="-514350">
              <a:buFont typeface="+mj-lt"/>
              <a:buAutoNum type="arabicPeriod"/>
            </a:pPr>
            <a:r>
              <a:rPr lang="en-US" dirty="0"/>
              <a:t>The NCC represents all members? </a:t>
            </a:r>
          </a:p>
          <a:p>
            <a:pPr marL="514350" indent="-514350">
              <a:buFont typeface="+mj-lt"/>
              <a:buAutoNum type="arabicPeriod"/>
            </a:pPr>
            <a:r>
              <a:rPr lang="en-US" dirty="0"/>
              <a:t>The United Nations Secretary General is responsible for all clusters</a:t>
            </a:r>
          </a:p>
        </p:txBody>
      </p:sp>
      <p:pic>
        <p:nvPicPr>
          <p:cNvPr id="5" name="Picture 4">
            <a:extLst>
              <a:ext uri="{FF2B5EF4-FFF2-40B4-BE49-F238E27FC236}">
                <a16:creationId xmlns:a16="http://schemas.microsoft.com/office/drawing/2014/main" id="{F0349A49-6FED-4BA1-84E8-74701415498E}"/>
              </a:ext>
            </a:extLst>
          </p:cNvPr>
          <p:cNvPicPr>
            <a:picLocks noChangeAspect="1"/>
          </p:cNvPicPr>
          <p:nvPr/>
        </p:nvPicPr>
        <p:blipFill>
          <a:blip r:embed="rId3"/>
          <a:stretch>
            <a:fillRect/>
          </a:stretch>
        </p:blipFill>
        <p:spPr>
          <a:xfrm>
            <a:off x="8092679" y="6401395"/>
            <a:ext cx="923925" cy="323850"/>
          </a:xfrm>
          <a:prstGeom prst="rect">
            <a:avLst/>
          </a:prstGeom>
        </p:spPr>
      </p:pic>
    </p:spTree>
    <p:extLst>
      <p:ext uri="{BB962C8B-B14F-4D97-AF65-F5344CB8AC3E}">
        <p14:creationId xmlns:p14="http://schemas.microsoft.com/office/powerpoint/2010/main" val="3694413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packages - 2018 NCC - Evolution of Humanitarian Coordination</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EMOPSGCCU-1435067120-18165</_dlc_DocId>
    <_dlc_DocIdUrl xmlns="5858627f-d058-4b92-9b52-677b5fd7d454">
      <Url>https://unicef.sharepoint.com/teams/EMOPS-GCCU/_layouts/15/DocIdRedir.aspx?ID=EMOPSGCCU-1435067120-18165</Url>
      <Description>EMOPSGCCU-1435067120-18165</Description>
    </_dlc_DocIdUrl>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8DFD6-D3C1-4BC2-A4CA-DCC695738493}">
  <ds:schemaRefs>
    <ds:schemaRef ds:uri="http://schemas.microsoft.com/sharepoint/events"/>
  </ds:schemaRefs>
</ds:datastoreItem>
</file>

<file path=customXml/itemProps2.xml><?xml version="1.0" encoding="utf-8"?>
<ds:datastoreItem xmlns:ds="http://schemas.openxmlformats.org/officeDocument/2006/customXml" ds:itemID="{04CD3AF3-4548-4FEF-999B-1C170A2F0927}">
  <ds:schemaRefs>
    <ds:schemaRef ds:uri="Microsoft.SharePoint.Taxonomy.ContentTypeSync"/>
  </ds:schemaRefs>
</ds:datastoreItem>
</file>

<file path=customXml/itemProps3.xml><?xml version="1.0" encoding="utf-8"?>
<ds:datastoreItem xmlns:ds="http://schemas.openxmlformats.org/officeDocument/2006/customXml" ds:itemID="{7D47ABA0-34BE-4ECA-B13F-E7DC7BB346E2}">
  <ds:schemaRefs>
    <ds:schemaRef ds:uri="http://schemas.microsoft.com/office/2006/metadata/properties"/>
    <ds:schemaRef ds:uri="http://schemas.microsoft.com/office/infopath/2007/PartnerControls"/>
    <ds:schemaRef ds:uri="ca283e0b-db31-4043-a2ef-b80661bf084a"/>
    <ds:schemaRef ds:uri="http://schemas.microsoft.com/sharepoint/v4"/>
    <ds:schemaRef ds:uri="5858627f-d058-4b92-9b52-677b5fd7d454"/>
    <ds:schemaRef ds:uri="http://schemas.microsoft.com/sharepoint.v3"/>
  </ds:schemaRefs>
</ds:datastoreItem>
</file>

<file path=customXml/itemProps4.xml><?xml version="1.0" encoding="utf-8"?>
<ds:datastoreItem xmlns:ds="http://schemas.openxmlformats.org/officeDocument/2006/customXml" ds:itemID="{635E90D2-92A9-4B62-8105-85DBD8A7AAEB}">
  <ds:schemaRefs>
    <ds:schemaRef ds:uri="http://schemas.microsoft.com/office/2006/metadata/customXsn"/>
  </ds:schemaRefs>
</ds:datastoreItem>
</file>

<file path=customXml/itemProps5.xml><?xml version="1.0" encoding="utf-8"?>
<ds:datastoreItem xmlns:ds="http://schemas.openxmlformats.org/officeDocument/2006/customXml" ds:itemID="{64712811-804A-4EAB-9F7B-774AE8325704}"/>
</file>

<file path=customXml/itemProps6.xml><?xml version="1.0" encoding="utf-8"?>
<ds:datastoreItem xmlns:ds="http://schemas.openxmlformats.org/officeDocument/2006/customXml" ds:itemID="{80BBB02B-6FDA-4C99-B9AC-0BCB7B7976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995</TotalTime>
  <Words>5032</Words>
  <Application>Microsoft Office PowerPoint</Application>
  <PresentationFormat>On-screen Show (4:3)</PresentationFormat>
  <Paragraphs>426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1.2 The Evolution of Humanitarian Coordination</vt:lpstr>
      <vt:lpstr>Objectives of the Session</vt:lpstr>
      <vt:lpstr>Why is coordination important?</vt:lpstr>
      <vt:lpstr>Some reasons for coordination:</vt:lpstr>
      <vt:lpstr>Evolution of humanitarian coordination</vt:lpstr>
      <vt:lpstr>Humanitarian Reform</vt:lpstr>
      <vt:lpstr>Outcomes of Humanitarian Reform</vt:lpstr>
      <vt:lpstr>The Cluster Approach </vt:lpstr>
      <vt:lpstr>True or False</vt:lpstr>
      <vt:lpstr>PowerPoint Presentation</vt:lpstr>
      <vt:lpstr>Transformative Agenda</vt:lpstr>
      <vt:lpstr>Empowered Leadership</vt:lpstr>
      <vt:lpstr>Improved Coordination</vt:lpstr>
      <vt:lpstr>Greater Accountability</vt:lpstr>
      <vt:lpstr>Outcomes of the TA</vt:lpstr>
      <vt:lpstr>Other recent developments</vt:lpstr>
      <vt:lpstr>Scale-Up Activation (formerly L3 system)</vt:lpstr>
      <vt:lpstr>Putting People at the Centre</vt:lpstr>
      <vt:lpstr>PowerPoint Presentation</vt:lpstr>
      <vt:lpstr>Humanitarian Principles</vt:lpstr>
      <vt:lpstr>Core Humanitarian Standard  for quality and accountability</vt:lpstr>
      <vt:lpstr>What?</vt:lpstr>
      <vt:lpstr>How?</vt:lpstr>
      <vt:lpstr>Enablers</vt:lpstr>
      <vt:lpstr>IASC Commitments to AAP (CAAP)</vt:lpstr>
      <vt:lpstr>Applying the CAAP and CHS</vt:lpstr>
      <vt:lpstr>Applying the CHS in the HPC</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The Evolution of Humanitarian Coordination</dc:title>
  <dc:creator>Marion Orchison</dc:creator>
  <cp:keywords>GNC; Training; NCC</cp:keywords>
  <cp:lastModifiedBy>Anna Ziolkovska</cp:lastModifiedBy>
  <cp:revision>99</cp:revision>
  <cp:lastPrinted>2017-10-30T05:01:27Z</cp:lastPrinted>
  <dcterms:created xsi:type="dcterms:W3CDTF">2017-10-13T12:17:42Z</dcterms:created>
  <dcterms:modified xsi:type="dcterms:W3CDTF">2019-11-18T10:53:04Z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_dlc_DocIdItemGuid">
    <vt:lpwstr>e6b3384b-29cf-434e-8ba4-0cf097f25cb2</vt:lpwstr>
  </property>
  <property fmtid="{D5CDD505-2E9C-101B-9397-08002B2CF9AE}" pid="6" name="Topic">
    <vt:lpwstr>81;#Nutrition - General|b1c25870-60a5-435f-9a83-ed5f1a11a008;#10;#Nutrition Humanitarian Cluster, Coordination|414c5639-61e6-4b56-aaa5-511cdacc25c2</vt:lpwstr>
  </property>
  <property fmtid="{D5CDD505-2E9C-101B-9397-08002B2CF9AE}" pid="7" name="GeographicScope">
    <vt:lpwstr/>
  </property>
  <property fmtid="{D5CDD505-2E9C-101B-9397-08002B2CF9AE}" pid="8" name="DocumentType">
    <vt:lpwstr>12;#Training/ instructional materials, toolkits, user guides (non-ICT)|f7254839-f39a-4063-9d34-45784defb8cb</vt:lpwstr>
  </property>
</Properties>
</file>