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0.xml" ContentType="application/vnd.openxmlformats-officedocument.presentationml.slide+xml"/>
  <Override PartName="/ppt/slides/slide13.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tags/tag4.xml" ContentType="application/vnd.openxmlformats-officedocument.presentationml.tags+xml"/>
  <Override PartName="/ppt/tags/tag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47" r:id="rId2"/>
  </p:sldMasterIdLst>
  <p:notesMasterIdLst>
    <p:notesMasterId r:id="rId34"/>
  </p:notesMasterIdLst>
  <p:sldIdLst>
    <p:sldId id="1088" r:id="rId3"/>
    <p:sldId id="1149" r:id="rId4"/>
    <p:sldId id="1250" r:id="rId5"/>
    <p:sldId id="1300" r:id="rId6"/>
    <p:sldId id="1278" r:id="rId7"/>
    <p:sldId id="1141" r:id="rId8"/>
    <p:sldId id="1279" r:id="rId9"/>
    <p:sldId id="1143" r:id="rId10"/>
    <p:sldId id="1145" r:id="rId11"/>
    <p:sldId id="1203" r:id="rId12"/>
    <p:sldId id="1263" r:id="rId13"/>
    <p:sldId id="1213" r:id="rId14"/>
    <p:sldId id="1295" r:id="rId15"/>
    <p:sldId id="1297" r:id="rId16"/>
    <p:sldId id="1296" r:id="rId17"/>
    <p:sldId id="1201" r:id="rId18"/>
    <p:sldId id="1333" r:id="rId19"/>
    <p:sldId id="1183" r:id="rId20"/>
    <p:sldId id="1276" r:id="rId21"/>
    <p:sldId id="1339" r:id="rId22"/>
    <p:sldId id="1340" r:id="rId23"/>
    <p:sldId id="1302" r:id="rId24"/>
    <p:sldId id="1304" r:id="rId25"/>
    <p:sldId id="1341" r:id="rId26"/>
    <p:sldId id="1311" r:id="rId27"/>
    <p:sldId id="1309" r:id="rId28"/>
    <p:sldId id="1307" r:id="rId29"/>
    <p:sldId id="1335" r:id="rId30"/>
    <p:sldId id="1259" r:id="rId31"/>
    <p:sldId id="1313" r:id="rId32"/>
    <p:sldId id="1338" r:id="rId3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8" userDrawn="1">
          <p15:clr>
            <a:srgbClr val="A4A3A4"/>
          </p15:clr>
        </p15:guide>
      </p15:sldGuideLst>
    </p:ext>
    <p:ext uri="{2D200454-40CA-4A62-9FC3-DE9A4176ACB9}">
      <p15:notesGuideLst xmlns:p15="http://schemas.microsoft.com/office/powerpoint/2012/main">
        <p15:guide id="1" orient="horz" pos="2308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Abla" initials="CA" lastIdx="4" clrIdx="0"/>
  <p:cmAuthor id="2" name="Caro" initials="C" lastIdx="7" clrIdx="1"/>
  <p:cmAuthor id="3" name="Tove Eriksson" initials="TE" lastIdx="10" clrIdx="2"/>
  <p:cmAuthor id="4" name="Alexandre Pinel" initials="AP"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E1716"/>
    <a:srgbClr val="52BA5C"/>
    <a:srgbClr val="E0EBFC"/>
    <a:srgbClr val="E9F1FD"/>
    <a:srgbClr val="BFF4A2"/>
    <a:srgbClr val="FFFF99"/>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07"/>
    <p:restoredTop sz="95931" autoAdjust="0"/>
  </p:normalViewPr>
  <p:slideViewPr>
    <p:cSldViewPr snapToGrid="0">
      <p:cViewPr varScale="1">
        <p:scale>
          <a:sx n="86" d="100"/>
          <a:sy n="86" d="100"/>
        </p:scale>
        <p:origin x="67" y="389"/>
      </p:cViewPr>
      <p:guideLst>
        <p:guide orient="horz" pos="2160"/>
        <p:guide pos="2928"/>
      </p:guideLst>
    </p:cSldViewPr>
  </p:slideViewPr>
  <p:notesTextViewPr>
    <p:cViewPr>
      <p:scale>
        <a:sx n="1" d="1"/>
        <a:sy n="1" d="1"/>
      </p:scale>
      <p:origin x="0" y="0"/>
    </p:cViewPr>
  </p:notesTextViewPr>
  <p:notesViewPr>
    <p:cSldViewPr snapToGrid="0">
      <p:cViewPr>
        <p:scale>
          <a:sx n="1" d="2"/>
          <a:sy n="1" d="2"/>
        </p:scale>
        <p:origin x="0" y="0"/>
      </p:cViewPr>
      <p:guideLst>
        <p:guide orient="horz" pos="23088"/>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openxmlformats.org/officeDocument/2006/relationships/customXml" Target="../customXml/item1.xml"/><Relationship Id="rId45" Type="http://schemas.openxmlformats.org/officeDocument/2006/relationships/customXml" Target="../customXml/item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5.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43" Type="http://schemas.openxmlformats.org/officeDocument/2006/relationships/customXml" Target="../customXml/item4.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1"/>
            <a:ext cx="2945659" cy="3665221"/>
          </a:xfrm>
          <a:prstGeom prst="rect">
            <a:avLst/>
          </a:prstGeom>
        </p:spPr>
        <p:txBody>
          <a:bodyPr vert="horz" lIns="191055" tIns="95527" rIns="191055" bIns="95527" rtlCol="0"/>
          <a:lstStyle>
            <a:lvl1pPr algn="l" eaLnBrk="1" fontAlgn="auto" hangingPunct="1">
              <a:spcBef>
                <a:spcPts val="0"/>
              </a:spcBef>
              <a:spcAft>
                <a:spcPts val="0"/>
              </a:spcAft>
              <a:defRPr sz="2500">
                <a:latin typeface="+mn-lt"/>
              </a:defRPr>
            </a:lvl1pPr>
          </a:lstStyle>
          <a:p>
            <a:pPr>
              <a:defRPr/>
            </a:pPr>
            <a:endParaRPr lang="en-US"/>
          </a:p>
        </p:txBody>
      </p:sp>
      <p:sp>
        <p:nvSpPr>
          <p:cNvPr id="3" name="Espace réservé de la date 2"/>
          <p:cNvSpPr>
            <a:spLocks noGrp="1"/>
          </p:cNvSpPr>
          <p:nvPr>
            <p:ph type="dt" idx="1"/>
          </p:nvPr>
        </p:nvSpPr>
        <p:spPr>
          <a:xfrm>
            <a:off x="3850443" y="1"/>
            <a:ext cx="2945659" cy="3665221"/>
          </a:xfrm>
          <a:prstGeom prst="rect">
            <a:avLst/>
          </a:prstGeom>
        </p:spPr>
        <p:txBody>
          <a:bodyPr vert="horz" lIns="191055" tIns="95527" rIns="191055" bIns="95527" rtlCol="0"/>
          <a:lstStyle>
            <a:lvl1pPr algn="r" eaLnBrk="1" fontAlgn="auto" hangingPunct="1">
              <a:spcBef>
                <a:spcPts val="0"/>
              </a:spcBef>
              <a:spcAft>
                <a:spcPts val="0"/>
              </a:spcAft>
              <a:defRPr sz="2500">
                <a:latin typeface="+mn-lt"/>
              </a:defRPr>
            </a:lvl1pPr>
          </a:lstStyle>
          <a:p>
            <a:pPr>
              <a:defRPr/>
            </a:pPr>
            <a:fld id="{6070848E-9EA8-4B84-88E8-092A3C6FCFAC}" type="datetimeFigureOut">
              <a:rPr lang="en-US"/>
              <a:pPr>
                <a:defRPr/>
              </a:pPr>
              <a:t>7/10/2019</a:t>
            </a:fld>
            <a:endParaRPr lang="en-US"/>
          </a:p>
        </p:txBody>
      </p:sp>
      <p:sp>
        <p:nvSpPr>
          <p:cNvPr id="4" name="Espace réservé de l'image des diapositives 3"/>
          <p:cNvSpPr>
            <a:spLocks noGrp="1" noRot="1" noChangeAspect="1"/>
          </p:cNvSpPr>
          <p:nvPr>
            <p:ph type="sldImg" idx="2"/>
          </p:nvPr>
        </p:nvSpPr>
        <p:spPr>
          <a:xfrm>
            <a:off x="-14925675" y="5499100"/>
            <a:ext cx="36649025" cy="27487563"/>
          </a:xfrm>
          <a:prstGeom prst="rect">
            <a:avLst/>
          </a:prstGeom>
          <a:noFill/>
          <a:ln w="12700">
            <a:solidFill>
              <a:prstClr val="black"/>
            </a:solidFill>
          </a:ln>
        </p:spPr>
        <p:txBody>
          <a:bodyPr vert="horz" lIns="191055" tIns="95527" rIns="191055" bIns="95527" rtlCol="0" anchor="ctr"/>
          <a:lstStyle/>
          <a:p>
            <a:pPr lvl="0"/>
            <a:endParaRPr lang="en-US" noProof="0"/>
          </a:p>
        </p:txBody>
      </p:sp>
      <p:sp>
        <p:nvSpPr>
          <p:cNvPr id="5" name="Espace réservé des commentaires 4"/>
          <p:cNvSpPr>
            <a:spLocks noGrp="1"/>
          </p:cNvSpPr>
          <p:nvPr>
            <p:ph type="body" sz="quarter" idx="3"/>
          </p:nvPr>
        </p:nvSpPr>
        <p:spPr>
          <a:xfrm>
            <a:off x="679768" y="34819593"/>
            <a:ext cx="5438140" cy="32986983"/>
          </a:xfrm>
          <a:prstGeom prst="rect">
            <a:avLst/>
          </a:prstGeom>
        </p:spPr>
        <p:txBody>
          <a:bodyPr vert="horz" lIns="191055" tIns="95527" rIns="191055" bIns="95527"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6" name="Espace réservé du pied de page 5"/>
          <p:cNvSpPr>
            <a:spLocks noGrp="1"/>
          </p:cNvSpPr>
          <p:nvPr>
            <p:ph type="ftr" sz="quarter" idx="4"/>
          </p:nvPr>
        </p:nvSpPr>
        <p:spPr>
          <a:xfrm>
            <a:off x="3" y="69626462"/>
            <a:ext cx="2945659" cy="3665221"/>
          </a:xfrm>
          <a:prstGeom prst="rect">
            <a:avLst/>
          </a:prstGeom>
        </p:spPr>
        <p:txBody>
          <a:bodyPr vert="horz" lIns="191055" tIns="95527" rIns="191055" bIns="95527" rtlCol="0" anchor="b"/>
          <a:lstStyle>
            <a:lvl1pPr algn="l" eaLnBrk="1" fontAlgn="auto" hangingPunct="1">
              <a:spcBef>
                <a:spcPts val="0"/>
              </a:spcBef>
              <a:spcAft>
                <a:spcPts val="0"/>
              </a:spcAft>
              <a:defRPr sz="2500">
                <a:latin typeface="+mn-lt"/>
              </a:defRPr>
            </a:lvl1pPr>
          </a:lstStyle>
          <a:p>
            <a:pPr>
              <a:defRPr/>
            </a:pPr>
            <a:endParaRPr lang="en-US"/>
          </a:p>
        </p:txBody>
      </p:sp>
      <p:sp>
        <p:nvSpPr>
          <p:cNvPr id="7" name="Espace réservé du numéro de diapositive 6"/>
          <p:cNvSpPr>
            <a:spLocks noGrp="1"/>
          </p:cNvSpPr>
          <p:nvPr>
            <p:ph type="sldNum" sz="quarter" idx="5"/>
          </p:nvPr>
        </p:nvSpPr>
        <p:spPr>
          <a:xfrm>
            <a:off x="3850443" y="69626462"/>
            <a:ext cx="2945659" cy="3665221"/>
          </a:xfrm>
          <a:prstGeom prst="rect">
            <a:avLst/>
          </a:prstGeom>
        </p:spPr>
        <p:txBody>
          <a:bodyPr vert="horz" wrap="square" lIns="191055" tIns="95527" rIns="191055" bIns="95527" numCol="1" anchor="b" anchorCtr="0" compatLnSpc="1">
            <a:prstTxWarp prst="textNoShape">
              <a:avLst/>
            </a:prstTxWarp>
          </a:bodyPr>
          <a:lstStyle>
            <a:lvl1pPr algn="r" eaLnBrk="1" hangingPunct="1">
              <a:defRPr sz="2500">
                <a:latin typeface="Calibri" panose="020F0502020204030204" pitchFamily="34" charset="0"/>
              </a:defRPr>
            </a:lvl1pPr>
          </a:lstStyle>
          <a:p>
            <a:pPr>
              <a:defRPr/>
            </a:pPr>
            <a:fld id="{460FAE3D-1F03-45E2-9618-0D82B565262A}" type="slidenum">
              <a:rPr lang="en-US" altLang="en-US"/>
              <a:pPr>
                <a:defRPr/>
              </a:pPr>
              <a:t>‹#›</a:t>
            </a:fld>
            <a:endParaRPr lang="en-US" altLang="en-US"/>
          </a:p>
        </p:txBody>
      </p:sp>
    </p:spTree>
    <p:extLst>
      <p:ext uri="{BB962C8B-B14F-4D97-AF65-F5344CB8AC3E}">
        <p14:creationId xmlns:p14="http://schemas.microsoft.com/office/powerpoint/2010/main" val="4426568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460FAE3D-1F03-45E2-9618-0D82B565262A}" type="slidenum">
              <a:rPr lang="fr-FR" altLang="en-US"/>
              <a:pPr>
                <a:defRPr/>
              </a:pPr>
              <a:t>1</a:t>
            </a:fld>
            <a:endParaRPr lang="en-US" altLang="en-US"/>
          </a:p>
        </p:txBody>
      </p:sp>
    </p:spTree>
    <p:extLst>
      <p:ext uri="{BB962C8B-B14F-4D97-AF65-F5344CB8AC3E}">
        <p14:creationId xmlns:p14="http://schemas.microsoft.com/office/powerpoint/2010/main" val="371615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1" kern="1200" dirty="0">
                <a:solidFill>
                  <a:schemeClr val="tx1"/>
                </a:solidFill>
                <a:effectLst/>
                <a:latin typeface="+mn-lt"/>
                <a:ea typeface="+mn-ea"/>
                <a:cs typeface="+mn-cs"/>
              </a:rPr>
              <a:t>Présentation : la malnutrition en situations d'urgence</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Avant d’afficher la diapositive 10 (Types de malnutrition), demandez-leur de vous dire ce qui se passe lorsque l’apport alimentaire ne répond pas aux besoins alimentaires. Montrez la diapositive et rappelez aux participants que nous considérons normalement qu'il existe quatre types de malnutrition. Clarifiez et assurez-vous que les participants ont une compréhension correcte au fur et à mesure de la séance. </a:t>
            </a:r>
            <a:endParaRPr lang="en-US" dirty="0"/>
          </a:p>
        </p:txBody>
      </p:sp>
      <p:sp>
        <p:nvSpPr>
          <p:cNvPr id="4" name="Slide Number Placeholder 3"/>
          <p:cNvSpPr>
            <a:spLocks noGrp="1"/>
          </p:cNvSpPr>
          <p:nvPr>
            <p:ph type="sldNum" sz="quarter" idx="10"/>
          </p:nvPr>
        </p:nvSpPr>
        <p:spPr/>
        <p:txBody>
          <a:bodyPr/>
          <a:lstStyle/>
          <a:p>
            <a:pPr>
              <a:defRPr/>
            </a:pPr>
            <a:fld id="{460FAE3D-1F03-45E2-9618-0D82B565262A}" type="slidenum">
              <a:rPr lang="fr-FR" altLang="en-US" smtClean="0"/>
              <a:pPr>
                <a:defRPr/>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1" kern="1200" dirty="0">
                <a:solidFill>
                  <a:schemeClr val="tx1"/>
                </a:solidFill>
                <a:effectLst/>
                <a:latin typeface="+mn-lt"/>
                <a:ea typeface="+mn-ea"/>
                <a:cs typeface="+mn-cs"/>
              </a:rPr>
              <a:t>Exercice : dénutrition aiguë et chronique</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Invitez les participants à discuter avec la personne à côté d’eux et demandez à la moitié de la salle de faire un brainstorming sur la dénutrition aiguë (par groupes de deux) et l’autre sur la dénutrition chronique. Cette exercice devrait être bref. Invitez les participants à partager dans une atmosphère de brainstorming </a:t>
            </a:r>
            <a:r>
              <a:rPr lang="fr-FR" sz="1200" u="sng" kern="1200" dirty="0">
                <a:solidFill>
                  <a:schemeClr val="tx1"/>
                </a:solidFill>
                <a:effectLst/>
                <a:latin typeface="+mn-lt"/>
                <a:ea typeface="+mn-ea"/>
                <a:cs typeface="+mn-cs"/>
              </a:rPr>
              <a:t>ouvert,</a:t>
            </a:r>
            <a:r>
              <a:rPr lang="fr-FR" sz="1200" kern="1200" dirty="0">
                <a:solidFill>
                  <a:schemeClr val="tx1"/>
                </a:solidFill>
                <a:effectLst/>
                <a:latin typeface="+mn-lt"/>
                <a:ea typeface="+mn-ea"/>
                <a:cs typeface="+mn-cs"/>
              </a:rPr>
              <a:t> où ils sont libres de faire des suppositions en fonction de leurs connaissances. Après quelques minutes, faites une pause et invitez les volontaires à présenter leurs points clés. Consolidez à l’aide de la diapositive 11 (Différences entre dénutrition aiguë et chronique). Assurez-vous que les participants comprennent qu'elles existent toutes les deux dans des situations d'urgence et dans des situations non urgentes et que parfois, un enfant peut souffrir de retards de croissance et d'émaciation en même temps.</a:t>
            </a:r>
          </a:p>
        </p:txBody>
      </p:sp>
      <p:sp>
        <p:nvSpPr>
          <p:cNvPr id="4" name="Slide Number Placeholder 3"/>
          <p:cNvSpPr>
            <a:spLocks noGrp="1"/>
          </p:cNvSpPr>
          <p:nvPr>
            <p:ph type="sldNum" sz="quarter" idx="10"/>
          </p:nvPr>
        </p:nvSpPr>
        <p:spPr/>
        <p:txBody>
          <a:bodyPr/>
          <a:lstStyle/>
          <a:p>
            <a:pPr>
              <a:defRPr/>
            </a:pPr>
            <a:fld id="{460FAE3D-1F03-45E2-9618-0D82B565262A}" type="slidenum">
              <a:rPr lang="fr-FR" altLang="en-US" smtClean="0"/>
              <a:pPr>
                <a:defRPr/>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Continuez à passer en revue les différents types de malnutrition qui surviennent dans les situations d’urgence à l’aide des diapositives 13 à 18.</a:t>
            </a:r>
          </a:p>
          <a:p>
            <a:r>
              <a:rPr lang="fr-FR" sz="1200" u="sng" kern="1200" dirty="0">
                <a:solidFill>
                  <a:schemeClr val="tx1"/>
                </a:solidFill>
                <a:effectLst/>
                <a:latin typeface="+mn-lt"/>
                <a:ea typeface="+mn-ea"/>
                <a:cs typeface="+mn-cs"/>
              </a:rPr>
              <a:t>Malnutrition Aiguë</a:t>
            </a:r>
            <a:endParaRPr lang="en-GB"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Émaciation</a:t>
            </a:r>
          </a:p>
          <a:p>
            <a:pPr lvl="0"/>
            <a:r>
              <a:rPr lang="fr-FR" sz="1200" kern="1200" dirty="0">
                <a:solidFill>
                  <a:schemeClr val="tx1"/>
                </a:solidFill>
                <a:effectLst/>
                <a:latin typeface="+mn-lt"/>
                <a:ea typeface="+mn-ea"/>
                <a:cs typeface="+mn-cs"/>
              </a:rPr>
              <a:t>Classification</a:t>
            </a:r>
          </a:p>
          <a:p>
            <a:pPr lvl="0"/>
            <a:r>
              <a:rPr lang="fr-FR" sz="1200" kern="1200" dirty="0">
                <a:solidFill>
                  <a:schemeClr val="tx1"/>
                </a:solidFill>
                <a:effectLst/>
                <a:latin typeface="+mn-lt"/>
                <a:ea typeface="+mn-ea"/>
                <a:cs typeface="+mn-cs"/>
              </a:rPr>
              <a:t>Malnutrition aiguë sévère</a:t>
            </a:r>
          </a:p>
          <a:p>
            <a:r>
              <a:rPr lang="fr-FR" sz="1200" kern="1200" dirty="0">
                <a:solidFill>
                  <a:schemeClr val="tx1"/>
                </a:solidFill>
                <a:effectLst/>
                <a:latin typeface="+mn-lt"/>
                <a:ea typeface="+mn-ea"/>
                <a:cs typeface="+mn-cs"/>
              </a:rPr>
              <a:t>Montrez les images et demandez si les participants peuvent nommer le type de malnutrition dont cet enfant souffre</a:t>
            </a:r>
          </a:p>
          <a:p>
            <a:r>
              <a:rPr lang="fr-FR" sz="1200" kern="1200" dirty="0">
                <a:solidFill>
                  <a:schemeClr val="tx1"/>
                </a:solidFill>
                <a:effectLst/>
                <a:latin typeface="+mn-lt"/>
                <a:ea typeface="+mn-ea"/>
                <a:cs typeface="+mn-cs"/>
              </a:rPr>
              <a:t>Informations générales à l’intention des participants : les conséquences les plus visibles de la malnutrition aiguë sont la perte de poids (entraînant une perte de poids modérée ou grave) et / ou un œdème nutritionnel (c.-à-d. gonflement bilatéral des membres inférieurs, des membres supérieurs et, dans les cas plus avancés, du visage).</a:t>
            </a:r>
          </a:p>
          <a:p>
            <a:r>
              <a:rPr lang="fr-FR" sz="1200" kern="1200" dirty="0">
                <a:solidFill>
                  <a:schemeClr val="tx1"/>
                </a:solidFill>
                <a:effectLst/>
                <a:latin typeface="+mn-lt"/>
                <a:ea typeface="+mn-ea"/>
                <a:cs typeface="+mn-cs"/>
              </a:rPr>
              <a:t>Cette enfant souffre de Malnutrition (Kwashiorkor) résultant d'une carence en protéines et d'une dépendance excessive aux glucides</a:t>
            </a:r>
          </a:p>
          <a:p>
            <a:r>
              <a:rPr lang="fr-FR" sz="1200" kern="1200" dirty="0">
                <a:solidFill>
                  <a:schemeClr val="tx1"/>
                </a:solidFill>
                <a:effectLst/>
                <a:latin typeface="+mn-lt"/>
                <a:ea typeface="+mn-ea"/>
                <a:cs typeface="+mn-cs"/>
              </a:rPr>
              <a:t>Qualité du régime alimentaire - nutriments fonctionnels (antioxydants)</a:t>
            </a:r>
          </a:p>
          <a:p>
            <a:r>
              <a:rPr lang="fr-FR" sz="1200" kern="1200" dirty="0">
                <a:solidFill>
                  <a:schemeClr val="tx1"/>
                </a:solidFill>
                <a:effectLst/>
                <a:latin typeface="+mn-lt"/>
                <a:ea typeface="+mn-ea"/>
                <a:cs typeface="+mn-cs"/>
              </a:rPr>
              <a:t>Signes visibles : gonflement par oedème (aux deux pieds); peau qui pèle; cheveux fins et clairs</a:t>
            </a:r>
          </a:p>
          <a:p>
            <a:pPr lvl="0"/>
            <a:r>
              <a:rPr lang="fr-FR" sz="1200" kern="1200" dirty="0">
                <a:solidFill>
                  <a:schemeClr val="tx1"/>
                </a:solidFill>
                <a:effectLst/>
                <a:latin typeface="+mn-lt"/>
                <a:ea typeface="+mn-ea"/>
                <a:cs typeface="+mn-cs"/>
              </a:rPr>
              <a:t>Malnutrition aiguë modérée</a:t>
            </a:r>
          </a:p>
        </p:txBody>
      </p:sp>
      <p:sp>
        <p:nvSpPr>
          <p:cNvPr id="4" name="Slide Number Placeholder 3"/>
          <p:cNvSpPr>
            <a:spLocks noGrp="1"/>
          </p:cNvSpPr>
          <p:nvPr>
            <p:ph type="sldNum" sz="quarter" idx="10"/>
          </p:nvPr>
        </p:nvSpPr>
        <p:spPr/>
        <p:txBody>
          <a:bodyPr/>
          <a:lstStyle/>
          <a:p>
            <a:fld id="{7EF48D6C-1548-4119-91C4-A2786944D2BF}" type="slidenum">
              <a:rPr lang="fr-FR" smtClean="0"/>
              <a:pPr/>
              <a:t>12</a:t>
            </a:fld>
            <a:endParaRPr lang="en-US"/>
          </a:p>
        </p:txBody>
      </p:sp>
    </p:spTree>
    <p:extLst>
      <p:ext uri="{BB962C8B-B14F-4D97-AF65-F5344CB8AC3E}">
        <p14:creationId xmlns:p14="http://schemas.microsoft.com/office/powerpoint/2010/main" val="3717404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cs typeface="Calibri"/>
              </a:rPr>
              <a:t>Diapositive essentielle</a:t>
            </a:r>
          </a:p>
        </p:txBody>
      </p:sp>
      <p:sp>
        <p:nvSpPr>
          <p:cNvPr id="4" name="Slide Number Placeholder 3"/>
          <p:cNvSpPr>
            <a:spLocks noGrp="1"/>
          </p:cNvSpPr>
          <p:nvPr>
            <p:ph type="sldNum" sz="quarter" idx="5"/>
          </p:nvPr>
        </p:nvSpPr>
        <p:spPr/>
        <p:txBody>
          <a:bodyPr/>
          <a:lstStyle/>
          <a:p>
            <a:pPr>
              <a:defRPr/>
            </a:pPr>
            <a:fld id="{460FAE3D-1F03-45E2-9618-0D82B565262A}" type="slidenum">
              <a:rPr lang="fr-FR" altLang="en-US"/>
              <a:pPr>
                <a:defRPr/>
              </a:pPr>
              <a:t>13</a:t>
            </a:fld>
            <a:endParaRPr lang="en-US" altLang="en-US"/>
          </a:p>
        </p:txBody>
      </p:sp>
    </p:spTree>
    <p:extLst>
      <p:ext uri="{BB962C8B-B14F-4D97-AF65-F5344CB8AC3E}">
        <p14:creationId xmlns:p14="http://schemas.microsoft.com/office/powerpoint/2010/main" val="3812668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p:txBody>
          <a:bodyPr/>
          <a:lstStyle/>
          <a:p>
            <a:pPr>
              <a:defRPr/>
            </a:pPr>
            <a:r>
              <a:rPr lang="fr-FR"/>
              <a:t>Steve Collins CAPGAN 06 février</a:t>
            </a:r>
          </a:p>
        </p:txBody>
      </p:sp>
      <p:sp>
        <p:nvSpPr>
          <p:cNvPr id="91139" name="Rectangle 7"/>
          <p:cNvSpPr>
            <a:spLocks noGrp="1" noChangeArrowheads="1"/>
          </p:cNvSpPr>
          <p:nvPr>
            <p:ph type="sldNum" sz="quarter" idx="5"/>
          </p:nvPr>
        </p:nvSpPr>
        <p:spPr/>
        <p:txBody>
          <a:bodyPr/>
          <a:lstStyle/>
          <a:p>
            <a:pPr>
              <a:defRPr/>
            </a:pPr>
            <a:fld id="{2F5AD5A1-D337-4522-BDA2-621E54C2F068}" type="slidenum">
              <a:rPr lang="fr-FR" smtClean="0"/>
              <a:pPr>
                <a:defRPr/>
              </a:pPr>
              <a:t>14</a:t>
            </a:fld>
            <a:endParaRPr lang="en-GB"/>
          </a:p>
        </p:txBody>
      </p:sp>
      <p:sp>
        <p:nvSpPr>
          <p:cNvPr id="3994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4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eaLnBrk="1" hangingPunct="1">
              <a:defRPr/>
            </a:pPr>
            <a:r>
              <a:rPr lang="fr-FR" b="1" i="1" u="sng" dirty="0"/>
              <a:t>Essentiel</a:t>
            </a:r>
            <a:endParaRPr lang="en-US" dirty="0"/>
          </a:p>
          <a:p>
            <a:pPr eaLnBrk="1" hangingPunct="1"/>
            <a:endParaRPr lang="en-US" dirty="0"/>
          </a:p>
        </p:txBody>
      </p:sp>
    </p:spTree>
    <p:extLst>
      <p:ext uri="{BB962C8B-B14F-4D97-AF65-F5344CB8AC3E}">
        <p14:creationId xmlns:p14="http://schemas.microsoft.com/office/powerpoint/2010/main" val="1346310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0E69E-AC12-4277-AA79-9E5ECF84D7E8}" type="slidenum">
              <a:rPr lang="fr-FR"/>
              <a:pPr/>
              <a:t>15</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fr-FR" dirty="0">
                <a:cs typeface="Calibri"/>
              </a:rPr>
              <a:t>Essentiel</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u="sng" kern="1200" dirty="0">
                <a:solidFill>
                  <a:schemeClr val="tx1"/>
                </a:solidFill>
                <a:effectLst/>
                <a:latin typeface="+mn-lt"/>
                <a:ea typeface="+mn-ea"/>
                <a:cs typeface="+mn-cs"/>
              </a:rPr>
              <a:t>Dénutrition chronique</a:t>
            </a:r>
            <a:endParaRPr lang="en-GB"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Retard de croissance</a:t>
            </a:r>
          </a:p>
          <a:p>
            <a:r>
              <a:rPr lang="fr-FR" sz="1200" kern="1200" dirty="0">
                <a:solidFill>
                  <a:schemeClr val="tx1"/>
                </a:solidFill>
                <a:effectLst/>
                <a:latin typeface="+mn-lt"/>
                <a:ea typeface="+mn-ea"/>
                <a:cs typeface="+mn-cs"/>
              </a:rPr>
              <a:t>Causes :</a:t>
            </a:r>
          </a:p>
          <a:p>
            <a:pPr lvl="0"/>
            <a:r>
              <a:rPr lang="fr-FR" sz="1200" kern="1200" dirty="0">
                <a:solidFill>
                  <a:schemeClr val="tx1"/>
                </a:solidFill>
                <a:effectLst/>
                <a:latin typeface="+mn-lt"/>
                <a:ea typeface="+mn-ea"/>
                <a:cs typeface="+mn-cs"/>
              </a:rPr>
              <a:t>atteinte à la santé et à la nutrition de la mère avant et pendant la grossesse et l’allaitement,</a:t>
            </a:r>
          </a:p>
          <a:p>
            <a:pPr lvl="0"/>
            <a:r>
              <a:rPr lang="fr-FR" sz="1200" kern="1200" dirty="0">
                <a:solidFill>
                  <a:schemeClr val="tx1"/>
                </a:solidFill>
                <a:effectLst/>
                <a:latin typeface="+mn-lt"/>
                <a:ea typeface="+mn-ea"/>
                <a:cs typeface="+mn-cs"/>
              </a:rPr>
              <a:t>allaitement maternel inadéquat, mauvaises pratiques d'alimentation des nourrissons et des jeunes enfants, et</a:t>
            </a:r>
          </a:p>
          <a:p>
            <a:pPr lvl="0"/>
            <a:r>
              <a:rPr lang="fr-FR" sz="1200" kern="1200" dirty="0">
                <a:solidFill>
                  <a:schemeClr val="tx1"/>
                </a:solidFill>
                <a:effectLst/>
                <a:latin typeface="+mn-lt"/>
                <a:ea typeface="+mn-ea"/>
                <a:cs typeface="+mn-cs"/>
              </a:rPr>
              <a:t>environnements insalubres pour les enfants, y compris une hygiène médiocre et un mauvais assainissement.</a:t>
            </a:r>
          </a:p>
          <a:p>
            <a:pPr lvl="0"/>
            <a:r>
              <a:rPr lang="fr-FR" sz="1200" kern="1200" dirty="0">
                <a:solidFill>
                  <a:schemeClr val="tx1"/>
                </a:solidFill>
                <a:effectLst/>
                <a:latin typeface="+mn-lt"/>
                <a:ea typeface="+mn-ea"/>
                <a:cs typeface="+mn-cs"/>
              </a:rPr>
              <a:t>Apport insuffisant en énergie, en protéines, en zinc, en vitamine D et en calcium</a:t>
            </a:r>
          </a:p>
          <a:p>
            <a:pPr lvl="0"/>
            <a:r>
              <a:rPr lang="fr-FR" sz="1200" kern="1200" dirty="0">
                <a:solidFill>
                  <a:schemeClr val="tx1"/>
                </a:solidFill>
                <a:effectLst/>
                <a:latin typeface="+mn-lt"/>
                <a:ea typeface="+mn-ea"/>
                <a:cs typeface="+mn-cs"/>
              </a:rPr>
              <a:t>Infections répétées</a:t>
            </a:r>
          </a:p>
          <a:p>
            <a:pPr lvl="0"/>
            <a:r>
              <a:rPr lang="fr-FR" sz="1200" kern="1200" dirty="0">
                <a:solidFill>
                  <a:schemeClr val="tx1"/>
                </a:solidFill>
                <a:effectLst/>
                <a:latin typeface="+mn-lt"/>
                <a:ea typeface="+mn-ea"/>
                <a:cs typeface="+mn-cs"/>
              </a:rPr>
              <a:t>Perte de poids répétée avec peu de récupération</a:t>
            </a:r>
          </a:p>
          <a:p>
            <a:r>
              <a:rPr lang="fr-FR"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u="none" strike="noStrike" kern="1200" dirty="0">
                <a:solidFill>
                  <a:schemeClr val="tx1"/>
                </a:solidFill>
                <a:effectLst/>
                <a:latin typeface="+mn-lt"/>
                <a:ea typeface="+mn-ea"/>
                <a:cs typeface="+mn-cs"/>
              </a:rPr>
              <a:t> </a:t>
            </a:r>
            <a:r>
              <a:rPr lang="fr-FR" sz="1200" kern="1200" dirty="0">
                <a:solidFill>
                  <a:schemeClr val="tx1"/>
                </a:solidFill>
                <a:latin typeface="+mn-lt"/>
                <a:ea typeface="+mn-ea"/>
                <a:cs typeface="+mn-cs"/>
              </a:rPr>
              <a:t>Le retard de croissance est également associé à une augmentation du risque de décès. Bien que globalement inférieur à celui de l'émaciation, le risque de décès d’un enfant souffrant de retard de croissance grave est 5,5 fois supérieur à celui d'un enfant en bonne santé (risque plus élevé que l'émaciation modérée à 3,4 fois) (</a:t>
            </a:r>
            <a:r>
              <a:rPr lang="fr-FR" sz="1200" kern="1200" dirty="0" err="1">
                <a:solidFill>
                  <a:schemeClr val="tx1"/>
                </a:solidFill>
                <a:latin typeface="+mn-lt"/>
                <a:ea typeface="+mn-ea"/>
                <a:cs typeface="+mn-cs"/>
              </a:rPr>
              <a:t>Olofin</a:t>
            </a:r>
            <a:r>
              <a:rPr lang="fr-FR" sz="1200" kern="1200" dirty="0">
                <a:solidFill>
                  <a:schemeClr val="tx1"/>
                </a:solidFill>
                <a:latin typeface="+mn-lt"/>
                <a:ea typeface="+mn-ea"/>
                <a:cs typeface="+mn-cs"/>
              </a:rPr>
              <a:t> et al 2013).</a:t>
            </a:r>
            <a:r>
              <a:rPr lang="fr-FR" sz="1200" i="1" kern="1200" dirty="0">
                <a:solidFill>
                  <a:schemeClr val="tx1"/>
                </a:solidFill>
                <a:latin typeface="+mn-lt"/>
                <a:ea typeface="+mn-ea"/>
                <a:cs typeface="+mn-cs"/>
              </a:rPr>
              <a:t> Lorsque le retard de croissance et l'émaciation (graves ou modérés) sont combinés, le risque de mortalité augmente jusqu'à 12,3 fois par rapport à celui d'un enfant en bonne santé (McDonald et al 2013).</a:t>
            </a:r>
            <a:endParaRPr lang="fr-FR" sz="1200" kern="1200" dirty="0">
              <a:solidFill>
                <a:schemeClr val="tx1"/>
              </a:solidFill>
              <a:latin typeface="+mn-lt"/>
              <a:ea typeface="+mn-ea"/>
              <a:cs typeface="+mn-cs"/>
            </a:endParaRPr>
          </a:p>
          <a:p>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S'il reste du temps, montrez la vidéo sur la diapositive 17 intitulée « Qu'est-ce que le retard de croissance ? »</a:t>
            </a:r>
            <a:endParaRPr lang="en-US" sz="4200" dirty="0"/>
          </a:p>
          <a:p>
            <a:pPr lvl="1"/>
            <a:endParaRPr lang="en-US" sz="4200" dirty="0"/>
          </a:p>
          <a:p>
            <a:endParaRPr lang="en-US" sz="2500" dirty="0"/>
          </a:p>
          <a:p>
            <a:endParaRPr lang="en-US" dirty="0"/>
          </a:p>
          <a:p>
            <a:endParaRPr lang="en-US" dirty="0"/>
          </a:p>
        </p:txBody>
      </p:sp>
      <p:sp>
        <p:nvSpPr>
          <p:cNvPr id="4" name="Slide Number Placeholder 3"/>
          <p:cNvSpPr>
            <a:spLocks noGrp="1"/>
          </p:cNvSpPr>
          <p:nvPr>
            <p:ph type="sldNum" sz="quarter" idx="10"/>
          </p:nvPr>
        </p:nvSpPr>
        <p:spPr/>
        <p:txBody>
          <a:bodyPr/>
          <a:lstStyle/>
          <a:p>
            <a:fld id="{7EF48D6C-1548-4119-91C4-A2786944D2BF}" type="slidenum">
              <a:rPr lang="fr-FR" smtClean="0"/>
              <a:pPr/>
              <a:t>16</a:t>
            </a:fld>
            <a:endParaRPr lang="en-US"/>
          </a:p>
        </p:txBody>
      </p:sp>
    </p:spTree>
    <p:extLst>
      <p:ext uri="{BB962C8B-B14F-4D97-AF65-F5344CB8AC3E}">
        <p14:creationId xmlns:p14="http://schemas.microsoft.com/office/powerpoint/2010/main" val="733796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910547">
              <a:defRPr/>
            </a:pPr>
            <a:r>
              <a:rPr lang="fr-FR" b="1" dirty="0"/>
              <a:t>Formateur : il s'agit d'une vidéo de l'OMS intitulée « Qu'est-ce qu'un retard de croissance », de 4 minutes et 42 secondes.</a:t>
            </a:r>
            <a:r>
              <a:rPr lang="fr-FR" baseline="0" dirty="0"/>
              <a:t> S'il le faut, vous pouvez commencer par « ce qu'est un retard de croissance » à 1 minute 42 secondes si vous </a:t>
            </a:r>
            <a:r>
              <a:rPr lang="fr-FR" u="sng" baseline="0" dirty="0"/>
              <a:t>souhaitez </a:t>
            </a:r>
            <a:r>
              <a:rPr lang="fr-FR" baseline="0" dirty="0"/>
              <a:t>ignorer les données de 2012 car vous avez déjà partagé les derniers chiffres dans vos diapositives https://www.youtube.com/watch?v. = 4Fx72r7BKb0</a:t>
            </a:r>
            <a:endParaRPr lang="en-US" dirty="0"/>
          </a:p>
          <a:p>
            <a:endParaRPr lang="en-GB" dirty="0"/>
          </a:p>
        </p:txBody>
      </p:sp>
      <p:sp>
        <p:nvSpPr>
          <p:cNvPr id="4" name="Slide Number Placeholder 3"/>
          <p:cNvSpPr>
            <a:spLocks noGrp="1"/>
          </p:cNvSpPr>
          <p:nvPr>
            <p:ph type="sldNum" sz="quarter" idx="5"/>
          </p:nvPr>
        </p:nvSpPr>
        <p:spPr/>
        <p:txBody>
          <a:bodyPr/>
          <a:lstStyle/>
          <a:p>
            <a:pPr>
              <a:defRPr/>
            </a:pPr>
            <a:fld id="{460FAE3D-1F03-45E2-9618-0D82B565262A}" type="slidenum">
              <a:rPr lang="fr-FR" altLang="en-US" smtClean="0"/>
              <a:pPr>
                <a:defRPr/>
              </a:pPr>
              <a:t>17</a:t>
            </a:fld>
            <a:endParaRPr lang="en-US" altLang="en-US"/>
          </a:p>
        </p:txBody>
      </p:sp>
    </p:spTree>
    <p:extLst>
      <p:ext uri="{BB962C8B-B14F-4D97-AF65-F5344CB8AC3E}">
        <p14:creationId xmlns:p14="http://schemas.microsoft.com/office/powerpoint/2010/main" val="844906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u="sng" kern="1200" dirty="0">
                <a:solidFill>
                  <a:schemeClr val="tx1"/>
                </a:solidFill>
                <a:effectLst/>
                <a:latin typeface="+mn-lt"/>
                <a:ea typeface="+mn-ea"/>
                <a:cs typeface="+mn-cs"/>
              </a:rPr>
              <a:t>Carence en micronutriments</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Déterminez si le groupe sait ce que sont les carences en micronutriments et s'ils peuvent citer des exemples. Présentez trois exemples à l'aide des images de la diapositive 18 (Carences en micronutriments) et demandez aux participants s'ils les connaissent bien et peuvent nommer les carences en micronutriments illustrées ? 1. Carence en vitamine A, 2. Goitre - Carence en iode et 3. Carence en fer.  Le manque d'accès à la vitamine A, à l'iode et au fer sont les trois carences en micronutriments les plus importantes pour la santé publique. Selon la population, la vitamine D peut également être un problème. </a:t>
            </a:r>
          </a:p>
          <a:p>
            <a:r>
              <a:rPr lang="fr-FR" sz="1200" kern="1200" dirty="0">
                <a:solidFill>
                  <a:schemeClr val="tx1"/>
                </a:solidFill>
                <a:effectLst/>
                <a:latin typeface="+mn-lt"/>
                <a:ea typeface="+mn-ea"/>
                <a:cs typeface="+mn-cs"/>
              </a:rPr>
              <a:t>Ces trois déficiences affectent la capacité de la population à travailler, réduisent la productivité, augmentent le nombre de maladies et nuisent à la qualité de la vie.</a:t>
            </a:r>
          </a:p>
          <a:p>
            <a:r>
              <a:rPr lang="fr-FR" sz="1200" kern="1200" dirty="0">
                <a:solidFill>
                  <a:schemeClr val="tx1"/>
                </a:solidFill>
                <a:effectLst/>
                <a:latin typeface="+mn-lt"/>
                <a:ea typeface="+mn-ea"/>
                <a:cs typeface="+mn-cs"/>
              </a:rPr>
              <a:t>Demandez ou montrez d'autres carences pertinentes dans le pays.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Répondez aux questions au fur et à mesure.  </a:t>
            </a:r>
            <a:endParaRPr lang="en-US" baseline="0" dirty="0"/>
          </a:p>
        </p:txBody>
      </p:sp>
      <p:sp>
        <p:nvSpPr>
          <p:cNvPr id="4" name="Slide Number Placeholder 3"/>
          <p:cNvSpPr>
            <a:spLocks noGrp="1"/>
          </p:cNvSpPr>
          <p:nvPr>
            <p:ph type="sldNum" sz="quarter" idx="10"/>
          </p:nvPr>
        </p:nvSpPr>
        <p:spPr/>
        <p:txBody>
          <a:bodyPr/>
          <a:lstStyle/>
          <a:p>
            <a:pPr>
              <a:defRPr/>
            </a:pPr>
            <a:fld id="{460FAE3D-1F03-45E2-9618-0D82B565262A}" type="slidenum">
              <a:rPr lang="fr-FR" altLang="en-US" smtClean="0"/>
              <a:pPr>
                <a:defRPr/>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u="sng" dirty="0">
                <a:cs typeface="Calibri"/>
              </a:rPr>
              <a:t>Note GB: </a:t>
            </a:r>
          </a:p>
          <a:p>
            <a:pPr>
              <a:defRPr/>
            </a:pPr>
            <a:r>
              <a:rPr lang="en-US" b="1" i="1" u="sng" dirty="0">
                <a:cs typeface="Calibri"/>
              </a:rPr>
              <a:t>FAP: femmes en </a:t>
            </a:r>
            <a:r>
              <a:rPr lang="en-US" b="1" i="1" u="sng" dirty="0" err="1">
                <a:cs typeface="Calibri"/>
              </a:rPr>
              <a:t>âge</a:t>
            </a:r>
            <a:r>
              <a:rPr lang="en-US" b="1" i="1" u="sng" baseline="0" dirty="0">
                <a:cs typeface="Calibri"/>
              </a:rPr>
              <a:t> de </a:t>
            </a:r>
            <a:r>
              <a:rPr lang="en-US" b="1" i="1" u="sng" baseline="0" dirty="0" err="1">
                <a:cs typeface="Calibri"/>
              </a:rPr>
              <a:t>procréer</a:t>
            </a:r>
            <a:endParaRPr lang="en-US" b="1" i="1" u="sng" dirty="0">
              <a:cs typeface="Calibri"/>
            </a:endParaRPr>
          </a:p>
          <a:p>
            <a:pPr>
              <a:defRPr/>
            </a:pPr>
            <a:endParaRPr lang="en-US" b="1" i="1" dirty="0"/>
          </a:p>
          <a:p>
            <a:pPr>
              <a:defRPr/>
            </a:pPr>
            <a:r>
              <a:rPr lang="fr-FR" sz="2500" b="1" i="1" dirty="0"/>
              <a:t>Formateur : additionnez le nombre d'enfants et d'adultes sous-alimentés, la prévalence de personnes en surpoids et les carences en micronutriments dans le pays où se déroule la formation.</a:t>
            </a:r>
            <a:r>
              <a:rPr lang="fr-FR" altLang="en-US" sz="2500" b="1" i="1" dirty="0"/>
              <a:t> </a:t>
            </a:r>
            <a:r>
              <a:rPr lang="fr-FR" sz="2500" b="1" i="1" dirty="0"/>
              <a:t>Les données peuvent être obtenues auprès clusters / secteurs nutrition et santé, des enquêtes EGIM (enquêtes par grappes à indicateurs multiples), EDS (Enquête démographique et de santé), auprès de la Banque mondiale, ou d'autres sources</a:t>
            </a:r>
            <a:endParaRPr lang="en-US" dirty="0"/>
          </a:p>
          <a:p>
            <a:endParaRPr lang="en-US" sz="2500" b="1" dirty="0"/>
          </a:p>
          <a:p>
            <a:endParaRPr lang="en-US" sz="2500" dirty="0"/>
          </a:p>
          <a:p>
            <a:endParaRPr lang="en-US" sz="2500" dirty="0"/>
          </a:p>
          <a:p>
            <a:endParaRPr lang="en-US" sz="2500" dirty="0"/>
          </a:p>
          <a:p>
            <a:endParaRPr lang="en-US" sz="2500" dirty="0"/>
          </a:p>
          <a:p>
            <a:endParaRPr lang="en-US" sz="2500" dirty="0"/>
          </a:p>
          <a:p>
            <a:pPr defTabSz="1910547" eaLnBrk="1" fontAlgn="auto" hangingPunct="1">
              <a:spcBef>
                <a:spcPts val="0"/>
              </a:spcBef>
              <a:spcAft>
                <a:spcPts val="0"/>
              </a:spcAft>
              <a:defRPr/>
            </a:pPr>
            <a:endParaRPr lang="en-US" dirty="0"/>
          </a:p>
          <a:p>
            <a:pPr defTabSz="1910547" eaLnBrk="1" fontAlgn="auto" hangingPunct="1">
              <a:spcBef>
                <a:spcPts val="0"/>
              </a:spcBef>
              <a:spcAft>
                <a:spcPts val="0"/>
              </a:spcAft>
              <a:defRPr/>
            </a:pPr>
            <a:endParaRPr lang="en-US" dirty="0"/>
          </a:p>
          <a:p>
            <a:endParaRPr lang="en-US" dirty="0"/>
          </a:p>
        </p:txBody>
      </p:sp>
      <p:sp>
        <p:nvSpPr>
          <p:cNvPr id="4" name="Slide Number Placeholder 3"/>
          <p:cNvSpPr>
            <a:spLocks noGrp="1"/>
          </p:cNvSpPr>
          <p:nvPr>
            <p:ph type="sldNum" sz="quarter" idx="10"/>
          </p:nvPr>
        </p:nvSpPr>
        <p:spPr/>
        <p:txBody>
          <a:bodyPr/>
          <a:lstStyle/>
          <a:p>
            <a:fld id="{5222D4DB-E07A-4143-A385-5E9D20FBF8F7}" type="slidenum">
              <a:rPr lang="fr-FR" smtClean="0"/>
              <a:pPr/>
              <a:t>19</a:t>
            </a:fld>
            <a:endParaRPr lang="en-US"/>
          </a:p>
        </p:txBody>
      </p:sp>
    </p:spTree>
    <p:extLst>
      <p:ext uri="{BB962C8B-B14F-4D97-AF65-F5344CB8AC3E}">
        <p14:creationId xmlns:p14="http://schemas.microsoft.com/office/powerpoint/2010/main" val="295721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1" kern="1200" dirty="0">
                <a:solidFill>
                  <a:schemeClr val="tx1"/>
                </a:solidFill>
                <a:effectLst/>
                <a:latin typeface="+mn-lt"/>
                <a:ea typeface="+mn-ea"/>
                <a:cs typeface="+mn-cs"/>
              </a:rPr>
              <a:t>Introduction</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Présentez la session et partagez les objectifs d'apprentissage</a:t>
            </a:r>
            <a:endParaRPr lang="en-US" dirty="0"/>
          </a:p>
        </p:txBody>
      </p:sp>
      <p:sp>
        <p:nvSpPr>
          <p:cNvPr id="4" name="Slide Number Placeholder 3"/>
          <p:cNvSpPr>
            <a:spLocks noGrp="1"/>
          </p:cNvSpPr>
          <p:nvPr>
            <p:ph type="sldNum" sz="quarter" idx="10"/>
          </p:nvPr>
        </p:nvSpPr>
        <p:spPr/>
        <p:txBody>
          <a:bodyPr/>
          <a:lstStyle/>
          <a:p>
            <a:pPr>
              <a:defRPr/>
            </a:pPr>
            <a:fld id="{460FAE3D-1F03-45E2-9618-0D82B565262A}" type="slidenum">
              <a:rPr lang="fr-FR" altLang="en-US" smtClean="0"/>
              <a:pPr>
                <a:defRPr/>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cs typeface="Calibri"/>
              </a:rPr>
              <a:t>PPT 1.2</a:t>
            </a:r>
          </a:p>
          <a:p>
            <a:endParaRPr lang="en-US" dirty="0">
              <a:cs typeface="Calibri"/>
            </a:endParaRPr>
          </a:p>
        </p:txBody>
      </p:sp>
      <p:sp>
        <p:nvSpPr>
          <p:cNvPr id="4" name="Slide Number Placeholder 3"/>
          <p:cNvSpPr>
            <a:spLocks noGrp="1"/>
          </p:cNvSpPr>
          <p:nvPr>
            <p:ph type="sldNum" sz="quarter" idx="5"/>
          </p:nvPr>
        </p:nvSpPr>
        <p:spPr/>
        <p:txBody>
          <a:bodyPr/>
          <a:lstStyle/>
          <a:p>
            <a:fld id="{8F7A6FCE-D910-4776-9672-AB98200C3E80}" type="slidenum">
              <a:rPr lang="fr-FR" smtClean="0"/>
              <a:pPr/>
              <a:t>20</a:t>
            </a:fld>
            <a:endParaRPr lang="en-US"/>
          </a:p>
        </p:txBody>
      </p:sp>
    </p:spTree>
    <p:extLst>
      <p:ext uri="{BB962C8B-B14F-4D97-AF65-F5344CB8AC3E}">
        <p14:creationId xmlns:p14="http://schemas.microsoft.com/office/powerpoint/2010/main" val="2516011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cs typeface="Calibri"/>
              </a:rPr>
              <a:t>PPT 1.2</a:t>
            </a:r>
          </a:p>
        </p:txBody>
      </p:sp>
      <p:sp>
        <p:nvSpPr>
          <p:cNvPr id="4" name="Slide Number Placeholder 3"/>
          <p:cNvSpPr>
            <a:spLocks noGrp="1"/>
          </p:cNvSpPr>
          <p:nvPr>
            <p:ph type="sldNum" sz="quarter" idx="5"/>
          </p:nvPr>
        </p:nvSpPr>
        <p:spPr/>
        <p:txBody>
          <a:bodyPr/>
          <a:lstStyle/>
          <a:p>
            <a:fld id="{8F7A6FCE-D910-4776-9672-AB98200C3E80}" type="slidenum">
              <a:rPr lang="fr-FR" smtClean="0"/>
              <a:pPr/>
              <a:t>21</a:t>
            </a:fld>
            <a:endParaRPr lang="en-US"/>
          </a:p>
        </p:txBody>
      </p:sp>
    </p:spTree>
    <p:extLst>
      <p:ext uri="{BB962C8B-B14F-4D97-AF65-F5344CB8AC3E}">
        <p14:creationId xmlns:p14="http://schemas.microsoft.com/office/powerpoint/2010/main" val="1746600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1" kern="1200" dirty="0">
                <a:solidFill>
                  <a:schemeClr val="tx1"/>
                </a:solidFill>
                <a:effectLst/>
                <a:latin typeface="+mn-lt"/>
                <a:ea typeface="+mn-ea"/>
                <a:cs typeface="+mn-cs"/>
              </a:rPr>
              <a:t>Exercice: Étude de cas</a:t>
            </a:r>
            <a:endParaRPr lang="en-GB" sz="1200" kern="1200" dirty="0">
              <a:solidFill>
                <a:schemeClr val="tx1"/>
              </a:solidFill>
              <a:effectLst/>
              <a:latin typeface="+mn-lt"/>
              <a:ea typeface="+mn-ea"/>
              <a:cs typeface="+mn-cs"/>
            </a:endParaRPr>
          </a:p>
          <a:p>
            <a:r>
              <a:rPr lang="fr-FR" sz="1200" kern="1200" dirty="0">
                <a:solidFill>
                  <a:schemeClr val="tx1"/>
                </a:solidFill>
                <a:latin typeface="+mn-lt"/>
                <a:ea typeface="+mn-ea"/>
                <a:cs typeface="+mn-cs"/>
              </a:rPr>
              <a:t>Expliquez que nous allons maintenant examiner les facteurs déterminants / causes, conséquences et coûts de la malnutrition. S'ils n'ont pas entendu ces termes auparavant, c'est très bien, nous allons en apprendre davantage sur ces concepts. Pour commencer, les participants pourront travailler avec une étude de cas.</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Placez les participants dans quatre groupes d’études de cas. En tant que formateur, vous devez avoir pré-réparti au mieux les participants dans chaque groupe et la représentation des clusters doit être aussi équilibrée que possible. Demandez aux participants de lire l’étude de cas dans leur dossier et de discuter de deux questions (sur la diapositive PPT et dans le document de l’étude de cas) :</a:t>
            </a:r>
          </a:p>
          <a:p>
            <a:pPr lvl="0"/>
            <a:r>
              <a:rPr lang="fr-FR" sz="1200" kern="1200" dirty="0">
                <a:solidFill>
                  <a:schemeClr val="tx1"/>
                </a:solidFill>
                <a:latin typeface="+mn-lt"/>
                <a:ea typeface="+mn-ea"/>
                <a:cs typeface="+mn-cs"/>
              </a:rPr>
              <a:t>Selon vous, quelles sont les causes de la malnutrition d'Amina ? Voyez-vous des niveaux différents dans ces causes, du plus direct au moins direct ?</a:t>
            </a:r>
          </a:p>
          <a:p>
            <a:pPr lvl="0"/>
            <a:r>
              <a:rPr lang="fr-FR" sz="1200" kern="1200" dirty="0">
                <a:solidFill>
                  <a:schemeClr val="tx1"/>
                </a:solidFill>
                <a:latin typeface="+mn-lt"/>
                <a:ea typeface="+mn-ea"/>
                <a:cs typeface="+mn-cs"/>
              </a:rPr>
              <a:t>Pouvez-vous les comparer aux causes de la malnutrition dans le pays où vous travaillez ?</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Les participants disposent de 15 minutes et doivent prendre des notes sur un tableau à feuilles mobiles à présenter en retour au groupe. Prévoyez un compte-rendu animé de 15 minutes en insistant sur les questions posées.</a:t>
            </a:r>
          </a:p>
          <a:p>
            <a:pPr rtl="0"/>
            <a:endParaRPr lang="en-US" b="0" i="0" u="none" baseline="0" dirty="0">
              <a:cs typeface="Calibri"/>
            </a:endParaRPr>
          </a:p>
          <a:p>
            <a:endParaRPr lang="en-US" dirty="0"/>
          </a:p>
        </p:txBody>
      </p:sp>
      <p:sp>
        <p:nvSpPr>
          <p:cNvPr id="4" name="Slide Number Placeholder 3"/>
          <p:cNvSpPr>
            <a:spLocks noGrp="1"/>
          </p:cNvSpPr>
          <p:nvPr>
            <p:ph type="sldNum" sz="quarter" idx="10"/>
          </p:nvPr>
        </p:nvSpPr>
        <p:spPr/>
        <p:txBody>
          <a:bodyPr/>
          <a:lstStyle/>
          <a:p>
            <a:pPr>
              <a:defRPr/>
            </a:pPr>
            <a:fld id="{460FAE3D-1F03-45E2-9618-0D82B565262A}" type="slidenum">
              <a:rPr lang="fr-FR" altLang="en-US" smtClean="0"/>
              <a:pPr>
                <a:defRPr/>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16F4D0-12E8-4A4D-BBA8-5C2F3C5ADF7D}" type="slidenum">
              <a:rPr lang="fr-FR"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kern="1200" dirty="0">
                <a:solidFill>
                  <a:schemeClr val="tx1"/>
                </a:solidFill>
                <a:effectLst/>
                <a:latin typeface="+mn-lt"/>
                <a:ea typeface="+mn-ea"/>
                <a:cs typeface="+mn-cs"/>
              </a:rPr>
              <a:t>Faites le lien entre cette discussion et le cas d'Amina</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B16F4D0-12E8-4A4D-BBA8-5C2F3C5ADF7D}" type="slidenum">
              <a:rPr lang="fr-FR"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0FAE3D-1F03-45E2-9618-0D82B565262A}" type="slidenum">
              <a:rPr lang="fr-FR" altLang="en-US" smtClean="0"/>
              <a:pPr>
                <a:defRPr/>
              </a:pPr>
              <a:t>27</a:t>
            </a:fld>
            <a:endParaRPr lang="en-US" altLang="en-US"/>
          </a:p>
        </p:txBody>
      </p:sp>
    </p:spTree>
    <p:extLst>
      <p:ext uri="{BB962C8B-B14F-4D97-AF65-F5344CB8AC3E}">
        <p14:creationId xmlns:p14="http://schemas.microsoft.com/office/powerpoint/2010/main" val="1817016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Exercice : Conséquences de la malnutrition tout au long du cycle de vie</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Expliquez que le cycle de vie a un impact sur les conséquences et les causes de la malnutrition. Montrez le cycle de vie sans les autres facteurs et indiquez que le groupe aura l’opportunité de travailler avec cela.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Utilisez un jeu ou un autre moyen pour diviser </a:t>
            </a:r>
            <a:r>
              <a:rPr lang="fr-FR" sz="1200" u="sng" kern="1200" dirty="0">
                <a:solidFill>
                  <a:schemeClr val="tx1"/>
                </a:solidFill>
                <a:effectLst/>
                <a:latin typeface="+mn-lt"/>
                <a:ea typeface="+mn-ea"/>
                <a:cs typeface="+mn-cs"/>
              </a:rPr>
              <a:t>les participants </a:t>
            </a:r>
            <a:r>
              <a:rPr lang="fr-FR" sz="1200" kern="1200" dirty="0">
                <a:solidFill>
                  <a:schemeClr val="tx1"/>
                </a:solidFill>
                <a:effectLst/>
                <a:latin typeface="+mn-lt"/>
                <a:ea typeface="+mn-ea"/>
                <a:cs typeface="+mn-cs"/>
              </a:rPr>
              <a:t>en </a:t>
            </a:r>
            <a:r>
              <a:rPr lang="fr-FR" sz="1200" u="sng" kern="1200" dirty="0">
                <a:solidFill>
                  <a:schemeClr val="tx1"/>
                </a:solidFill>
                <a:effectLst/>
                <a:latin typeface="+mn-lt"/>
                <a:ea typeface="+mn-ea"/>
                <a:cs typeface="+mn-cs"/>
              </a:rPr>
              <a:t>six groupes </a:t>
            </a:r>
            <a:r>
              <a:rPr lang="fr-FR" sz="1200" kern="1200" dirty="0">
                <a:solidFill>
                  <a:schemeClr val="tx1"/>
                </a:solidFill>
                <a:effectLst/>
                <a:latin typeface="+mn-lt"/>
                <a:ea typeface="+mn-ea"/>
                <a:cs typeface="+mn-cs"/>
              </a:rPr>
              <a:t>et attribuez à chacun un groupe d'âge :</a:t>
            </a:r>
          </a:p>
          <a:p>
            <a:pPr lvl="0"/>
            <a:r>
              <a:rPr lang="fr-FR" sz="1200" kern="1200" dirty="0">
                <a:solidFill>
                  <a:schemeClr val="tx1"/>
                </a:solidFill>
                <a:effectLst/>
                <a:latin typeface="+mn-lt"/>
                <a:ea typeface="+mn-ea"/>
                <a:cs typeface="+mn-cs"/>
              </a:rPr>
              <a:t>0 à 6 mois</a:t>
            </a:r>
          </a:p>
          <a:p>
            <a:pPr lvl="0"/>
            <a:r>
              <a:rPr lang="fr-FR" sz="1200" kern="1200" dirty="0">
                <a:solidFill>
                  <a:schemeClr val="tx1"/>
                </a:solidFill>
                <a:effectLst/>
                <a:latin typeface="+mn-lt"/>
                <a:ea typeface="+mn-ea"/>
                <a:cs typeface="+mn-cs"/>
              </a:rPr>
              <a:t>6 à 24 mois</a:t>
            </a:r>
          </a:p>
          <a:p>
            <a:pPr lvl="0"/>
            <a:r>
              <a:rPr lang="fr-FR" sz="1200" kern="1200" dirty="0">
                <a:solidFill>
                  <a:schemeClr val="tx1"/>
                </a:solidFill>
                <a:effectLst/>
                <a:latin typeface="+mn-lt"/>
                <a:ea typeface="+mn-ea"/>
                <a:cs typeface="+mn-cs"/>
              </a:rPr>
              <a:t>Filles adolescentes</a:t>
            </a:r>
          </a:p>
          <a:p>
            <a:pPr lvl="0"/>
            <a:r>
              <a:rPr lang="fr-FR" sz="1200" kern="1200" dirty="0">
                <a:solidFill>
                  <a:schemeClr val="tx1"/>
                </a:solidFill>
                <a:effectLst/>
                <a:latin typeface="+mn-lt"/>
                <a:ea typeface="+mn-ea"/>
                <a:cs typeface="+mn-cs"/>
              </a:rPr>
              <a:t>Femmes enceintes et allaitantes</a:t>
            </a:r>
          </a:p>
          <a:p>
            <a:pPr lvl="0"/>
            <a:r>
              <a:rPr lang="fr-FR" sz="1200" kern="1200" dirty="0">
                <a:solidFill>
                  <a:schemeClr val="tx1"/>
                </a:solidFill>
                <a:effectLst/>
                <a:latin typeface="+mn-lt"/>
                <a:ea typeface="+mn-ea"/>
                <a:cs typeface="+mn-cs"/>
              </a:rPr>
              <a:t>Personnes atteintes de maladies chroniques (VIH / SIDA, tuberculose)</a:t>
            </a:r>
          </a:p>
          <a:p>
            <a:pPr lvl="0"/>
            <a:r>
              <a:rPr lang="fr-FR" sz="1200" kern="1200" dirty="0">
                <a:solidFill>
                  <a:schemeClr val="tx1"/>
                </a:solidFill>
                <a:effectLst/>
                <a:latin typeface="+mn-lt"/>
                <a:ea typeface="+mn-ea"/>
                <a:cs typeface="+mn-cs"/>
              </a:rPr>
              <a:t>Les personnes âgées et les personnes handicapées.</a:t>
            </a:r>
          </a:p>
          <a:p>
            <a:r>
              <a:rPr lang="fr-FR" sz="1200" kern="1200" dirty="0">
                <a:solidFill>
                  <a:schemeClr val="tx1"/>
                </a:solidFill>
                <a:effectLst/>
                <a:latin typeface="+mn-lt"/>
                <a:ea typeface="+mn-ea"/>
                <a:cs typeface="+mn-cs"/>
              </a:rPr>
              <a:t> </a:t>
            </a:r>
          </a:p>
          <a:p>
            <a:r>
              <a:rPr lang="fr-FR" sz="1200" kern="1200" dirty="0">
                <a:solidFill>
                  <a:schemeClr val="tx1"/>
                </a:solidFill>
                <a:latin typeface="+mn-lt"/>
                <a:ea typeface="+mn-ea"/>
                <a:cs typeface="+mn-cs"/>
              </a:rPr>
              <a:t>Demandez aux groupes de réfléchir aux conséquences de la malnutrition (nourriture, santé, soins inadéquats) sur leur groupe d’âge et à l’impact pour différents secteurs.</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Utilisez les diapositives 28 (Mauvaise nutrition tout au long du cycle de vie) et 29 pour faire un compte-rendu. </a:t>
            </a:r>
          </a:p>
          <a:p>
            <a:endParaRPr lang="en-GB" dirty="0"/>
          </a:p>
        </p:txBody>
      </p:sp>
      <p:sp>
        <p:nvSpPr>
          <p:cNvPr id="4" name="Slide Number Placeholder 3"/>
          <p:cNvSpPr>
            <a:spLocks noGrp="1"/>
          </p:cNvSpPr>
          <p:nvPr>
            <p:ph type="sldNum" sz="quarter" idx="5"/>
          </p:nvPr>
        </p:nvSpPr>
        <p:spPr/>
        <p:txBody>
          <a:bodyPr/>
          <a:lstStyle/>
          <a:p>
            <a:pPr>
              <a:defRPr/>
            </a:pPr>
            <a:fld id="{460FAE3D-1F03-45E2-9618-0D82B565262A}" type="slidenum">
              <a:rPr lang="fr-FR" altLang="en-US" smtClean="0"/>
              <a:pPr>
                <a:defRPr/>
              </a:pPr>
              <a:t>28</a:t>
            </a:fld>
            <a:endParaRPr lang="en-US" altLang="en-US"/>
          </a:p>
        </p:txBody>
      </p:sp>
    </p:spTree>
    <p:extLst>
      <p:ext uri="{BB962C8B-B14F-4D97-AF65-F5344CB8AC3E}">
        <p14:creationId xmlns:p14="http://schemas.microsoft.com/office/powerpoint/2010/main" val="625278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a:t>Ilustration</a:t>
            </a:r>
            <a:r>
              <a:rPr lang="en-US" sz="1200" dirty="0"/>
              <a:t> 1: Cadre de travail </a:t>
            </a:r>
            <a:r>
              <a:rPr lang="en-US" sz="1200" dirty="0" err="1"/>
              <a:t>conceptuel</a:t>
            </a:r>
            <a:r>
              <a:rPr lang="en-US" sz="1200" dirty="0"/>
              <a:t> pour </a:t>
            </a:r>
            <a:r>
              <a:rPr lang="en-US" sz="1200" dirty="0" err="1"/>
              <a:t>comprendre</a:t>
            </a:r>
            <a:r>
              <a:rPr lang="en-US" sz="1200" dirty="0"/>
              <a:t> les impacts </a:t>
            </a:r>
            <a:r>
              <a:rPr lang="en-US" sz="1200" dirty="0" err="1"/>
              <a:t>économiques</a:t>
            </a:r>
            <a:r>
              <a:rPr lang="en-US" sz="1200" dirty="0"/>
              <a:t> de la malnutrition sous </a:t>
            </a:r>
            <a:r>
              <a:rPr lang="en-US" sz="1200" dirty="0" err="1"/>
              <a:t>toutes</a:t>
            </a:r>
            <a:r>
              <a:rPr lang="en-US" sz="1200" dirty="0"/>
              <a:t> </a:t>
            </a:r>
            <a:r>
              <a:rPr lang="en-US" sz="1200" dirty="0" err="1"/>
              <a:t>ses</a:t>
            </a:r>
            <a:r>
              <a:rPr lang="en-US" sz="1200" dirty="0"/>
              <a:t> </a:t>
            </a:r>
            <a:r>
              <a:rPr lang="en-US" sz="1200" dirty="0" err="1"/>
              <a:t>formes</a:t>
            </a:r>
            <a:r>
              <a:rPr lang="en-US" sz="1200" dirty="0"/>
              <a:t> </a:t>
            </a:r>
          </a:p>
          <a:p>
            <a:endParaRPr lang="en-US" sz="1200" dirty="0"/>
          </a:p>
          <a:p>
            <a:r>
              <a:rPr lang="en-US" sz="1200" dirty="0"/>
              <a:t>Impacts </a:t>
            </a:r>
            <a:r>
              <a:rPr lang="en-US" sz="1200" dirty="0" err="1"/>
              <a:t>humains</a:t>
            </a:r>
            <a:r>
              <a:rPr lang="en-US" sz="1200" dirty="0"/>
              <a:t> 	Impacts </a:t>
            </a:r>
            <a:r>
              <a:rPr lang="en-US" sz="1200" dirty="0" err="1"/>
              <a:t>économiques</a:t>
            </a:r>
            <a:endParaRPr lang="en-US" sz="1200" dirty="0"/>
          </a:p>
          <a:p>
            <a:endParaRPr lang="en-US" sz="1200" dirty="0"/>
          </a:p>
          <a:p>
            <a:endParaRPr lang="en-US" sz="1200" dirty="0"/>
          </a:p>
          <a:p>
            <a:r>
              <a:rPr lang="en-US" sz="1200" dirty="0" err="1"/>
              <a:t>Individuel</a:t>
            </a:r>
            <a:r>
              <a:rPr lang="en-US" sz="1200" dirty="0"/>
              <a:t> 	</a:t>
            </a:r>
            <a:r>
              <a:rPr lang="en-US" sz="1200" dirty="0" err="1"/>
              <a:t>Sociétal</a:t>
            </a:r>
            <a:r>
              <a:rPr lang="en-US" sz="1200" dirty="0"/>
              <a:t> 	National</a:t>
            </a:r>
          </a:p>
          <a:p>
            <a:endParaRPr lang="en-US" sz="1200" dirty="0"/>
          </a:p>
          <a:p>
            <a:r>
              <a:rPr lang="en-US" sz="1200" dirty="0"/>
              <a:t>Malnutrition</a:t>
            </a:r>
            <a:r>
              <a:rPr lang="en-US" sz="1200" baseline="0" dirty="0"/>
              <a:t> sous </a:t>
            </a:r>
            <a:r>
              <a:rPr lang="en-US" sz="1200" baseline="0" dirty="0" err="1"/>
              <a:t>toutes</a:t>
            </a:r>
            <a:r>
              <a:rPr lang="en-US" sz="1200" baseline="0" dirty="0"/>
              <a:t> </a:t>
            </a:r>
            <a:r>
              <a:rPr lang="en-US" sz="1200" baseline="0" dirty="0" err="1"/>
              <a:t>ses</a:t>
            </a:r>
            <a:r>
              <a:rPr lang="en-US" sz="1200" baseline="0" dirty="0"/>
              <a:t> </a:t>
            </a:r>
            <a:r>
              <a:rPr lang="en-US" sz="1200" baseline="0" dirty="0" err="1"/>
              <a:t>formes</a:t>
            </a:r>
            <a:endParaRPr lang="en-US" sz="1200" dirty="0"/>
          </a:p>
          <a:p>
            <a:endParaRPr lang="en-US" sz="1200" dirty="0"/>
          </a:p>
          <a:p>
            <a:r>
              <a:rPr lang="en-US" sz="1200" dirty="0" err="1"/>
              <a:t>Mortalité</a:t>
            </a:r>
            <a:r>
              <a:rPr lang="en-US" sz="1200" dirty="0"/>
              <a:t> 	</a:t>
            </a:r>
            <a:r>
              <a:rPr lang="en-US" sz="1200" dirty="0" err="1"/>
              <a:t>Coûts</a:t>
            </a:r>
            <a:r>
              <a:rPr lang="en-US" sz="1200" dirty="0"/>
              <a:t> de </a:t>
            </a:r>
            <a:r>
              <a:rPr lang="en-US" sz="1200" dirty="0" err="1"/>
              <a:t>traitement</a:t>
            </a:r>
            <a:r>
              <a:rPr lang="en-US" sz="1200" dirty="0"/>
              <a:t> </a:t>
            </a:r>
            <a:r>
              <a:rPr lang="en-US" sz="1200" dirty="0" err="1"/>
              <a:t>élevés</a:t>
            </a:r>
            <a:r>
              <a:rPr lang="en-US" sz="1200" dirty="0"/>
              <a:t>, </a:t>
            </a:r>
            <a:r>
              <a:rPr lang="en-US" sz="1200" dirty="0" err="1"/>
              <a:t>funérailles</a:t>
            </a:r>
            <a:r>
              <a:rPr lang="en-US" sz="1200" dirty="0"/>
              <a:t>, etc. 	</a:t>
            </a:r>
            <a:r>
              <a:rPr lang="en-US" sz="1200" dirty="0" err="1"/>
              <a:t>Taux</a:t>
            </a:r>
            <a:r>
              <a:rPr lang="en-US" sz="1200" dirty="0"/>
              <a:t> de </a:t>
            </a:r>
            <a:r>
              <a:rPr lang="en-US" sz="1200" dirty="0" err="1"/>
              <a:t>fértilité</a:t>
            </a:r>
            <a:r>
              <a:rPr lang="en-US" sz="1200" dirty="0"/>
              <a:t> </a:t>
            </a:r>
            <a:r>
              <a:rPr lang="en-US" sz="1200" dirty="0" err="1"/>
              <a:t>élevés</a:t>
            </a:r>
            <a:r>
              <a:rPr lang="en-US" sz="1200" dirty="0"/>
              <a:t>, </a:t>
            </a:r>
            <a:r>
              <a:rPr lang="en-US" sz="1200" dirty="0" err="1"/>
              <a:t>perte</a:t>
            </a:r>
            <a:r>
              <a:rPr lang="en-US" sz="1200" dirty="0"/>
              <a:t> de la </a:t>
            </a:r>
            <a:r>
              <a:rPr lang="en-US" sz="1200" dirty="0" err="1"/>
              <a:t>fabrique</a:t>
            </a:r>
            <a:r>
              <a:rPr lang="en-US" sz="1200" dirty="0"/>
              <a:t> </a:t>
            </a:r>
            <a:r>
              <a:rPr lang="en-US" sz="1200" dirty="0" err="1"/>
              <a:t>sociale</a:t>
            </a:r>
            <a:r>
              <a:rPr lang="en-US" sz="1200" dirty="0"/>
              <a:t>	</a:t>
            </a:r>
            <a:r>
              <a:rPr lang="en-US" sz="1200" dirty="0" err="1"/>
              <a:t>Pertes</a:t>
            </a:r>
            <a:r>
              <a:rPr lang="en-US" sz="1200" dirty="0"/>
              <a:t> de capital </a:t>
            </a:r>
            <a:r>
              <a:rPr lang="en-US" sz="1200" dirty="0" err="1"/>
              <a:t>humain</a:t>
            </a:r>
            <a:r>
              <a:rPr lang="en-US" sz="1200" dirty="0"/>
              <a:t> </a:t>
            </a:r>
            <a:r>
              <a:rPr lang="en-US" sz="1200" dirty="0" err="1"/>
              <a:t>élevé</a:t>
            </a:r>
            <a:endParaRPr lang="en-US" sz="1200" dirty="0"/>
          </a:p>
          <a:p>
            <a:endParaRPr lang="en-US" sz="1200" dirty="0"/>
          </a:p>
          <a:p>
            <a:r>
              <a:rPr lang="en-US" sz="1200" dirty="0" err="1"/>
              <a:t>Mauvaise</a:t>
            </a:r>
            <a:r>
              <a:rPr lang="en-US" sz="1200" dirty="0"/>
              <a:t> Santé 	</a:t>
            </a:r>
            <a:r>
              <a:rPr lang="en-US" sz="1200" dirty="0" err="1"/>
              <a:t>Coût</a:t>
            </a:r>
            <a:r>
              <a:rPr lang="en-US" sz="1200" dirty="0"/>
              <a:t> </a:t>
            </a:r>
            <a:r>
              <a:rPr lang="en-US" sz="1200" dirty="0" err="1"/>
              <a:t>élevé</a:t>
            </a:r>
            <a:r>
              <a:rPr lang="en-US" sz="1200" dirty="0"/>
              <a:t> de la </a:t>
            </a:r>
            <a:r>
              <a:rPr lang="en-US" sz="1200" dirty="0" err="1"/>
              <a:t>maladie</a:t>
            </a:r>
            <a:r>
              <a:rPr lang="en-US" sz="1200" dirty="0"/>
              <a:t>, </a:t>
            </a:r>
            <a:r>
              <a:rPr lang="en-US" sz="1200" dirty="0" err="1"/>
              <a:t>perte</a:t>
            </a:r>
            <a:r>
              <a:rPr lang="en-US" sz="1200" dirty="0"/>
              <a:t> de </a:t>
            </a:r>
            <a:r>
              <a:rPr lang="en-US" sz="1200" dirty="0" err="1"/>
              <a:t>revenus</a:t>
            </a:r>
            <a:r>
              <a:rPr lang="en-US" sz="1200" dirty="0"/>
              <a:t> 	</a:t>
            </a:r>
            <a:r>
              <a:rPr lang="en-US" sz="1200" dirty="0" err="1"/>
              <a:t>Fardeau</a:t>
            </a:r>
            <a:r>
              <a:rPr lang="en-US" sz="1200" dirty="0"/>
              <a:t> de la </a:t>
            </a:r>
            <a:r>
              <a:rPr lang="en-US" sz="1200" dirty="0" err="1"/>
              <a:t>maladie</a:t>
            </a:r>
            <a:r>
              <a:rPr lang="en-US" sz="1200" dirty="0"/>
              <a:t> </a:t>
            </a:r>
            <a:r>
              <a:rPr lang="en-US" sz="1200" dirty="0" err="1"/>
              <a:t>élevé</a:t>
            </a:r>
            <a:r>
              <a:rPr lang="en-US" sz="1200" dirty="0"/>
              <a:t> et </a:t>
            </a:r>
            <a:r>
              <a:rPr lang="en-US" sz="1200" dirty="0" err="1"/>
              <a:t>continu</a:t>
            </a:r>
            <a:r>
              <a:rPr lang="en-US" sz="1200" dirty="0"/>
              <a:t> 	</a:t>
            </a:r>
            <a:r>
              <a:rPr lang="en-US" sz="1200" dirty="0" err="1"/>
              <a:t>Coûts</a:t>
            </a:r>
            <a:r>
              <a:rPr lang="en-US" sz="1200" dirty="0"/>
              <a:t> </a:t>
            </a:r>
            <a:r>
              <a:rPr lang="en-US" sz="1200" dirty="0" err="1"/>
              <a:t>d’assurance</a:t>
            </a:r>
            <a:r>
              <a:rPr lang="en-US" sz="1200" dirty="0"/>
              <a:t> et de </a:t>
            </a:r>
            <a:r>
              <a:rPr lang="en-US" sz="1200" dirty="0" err="1"/>
              <a:t>système</a:t>
            </a:r>
            <a:r>
              <a:rPr lang="en-US" sz="1200" dirty="0"/>
              <a:t> de santé </a:t>
            </a:r>
            <a:r>
              <a:rPr lang="en-US" sz="1200" dirty="0" err="1"/>
              <a:t>élevés</a:t>
            </a:r>
            <a:r>
              <a:rPr lang="en-US" sz="1200" dirty="0"/>
              <a:t> </a:t>
            </a:r>
          </a:p>
          <a:p>
            <a:endParaRPr lang="en-US" sz="1200" dirty="0"/>
          </a:p>
          <a:p>
            <a:r>
              <a:rPr lang="en-US" sz="1200" dirty="0" err="1"/>
              <a:t>Croissance</a:t>
            </a:r>
            <a:r>
              <a:rPr lang="en-US" sz="1200" dirty="0"/>
              <a:t> physique </a:t>
            </a:r>
            <a:r>
              <a:rPr lang="en-US" sz="1200" dirty="0" err="1"/>
              <a:t>perturbée</a:t>
            </a:r>
            <a:r>
              <a:rPr lang="en-US" sz="1200" dirty="0"/>
              <a:t> 	</a:t>
            </a:r>
            <a:r>
              <a:rPr lang="en-US" sz="1200" dirty="0" err="1"/>
              <a:t>Coûts</a:t>
            </a:r>
            <a:r>
              <a:rPr lang="en-US" sz="1200" dirty="0"/>
              <a:t> </a:t>
            </a:r>
            <a:r>
              <a:rPr lang="en-US" sz="1200" dirty="0" err="1"/>
              <a:t>élevés</a:t>
            </a:r>
            <a:r>
              <a:rPr lang="en-US" sz="1200" dirty="0"/>
              <a:t> et </a:t>
            </a:r>
            <a:r>
              <a:rPr lang="en-US" sz="1200" dirty="0" err="1"/>
              <a:t>perte</a:t>
            </a:r>
            <a:r>
              <a:rPr lang="en-US" sz="1200" dirty="0"/>
              <a:t> de </a:t>
            </a:r>
            <a:r>
              <a:rPr lang="en-US" sz="1200" dirty="0" err="1"/>
              <a:t>revenus</a:t>
            </a:r>
            <a:r>
              <a:rPr lang="en-US" sz="1200" dirty="0"/>
              <a:t> </a:t>
            </a:r>
            <a:r>
              <a:rPr lang="en-US" sz="1200" dirty="0" err="1"/>
              <a:t>potentiels</a:t>
            </a:r>
            <a:r>
              <a:rPr lang="en-US" sz="1200" dirty="0"/>
              <a:t> 	</a:t>
            </a:r>
            <a:r>
              <a:rPr lang="en-US" sz="1200" dirty="0" err="1"/>
              <a:t>Pertes</a:t>
            </a:r>
            <a:r>
              <a:rPr lang="en-US" sz="1200" dirty="0"/>
              <a:t> de </a:t>
            </a:r>
            <a:r>
              <a:rPr lang="en-US" sz="1200" dirty="0" err="1"/>
              <a:t>productivité</a:t>
            </a:r>
            <a:r>
              <a:rPr lang="en-US" sz="1200" dirty="0"/>
              <a:t> et de </a:t>
            </a:r>
            <a:r>
              <a:rPr lang="en-US" sz="1200" dirty="0" err="1"/>
              <a:t>revenus</a:t>
            </a:r>
            <a:r>
              <a:rPr lang="en-US" sz="1200" dirty="0"/>
              <a:t> </a:t>
            </a:r>
            <a:r>
              <a:rPr lang="en-US" sz="1200" dirty="0" err="1"/>
              <a:t>élevées</a:t>
            </a:r>
            <a:r>
              <a:rPr lang="en-US" sz="1200" dirty="0"/>
              <a:t> 	Fort </a:t>
            </a:r>
            <a:r>
              <a:rPr lang="en-US" sz="1200" dirty="0" err="1"/>
              <a:t>manque</a:t>
            </a:r>
            <a:r>
              <a:rPr lang="en-US" sz="1200" dirty="0"/>
              <a:t> </a:t>
            </a:r>
            <a:r>
              <a:rPr lang="en-US" sz="1200" dirty="0" err="1"/>
              <a:t>à</a:t>
            </a:r>
            <a:r>
              <a:rPr lang="en-US" sz="1200" dirty="0"/>
              <a:t> </a:t>
            </a:r>
            <a:r>
              <a:rPr lang="en-US" sz="1200" dirty="0" err="1"/>
              <a:t>gagner</a:t>
            </a:r>
            <a:r>
              <a:rPr lang="en-US" sz="1200" dirty="0"/>
              <a:t> au </a:t>
            </a:r>
            <a:r>
              <a:rPr lang="en-US" sz="1200" dirty="0" err="1"/>
              <a:t>niveau</a:t>
            </a:r>
            <a:r>
              <a:rPr lang="en-US" sz="1200" dirty="0"/>
              <a:t> </a:t>
            </a:r>
            <a:r>
              <a:rPr lang="en-US" sz="1200" dirty="0" err="1"/>
              <a:t>économique</a:t>
            </a:r>
            <a:r>
              <a:rPr lang="en-US" sz="1200" dirty="0"/>
              <a:t> </a:t>
            </a:r>
          </a:p>
          <a:p>
            <a:endParaRPr lang="en-US" sz="1200" dirty="0"/>
          </a:p>
          <a:p>
            <a:r>
              <a:rPr lang="en-US" sz="1200" dirty="0" err="1"/>
              <a:t>Développement</a:t>
            </a:r>
            <a:r>
              <a:rPr lang="en-US" sz="1200" dirty="0"/>
              <a:t> </a:t>
            </a:r>
            <a:r>
              <a:rPr lang="en-US" sz="1200" dirty="0" err="1"/>
              <a:t>cognitif</a:t>
            </a:r>
            <a:r>
              <a:rPr lang="en-US" sz="1200" dirty="0"/>
              <a:t> </a:t>
            </a:r>
            <a:r>
              <a:rPr lang="en-US" sz="1200" dirty="0" err="1"/>
              <a:t>perturbé</a:t>
            </a:r>
            <a:r>
              <a:rPr lang="en-US" sz="1200" dirty="0"/>
              <a:t> 	</a:t>
            </a:r>
            <a:r>
              <a:rPr lang="en-US" sz="1200" dirty="0" err="1"/>
              <a:t>Difficultés</a:t>
            </a:r>
            <a:r>
              <a:rPr lang="en-US" sz="1200" dirty="0"/>
              <a:t> </a:t>
            </a:r>
            <a:r>
              <a:rPr lang="en-US" sz="1200" dirty="0" err="1"/>
              <a:t>d’apprentissage</a:t>
            </a:r>
            <a:r>
              <a:rPr lang="en-US" sz="1200" dirty="0"/>
              <a:t>, chances </a:t>
            </a:r>
            <a:r>
              <a:rPr lang="en-US" sz="1200" dirty="0" err="1"/>
              <a:t>d’aller</a:t>
            </a:r>
            <a:r>
              <a:rPr lang="en-US" sz="1200" dirty="0"/>
              <a:t> </a:t>
            </a:r>
            <a:r>
              <a:rPr lang="en-US" sz="1200" dirty="0" err="1"/>
              <a:t>à</a:t>
            </a:r>
            <a:r>
              <a:rPr lang="en-US" sz="1200" dirty="0"/>
              <a:t> </a:t>
            </a:r>
            <a:r>
              <a:rPr lang="en-US" sz="1200" dirty="0" err="1"/>
              <a:t>l’école</a:t>
            </a:r>
            <a:r>
              <a:rPr lang="en-US" sz="1200" dirty="0"/>
              <a:t> </a:t>
            </a:r>
            <a:r>
              <a:rPr lang="en-US" sz="1200" dirty="0" err="1"/>
              <a:t>réduites</a:t>
            </a:r>
            <a:r>
              <a:rPr lang="en-US" sz="1200" dirty="0"/>
              <a:t> 	Forts </a:t>
            </a:r>
            <a:r>
              <a:rPr lang="en-US" sz="1200" dirty="0" err="1"/>
              <a:t>taux</a:t>
            </a:r>
            <a:r>
              <a:rPr lang="en-US" sz="1200" dirty="0"/>
              <a:t> </a:t>
            </a:r>
            <a:r>
              <a:rPr lang="en-US" sz="1200" dirty="0" err="1"/>
              <a:t>d’analphabétisme</a:t>
            </a:r>
            <a:r>
              <a:rPr lang="en-US" sz="1200" dirty="0"/>
              <a:t>, </a:t>
            </a:r>
            <a:r>
              <a:rPr lang="en-US" sz="1200" dirty="0" err="1"/>
              <a:t>développement</a:t>
            </a:r>
            <a:r>
              <a:rPr lang="en-US" sz="1200" dirty="0"/>
              <a:t> social </a:t>
            </a:r>
            <a:r>
              <a:rPr lang="en-US" sz="1200" dirty="0" err="1"/>
              <a:t>perturbé</a:t>
            </a:r>
            <a:r>
              <a:rPr lang="en-US" sz="1200" dirty="0"/>
              <a:t> 	Fortes </a:t>
            </a:r>
            <a:r>
              <a:rPr lang="en-US" sz="1200" dirty="0" err="1"/>
              <a:t>contraintes</a:t>
            </a:r>
            <a:r>
              <a:rPr lang="en-US" sz="1200" dirty="0"/>
              <a:t> au </a:t>
            </a:r>
            <a:r>
              <a:rPr lang="en-US" sz="1200" dirty="0" err="1"/>
              <a:t>niveau</a:t>
            </a:r>
            <a:r>
              <a:rPr lang="en-US" sz="1200" dirty="0"/>
              <a:t> de la </a:t>
            </a:r>
            <a:r>
              <a:rPr lang="en-US" sz="1200" dirty="0" err="1"/>
              <a:t>réduction</a:t>
            </a:r>
            <a:r>
              <a:rPr lang="en-US" sz="1200" dirty="0"/>
              <a:t> de la </a:t>
            </a:r>
            <a:r>
              <a:rPr lang="en-US" sz="1200" dirty="0" err="1"/>
              <a:t>pauvreté</a:t>
            </a:r>
            <a:r>
              <a:rPr lang="en-US" sz="1200" dirty="0"/>
              <a:t> et des </a:t>
            </a:r>
            <a:r>
              <a:rPr lang="en-US" sz="1200" dirty="0" err="1"/>
              <a:t>objectifs</a:t>
            </a:r>
            <a:r>
              <a:rPr lang="en-US" sz="1200" dirty="0"/>
              <a:t> de </a:t>
            </a:r>
            <a:r>
              <a:rPr lang="en-US" sz="1200" dirty="0" err="1"/>
              <a:t>développement</a:t>
            </a:r>
            <a:r>
              <a:rPr lang="en-US" sz="1200" dirty="0"/>
              <a:t> 	</a:t>
            </a:r>
            <a:endParaRPr lang="en-US" dirty="0"/>
          </a:p>
        </p:txBody>
      </p:sp>
      <p:sp>
        <p:nvSpPr>
          <p:cNvPr id="4" name="Slide Number Placeholder 3"/>
          <p:cNvSpPr>
            <a:spLocks noGrp="1"/>
          </p:cNvSpPr>
          <p:nvPr>
            <p:ph type="sldNum" sz="quarter" idx="10"/>
          </p:nvPr>
        </p:nvSpPr>
        <p:spPr/>
        <p:txBody>
          <a:bodyPr/>
          <a:lstStyle/>
          <a:p>
            <a:fld id="{1196F0D7-C850-4F58-B34F-FE34E361175B}" type="slidenum">
              <a:rPr lang="fr-FR"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a:p>
          <a:p>
            <a:pPr defTabSz="1910547">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60FAE3D-1F03-45E2-9618-0D82B565262A}" type="slidenum">
              <a:rPr lang="fr-FR" altLang="en-US" smtClean="0"/>
              <a:pPr>
                <a:defRPr/>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60FAE3D-1F03-45E2-9618-0D82B565262A}" type="slidenum">
              <a:rPr lang="fr-FR" altLang="en-US" smtClean="0"/>
              <a:pPr>
                <a:defRPr/>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cs typeface="Calibri"/>
              </a:rPr>
              <a:t>À utiliser si jamais vous avez besoin d'expliquer </a:t>
            </a:r>
            <a:r>
              <a:rPr lang="fr-FR" u="sng" dirty="0">
                <a:cs typeface="Calibri"/>
              </a:rPr>
              <a:t>les termes écrits sur le </a:t>
            </a:r>
            <a:r>
              <a:rPr lang="fr-FR" dirty="0">
                <a:cs typeface="Calibri"/>
              </a:rPr>
              <a:t>tableau à feuilles mobiles</a:t>
            </a:r>
          </a:p>
          <a:p>
            <a:r>
              <a:rPr lang="fr-FR" sz="2500" dirty="0"/>
              <a:t> </a:t>
            </a:r>
            <a:endParaRPr lang="en-US" dirty="0">
              <a:cs typeface="Calibri"/>
            </a:endParaRPr>
          </a:p>
        </p:txBody>
      </p:sp>
      <p:sp>
        <p:nvSpPr>
          <p:cNvPr id="4" name="Slide Number Placeholder 3"/>
          <p:cNvSpPr>
            <a:spLocks noGrp="1"/>
          </p:cNvSpPr>
          <p:nvPr>
            <p:ph type="sldNum" sz="quarter" idx="10"/>
          </p:nvPr>
        </p:nvSpPr>
        <p:spPr/>
        <p:txBody>
          <a:bodyPr/>
          <a:lstStyle/>
          <a:p>
            <a:pPr>
              <a:defRPr/>
            </a:pPr>
            <a:fld id="{460FAE3D-1F03-45E2-9618-0D82B565262A}" type="slidenum">
              <a:rPr lang="fr-FR" altLang="en-US" smtClean="0"/>
              <a:pPr>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1" kern="1200" dirty="0">
                <a:solidFill>
                  <a:schemeClr val="tx1"/>
                </a:solidFill>
                <a:effectLst/>
                <a:latin typeface="+mn-lt"/>
                <a:ea typeface="+mn-ea"/>
                <a:cs typeface="+mn-cs"/>
              </a:rPr>
              <a:t>Exercice : Définitions</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Répartissez les participants en groupes de cinq ou six. Demandez-leur d’utiliser un tableau à feuilles mobiles et de le diviser en deux </a:t>
            </a:r>
            <a:r>
              <a:rPr lang="fr-FR" sz="1200" u="sng" kern="1200" dirty="0">
                <a:solidFill>
                  <a:schemeClr val="tx1"/>
                </a:solidFill>
                <a:effectLst/>
                <a:latin typeface="+mn-lt"/>
                <a:ea typeface="+mn-ea"/>
                <a:cs typeface="+mn-cs"/>
              </a:rPr>
              <a:t>colonnes</a:t>
            </a:r>
            <a:r>
              <a:rPr lang="fr-FR" sz="1200" kern="1200" dirty="0">
                <a:solidFill>
                  <a:schemeClr val="tx1"/>
                </a:solidFill>
                <a:effectLst/>
                <a:latin typeface="+mn-lt"/>
                <a:ea typeface="+mn-ea"/>
                <a:cs typeface="+mn-cs"/>
              </a:rPr>
              <a:t>. Puis demandez-leur de réfléchir aux éléments suivants (ils peuvent dessiner des images s'ils le souhaitent) et de les présenter sur chaque moitié:</a:t>
            </a:r>
          </a:p>
          <a:p>
            <a:pPr lvl="0"/>
            <a:r>
              <a:rPr lang="fr-FR" sz="1200" kern="1200" dirty="0">
                <a:solidFill>
                  <a:schemeClr val="tx1"/>
                </a:solidFill>
                <a:effectLst/>
                <a:latin typeface="+mn-lt"/>
                <a:ea typeface="+mn-ea"/>
                <a:cs typeface="+mn-cs"/>
              </a:rPr>
              <a:t>L'alimentation réelle dans votre </a:t>
            </a:r>
            <a:r>
              <a:rPr lang="fr-FR" sz="1200" u="sng" kern="1200" dirty="0">
                <a:solidFill>
                  <a:schemeClr val="tx1"/>
                </a:solidFill>
                <a:effectLst/>
                <a:latin typeface="+mn-lt"/>
                <a:ea typeface="+mn-ea"/>
                <a:cs typeface="+mn-cs"/>
              </a:rPr>
              <a:t>contexte</a:t>
            </a:r>
          </a:p>
          <a:p>
            <a:pPr lvl="0"/>
            <a:r>
              <a:rPr lang="fr-FR" sz="1200" kern="1200" dirty="0">
                <a:solidFill>
                  <a:schemeClr val="tx1"/>
                </a:solidFill>
                <a:effectLst/>
                <a:latin typeface="+mn-lt"/>
                <a:ea typeface="+mn-ea"/>
                <a:cs typeface="+mn-cs"/>
              </a:rPr>
              <a:t>Une alimentation équilibrée dans votre </a:t>
            </a:r>
            <a:r>
              <a:rPr lang="fr-FR" sz="1200" u="sng" kern="1200" dirty="0">
                <a:solidFill>
                  <a:schemeClr val="tx1"/>
                </a:solidFill>
                <a:effectLst/>
                <a:latin typeface="+mn-lt"/>
                <a:ea typeface="+mn-ea"/>
                <a:cs typeface="+mn-cs"/>
              </a:rPr>
              <a:t>contexte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Faites un compte rendu en plénière en invitant les participants à partager leurs conclusions. Utilisez la diapositive 5 (Une alimentation équilibrée) pour consolider. Encouragez-les à comprendre pourquoi il peut exister des différences entre l'alimentation réelle et une alimentation équilibrée et utilisez la diapositive 6 (Nutrition) pour conclure que lorsque nous parlons de nutrition, nous examinons également les processus biologiques, sociaux et économiques qui influent sur la croissance, le fonctionnement et la réparation du corps, et pas seulement sur l'alimentation consommée. (Si vous préférez, vous pouvez écrire ces définitions sur des tableaux à feuilles mobiles, en les laissant en place pour la durée </a:t>
            </a:r>
            <a:r>
              <a:rPr lang="fr-FR" sz="1200" u="sng" kern="1200" dirty="0">
                <a:solidFill>
                  <a:schemeClr val="tx1"/>
                </a:solidFill>
                <a:effectLst/>
                <a:latin typeface="+mn-lt"/>
                <a:ea typeface="+mn-ea"/>
                <a:cs typeface="+mn-cs"/>
              </a:rPr>
              <a:t>de</a:t>
            </a:r>
            <a:r>
              <a:rPr lang="fr-FR" sz="1200" u="sng" kern="1200" baseline="0" dirty="0">
                <a:solidFill>
                  <a:schemeClr val="tx1"/>
                </a:solidFill>
                <a:effectLst/>
                <a:latin typeface="+mn-lt"/>
                <a:ea typeface="+mn-ea"/>
                <a:cs typeface="+mn-cs"/>
              </a:rPr>
              <a:t> la</a:t>
            </a:r>
            <a:r>
              <a:rPr lang="fr-FR" sz="1200" u="sng" kern="1200" dirty="0">
                <a:solidFill>
                  <a:schemeClr val="tx1"/>
                </a:solidFill>
                <a:effectLst/>
                <a:latin typeface="+mn-lt"/>
                <a:ea typeface="+mn-ea"/>
                <a:cs typeface="+mn-cs"/>
              </a:rPr>
              <a:t> formation</a:t>
            </a:r>
            <a:r>
              <a:rPr lang="fr-FR"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pPr>
              <a:defRPr/>
            </a:pPr>
            <a:fld id="{460FAE3D-1F03-45E2-9618-0D82B565262A}" type="slidenum">
              <a:rPr lang="fr-FR" altLang="en-US" smtClean="0"/>
              <a:pPr>
                <a:defRPr/>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500" dirty="0"/>
          </a:p>
        </p:txBody>
      </p:sp>
      <p:sp>
        <p:nvSpPr>
          <p:cNvPr id="4" name="Slide Number Placeholder 3"/>
          <p:cNvSpPr>
            <a:spLocks noGrp="1"/>
          </p:cNvSpPr>
          <p:nvPr>
            <p:ph type="sldNum" sz="quarter" idx="10"/>
          </p:nvPr>
        </p:nvSpPr>
        <p:spPr/>
        <p:txBody>
          <a:bodyPr/>
          <a:lstStyle/>
          <a:p>
            <a:fld id="{5222D4DB-E07A-4143-A385-5E9D20FBF8F7}" type="slidenum">
              <a:rPr lang="fr-FR" smtClean="0"/>
              <a:pPr/>
              <a:t>6</a:t>
            </a:fld>
            <a:endParaRPr lang="en-US"/>
          </a:p>
        </p:txBody>
      </p:sp>
    </p:spTree>
    <p:extLst>
      <p:ext uri="{BB962C8B-B14F-4D97-AF65-F5344CB8AC3E}">
        <p14:creationId xmlns:p14="http://schemas.microsoft.com/office/powerpoint/2010/main" val="3816486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latin typeface="+mn-lt"/>
                <a:ea typeface="+mn-ea"/>
                <a:cs typeface="+mn-cs"/>
              </a:rPr>
              <a:t>Passez à la diapositive 7 (État nutritionnel) et assurez-vous que nous avons principalement examiné l'apport en éléments nutritifs lors de notre première activité. Quels autres facteurs devons-nous prendre en compte lorsque nous parlons de nutrition ? La définition de la nutrition donne des indices. Demandez aux participants de répondre et si personne n’a rien à ajouter montrez les rubriques « Exigences nutritionnelles » et « Capacité du corps à digérer, absorber et utiliser les nutriments ». Assurez-vous que les concepts </a:t>
            </a:r>
            <a:r>
              <a:rPr lang="fr-FR" sz="1200" kern="1200" dirty="0">
                <a:solidFill>
                  <a:srgbClr val="FF0000"/>
                </a:solidFill>
                <a:latin typeface="+mn-lt"/>
                <a:ea typeface="+mn-ea"/>
                <a:cs typeface="+mn-cs"/>
              </a:rPr>
              <a:t>soient clairs et ancrez </a:t>
            </a:r>
            <a:r>
              <a:rPr lang="fr-FR" sz="1200" kern="1200" dirty="0">
                <a:solidFill>
                  <a:schemeClr val="tx1"/>
                </a:solidFill>
                <a:latin typeface="+mn-lt"/>
                <a:ea typeface="+mn-ea"/>
                <a:cs typeface="+mn-cs"/>
              </a:rPr>
              <a:t>la définition de l'état nutritionnel :</a:t>
            </a:r>
          </a:p>
          <a:p>
            <a:r>
              <a:rPr lang="fr-FR" sz="1200" i="1" kern="1200" dirty="0">
                <a:solidFill>
                  <a:schemeClr val="tx1"/>
                </a:solidFill>
                <a:latin typeface="+mn-lt"/>
                <a:ea typeface="+mn-ea"/>
                <a:cs typeface="+mn-cs"/>
              </a:rPr>
              <a:t>« L'état physiologique d'un individu qui résulte de la relation entre l'apport en </a:t>
            </a:r>
            <a:r>
              <a:rPr lang="fr-FR" sz="1200" b="1" i="1" kern="1200" dirty="0">
                <a:solidFill>
                  <a:schemeClr val="tx1"/>
                </a:solidFill>
                <a:latin typeface="+mn-lt"/>
                <a:ea typeface="+mn-ea"/>
                <a:cs typeface="+mn-cs"/>
              </a:rPr>
              <a:t>nutriments</a:t>
            </a:r>
            <a:r>
              <a:rPr lang="fr-FR" sz="1200" i="1" kern="1200" dirty="0">
                <a:solidFill>
                  <a:schemeClr val="tx1"/>
                </a:solidFill>
                <a:latin typeface="+mn-lt"/>
                <a:ea typeface="+mn-ea"/>
                <a:cs typeface="+mn-cs"/>
              </a:rPr>
              <a:t>, les </a:t>
            </a:r>
            <a:r>
              <a:rPr lang="fr-FR" sz="1200" b="1" i="1" kern="1200" dirty="0">
                <a:solidFill>
                  <a:schemeClr val="tx1"/>
                </a:solidFill>
                <a:latin typeface="+mn-lt"/>
                <a:ea typeface="+mn-ea"/>
                <a:cs typeface="+mn-cs"/>
              </a:rPr>
              <a:t>besoins</a:t>
            </a:r>
            <a:r>
              <a:rPr lang="fr-FR" sz="1200" i="1" kern="1200" dirty="0">
                <a:solidFill>
                  <a:schemeClr val="tx1"/>
                </a:solidFill>
                <a:latin typeface="+mn-lt"/>
                <a:ea typeface="+mn-ea"/>
                <a:cs typeface="+mn-cs"/>
              </a:rPr>
              <a:t> et la </a:t>
            </a:r>
            <a:r>
              <a:rPr lang="fr-FR" sz="1200" b="1" i="1" kern="1200" dirty="0">
                <a:solidFill>
                  <a:schemeClr val="tx1"/>
                </a:solidFill>
                <a:latin typeface="+mn-lt"/>
                <a:ea typeface="+mn-ea"/>
                <a:cs typeface="+mn-cs"/>
              </a:rPr>
              <a:t>capacité du corps</a:t>
            </a:r>
            <a:r>
              <a:rPr lang="fr-FR" sz="1200" i="1" kern="1200" dirty="0">
                <a:solidFill>
                  <a:schemeClr val="tx1"/>
                </a:solidFill>
                <a:latin typeface="+mn-lt"/>
                <a:ea typeface="+mn-ea"/>
                <a:cs typeface="+mn-cs"/>
              </a:rPr>
              <a:t> à digérer, absorber et utiliser ces nutriments.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Demandez-leur s'ils voient des liens avec d'autres secteurs ici, tels que les secteurs EAH et Santé ?</a:t>
            </a:r>
          </a:p>
          <a:p>
            <a:r>
              <a:rPr lang="fr-FR" sz="1200" kern="1200" dirty="0">
                <a:solidFill>
                  <a:schemeClr val="tx1"/>
                </a:solidFill>
                <a:latin typeface="+mn-lt"/>
                <a:ea typeface="+mn-ea"/>
                <a:cs typeface="+mn-cs"/>
              </a:rPr>
              <a:t>Ne montrez les diapositives 8 et 9 (Apport en nutriments et Besoins en nutriments) </a:t>
            </a:r>
            <a:r>
              <a:rPr lang="fr-FR" sz="1200" kern="1200" dirty="0">
                <a:solidFill>
                  <a:srgbClr val="FF0000"/>
                </a:solidFill>
                <a:latin typeface="+mn-lt"/>
                <a:ea typeface="+mn-ea"/>
                <a:cs typeface="+mn-cs"/>
              </a:rPr>
              <a:t>que si </a:t>
            </a:r>
            <a:r>
              <a:rPr lang="fr-FR" sz="1200" kern="1200" dirty="0">
                <a:solidFill>
                  <a:schemeClr val="tx1"/>
                </a:solidFill>
                <a:latin typeface="+mn-lt"/>
                <a:ea typeface="+mn-ea"/>
                <a:cs typeface="+mn-cs"/>
              </a:rPr>
              <a:t>nécessaire ou si des questions spécifiques à propos de ces domaines sont posées par le groupe.</a:t>
            </a:r>
            <a:endParaRPr lang="en-US" dirty="0"/>
          </a:p>
        </p:txBody>
      </p:sp>
      <p:sp>
        <p:nvSpPr>
          <p:cNvPr id="4" name="Slide Number Placeholder 3"/>
          <p:cNvSpPr>
            <a:spLocks noGrp="1"/>
          </p:cNvSpPr>
          <p:nvPr>
            <p:ph type="sldNum" sz="quarter" idx="10"/>
          </p:nvPr>
        </p:nvSpPr>
        <p:spPr/>
        <p:txBody>
          <a:bodyPr/>
          <a:lstStyle/>
          <a:p>
            <a:fld id="{5222D4DB-E07A-4143-A385-5E9D20FBF8F7}" type="slidenum">
              <a:rPr lang="fr-FR" smtClean="0"/>
              <a:pPr/>
              <a:t>7</a:t>
            </a:fld>
            <a:endParaRPr lang="en-US"/>
          </a:p>
        </p:txBody>
      </p:sp>
    </p:spTree>
    <p:extLst>
      <p:ext uri="{BB962C8B-B14F-4D97-AF65-F5344CB8AC3E}">
        <p14:creationId xmlns:p14="http://schemas.microsoft.com/office/powerpoint/2010/main" val="963446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fr-FR" dirty="0"/>
              <a:t>En soutien:</a:t>
            </a:r>
          </a:p>
        </p:txBody>
      </p:sp>
      <p:sp>
        <p:nvSpPr>
          <p:cNvPr id="4" name="Slide Number Placeholder 3"/>
          <p:cNvSpPr>
            <a:spLocks noGrp="1"/>
          </p:cNvSpPr>
          <p:nvPr>
            <p:ph type="sldNum" sz="quarter" idx="10"/>
          </p:nvPr>
        </p:nvSpPr>
        <p:spPr/>
        <p:txBody>
          <a:bodyPr/>
          <a:lstStyle/>
          <a:p>
            <a:fld id="{5222D4DB-E07A-4143-A385-5E9D20FBF8F7}" type="slidenum">
              <a:rPr lang="fr-FR" smtClean="0"/>
              <a:pPr/>
              <a:t>8</a:t>
            </a:fld>
            <a:endParaRPr lang="en-US"/>
          </a:p>
        </p:txBody>
      </p:sp>
    </p:spTree>
    <p:extLst>
      <p:ext uri="{BB962C8B-B14F-4D97-AF65-F5344CB8AC3E}">
        <p14:creationId xmlns:p14="http://schemas.microsoft.com/office/powerpoint/2010/main" val="2661284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222D4DB-E07A-4143-A385-5E9D20FBF8F7}" type="slidenum">
              <a:rPr lang="fr-FR" smtClean="0"/>
              <a:pPr/>
              <a:t>9</a:t>
            </a:fld>
            <a:endParaRPr lang="en-US"/>
          </a:p>
        </p:txBody>
      </p:sp>
    </p:spTree>
    <p:extLst>
      <p:ext uri="{BB962C8B-B14F-4D97-AF65-F5344CB8AC3E}">
        <p14:creationId xmlns:p14="http://schemas.microsoft.com/office/powerpoint/2010/main" val="98217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88750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48400" y="6492875"/>
            <a:ext cx="2133600" cy="365125"/>
          </a:xfrm>
          <a:prstGeom prst="rect">
            <a:avLst/>
          </a:prstGeom>
        </p:spPr>
        <p:txBody>
          <a:bodyPr/>
          <a:lstStyle>
            <a:lvl1pPr>
              <a:defRPr/>
            </a:lvl1pPr>
          </a:lstStyle>
          <a:p>
            <a:pPr>
              <a:defRPr/>
            </a:pPr>
            <a:fld id="{4DDE1948-443B-4605-B6E5-5537D944647C}" type="datetime5">
              <a:rPr lang="en-US" smtClean="0"/>
              <a:pPr>
                <a:defRPr/>
              </a:pPr>
              <a:t>10-Jul-19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B0D5F6BA-26DF-4514-A039-9388C6D4B008}" type="slidenum">
              <a:rPr lang="en-US" altLang="en-US"/>
              <a:pPr>
                <a:defRPr/>
              </a:pPr>
              <a:t>‹#›</a:t>
            </a:fld>
            <a:endParaRPr lang="en-US" altLang="en-US"/>
          </a:p>
        </p:txBody>
      </p:sp>
    </p:spTree>
    <p:extLst>
      <p:ext uri="{BB962C8B-B14F-4D97-AF65-F5344CB8AC3E}">
        <p14:creationId xmlns:p14="http://schemas.microsoft.com/office/powerpoint/2010/main" val="272056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48400" y="6492875"/>
            <a:ext cx="2133600" cy="365125"/>
          </a:xfrm>
          <a:prstGeom prst="rect">
            <a:avLst/>
          </a:prstGeom>
        </p:spPr>
        <p:txBody>
          <a:bodyPr/>
          <a:lstStyle>
            <a:lvl1pPr>
              <a:defRPr/>
            </a:lvl1pPr>
          </a:lstStyle>
          <a:p>
            <a:pPr>
              <a:defRPr/>
            </a:pPr>
            <a:fld id="{EF1FFCAC-F886-4E41-BA50-48F077BD3438}" type="datetime5">
              <a:rPr lang="en-US" smtClean="0"/>
              <a:pPr>
                <a:defRPr/>
              </a:pPr>
              <a:t>10-Jul-19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8495B379-77D2-4999-8C1D-402D2EA28938}" type="slidenum">
              <a:rPr lang="en-US" altLang="en-US"/>
              <a:pPr>
                <a:defRPr/>
              </a:pPr>
              <a:t>‹#›</a:t>
            </a:fld>
            <a:endParaRPr lang="en-US" altLang="en-US"/>
          </a:p>
        </p:txBody>
      </p:sp>
    </p:spTree>
    <p:extLst>
      <p:ext uri="{BB962C8B-B14F-4D97-AF65-F5344CB8AC3E}">
        <p14:creationId xmlns:p14="http://schemas.microsoft.com/office/powerpoint/2010/main" val="1684875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F363-F3B0-4915-A622-054681D6D67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fr-CA"/>
          </a:p>
        </p:txBody>
      </p:sp>
      <p:sp>
        <p:nvSpPr>
          <p:cNvPr id="3" name="Subtitle 2">
            <a:extLst>
              <a:ext uri="{FF2B5EF4-FFF2-40B4-BE49-F238E27FC236}">
                <a16:creationId xmlns:a16="http://schemas.microsoft.com/office/drawing/2014/main" id="{944F9BAC-7E0F-496A-A72E-64C983230A8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r-CA"/>
          </a:p>
        </p:txBody>
      </p:sp>
      <p:sp>
        <p:nvSpPr>
          <p:cNvPr id="4" name="Date Placeholder 3">
            <a:extLst>
              <a:ext uri="{FF2B5EF4-FFF2-40B4-BE49-F238E27FC236}">
                <a16:creationId xmlns:a16="http://schemas.microsoft.com/office/drawing/2014/main" id="{78680713-4E42-48AD-89C2-EE94AC1C0FC3}"/>
              </a:ext>
            </a:extLst>
          </p:cNvPr>
          <p:cNvSpPr>
            <a:spLocks noGrp="1"/>
          </p:cNvSpPr>
          <p:nvPr>
            <p:ph type="dt" sz="half" idx="10"/>
          </p:nvPr>
        </p:nvSpPr>
        <p:spPr/>
        <p:txBody>
          <a:bodyPr/>
          <a:lstStyle/>
          <a:p>
            <a:fld id="{C442B8EC-406D-4F0D-8FBB-90ADC6F6C7FF}" type="datetimeFigureOut">
              <a:rPr lang="fr-CA" smtClean="0"/>
              <a:t>2019-07-10</a:t>
            </a:fld>
            <a:endParaRPr lang="fr-CA"/>
          </a:p>
        </p:txBody>
      </p:sp>
      <p:sp>
        <p:nvSpPr>
          <p:cNvPr id="5" name="Footer Placeholder 4">
            <a:extLst>
              <a:ext uri="{FF2B5EF4-FFF2-40B4-BE49-F238E27FC236}">
                <a16:creationId xmlns:a16="http://schemas.microsoft.com/office/drawing/2014/main" id="{BFD74E05-D60D-4C9A-8729-2F2478FF9682}"/>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03B93D53-9790-4811-BC56-ECBA6A5223A0}"/>
              </a:ext>
            </a:extLst>
          </p:cNvPr>
          <p:cNvSpPr>
            <a:spLocks noGrp="1"/>
          </p:cNvSpPr>
          <p:nvPr>
            <p:ph type="sldNum" sz="quarter" idx="12"/>
          </p:nvPr>
        </p:nvSpPr>
        <p:spPr/>
        <p:txBody>
          <a:bodyPr/>
          <a:lstStyle/>
          <a:p>
            <a:fld id="{7A985FD8-17F0-4708-8C4C-D993B5F87292}" type="slidenum">
              <a:rPr lang="fr-CA" smtClean="0"/>
              <a:t>‹#›</a:t>
            </a:fld>
            <a:endParaRPr lang="fr-CA"/>
          </a:p>
        </p:txBody>
      </p:sp>
    </p:spTree>
    <p:extLst>
      <p:ext uri="{BB962C8B-B14F-4D97-AF65-F5344CB8AC3E}">
        <p14:creationId xmlns:p14="http://schemas.microsoft.com/office/powerpoint/2010/main" val="3370785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F932F-5EBA-4A5D-9406-CC74ABDFF4E4}"/>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3B64D711-6330-4B6A-995B-D2065BBBFD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9D20EE45-7BE4-46B8-B55E-F6534B6F7099}"/>
              </a:ext>
            </a:extLst>
          </p:cNvPr>
          <p:cNvSpPr>
            <a:spLocks noGrp="1"/>
          </p:cNvSpPr>
          <p:nvPr>
            <p:ph type="dt" sz="half" idx="10"/>
          </p:nvPr>
        </p:nvSpPr>
        <p:spPr/>
        <p:txBody>
          <a:bodyPr/>
          <a:lstStyle/>
          <a:p>
            <a:fld id="{C442B8EC-406D-4F0D-8FBB-90ADC6F6C7FF}" type="datetimeFigureOut">
              <a:rPr lang="fr-CA" smtClean="0"/>
              <a:t>2019-07-10</a:t>
            </a:fld>
            <a:endParaRPr lang="fr-CA"/>
          </a:p>
        </p:txBody>
      </p:sp>
      <p:sp>
        <p:nvSpPr>
          <p:cNvPr id="5" name="Footer Placeholder 4">
            <a:extLst>
              <a:ext uri="{FF2B5EF4-FFF2-40B4-BE49-F238E27FC236}">
                <a16:creationId xmlns:a16="http://schemas.microsoft.com/office/drawing/2014/main" id="{7D61AC95-B4D4-42B5-BA44-A3C5AC0CC1DE}"/>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BB2AB4A0-31EC-4827-A083-71FCC04A1867}"/>
              </a:ext>
            </a:extLst>
          </p:cNvPr>
          <p:cNvSpPr>
            <a:spLocks noGrp="1"/>
          </p:cNvSpPr>
          <p:nvPr>
            <p:ph type="sldNum" sz="quarter" idx="12"/>
          </p:nvPr>
        </p:nvSpPr>
        <p:spPr/>
        <p:txBody>
          <a:bodyPr/>
          <a:lstStyle/>
          <a:p>
            <a:fld id="{7A985FD8-17F0-4708-8C4C-D993B5F87292}" type="slidenum">
              <a:rPr lang="fr-CA" smtClean="0"/>
              <a:t>‹#›</a:t>
            </a:fld>
            <a:endParaRPr lang="fr-CA"/>
          </a:p>
        </p:txBody>
      </p:sp>
    </p:spTree>
    <p:extLst>
      <p:ext uri="{BB962C8B-B14F-4D97-AF65-F5344CB8AC3E}">
        <p14:creationId xmlns:p14="http://schemas.microsoft.com/office/powerpoint/2010/main" val="2662268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2C95-B9D1-4ACF-BDD5-BFBD770B179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fr-CA"/>
          </a:p>
        </p:txBody>
      </p:sp>
      <p:sp>
        <p:nvSpPr>
          <p:cNvPr id="3" name="Text Placeholder 2">
            <a:extLst>
              <a:ext uri="{FF2B5EF4-FFF2-40B4-BE49-F238E27FC236}">
                <a16:creationId xmlns:a16="http://schemas.microsoft.com/office/drawing/2014/main" id="{D696791B-3E4B-41EE-A0A4-36FDA2DA8E1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FB5C35-245D-4946-A529-126D99C0636B}"/>
              </a:ext>
            </a:extLst>
          </p:cNvPr>
          <p:cNvSpPr>
            <a:spLocks noGrp="1"/>
          </p:cNvSpPr>
          <p:nvPr>
            <p:ph type="dt" sz="half" idx="10"/>
          </p:nvPr>
        </p:nvSpPr>
        <p:spPr/>
        <p:txBody>
          <a:bodyPr/>
          <a:lstStyle/>
          <a:p>
            <a:fld id="{C442B8EC-406D-4F0D-8FBB-90ADC6F6C7FF}" type="datetimeFigureOut">
              <a:rPr lang="fr-CA" smtClean="0"/>
              <a:t>2019-07-10</a:t>
            </a:fld>
            <a:endParaRPr lang="fr-CA"/>
          </a:p>
        </p:txBody>
      </p:sp>
      <p:sp>
        <p:nvSpPr>
          <p:cNvPr id="5" name="Footer Placeholder 4">
            <a:extLst>
              <a:ext uri="{FF2B5EF4-FFF2-40B4-BE49-F238E27FC236}">
                <a16:creationId xmlns:a16="http://schemas.microsoft.com/office/drawing/2014/main" id="{D664F830-728E-4437-B1B6-D58FD6AD9BBF}"/>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2F36171A-EBB7-4763-B64C-F1E718016828}"/>
              </a:ext>
            </a:extLst>
          </p:cNvPr>
          <p:cNvSpPr>
            <a:spLocks noGrp="1"/>
          </p:cNvSpPr>
          <p:nvPr>
            <p:ph type="sldNum" sz="quarter" idx="12"/>
          </p:nvPr>
        </p:nvSpPr>
        <p:spPr/>
        <p:txBody>
          <a:bodyPr/>
          <a:lstStyle/>
          <a:p>
            <a:fld id="{7A985FD8-17F0-4708-8C4C-D993B5F87292}" type="slidenum">
              <a:rPr lang="fr-CA" smtClean="0"/>
              <a:t>‹#›</a:t>
            </a:fld>
            <a:endParaRPr lang="fr-CA"/>
          </a:p>
        </p:txBody>
      </p:sp>
    </p:spTree>
    <p:extLst>
      <p:ext uri="{BB962C8B-B14F-4D97-AF65-F5344CB8AC3E}">
        <p14:creationId xmlns:p14="http://schemas.microsoft.com/office/powerpoint/2010/main" val="3150138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FB12C-C894-429E-844E-8209CA5E8554}"/>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8CB1392F-2116-451D-A816-0204B0667367}"/>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a:extLst>
              <a:ext uri="{FF2B5EF4-FFF2-40B4-BE49-F238E27FC236}">
                <a16:creationId xmlns:a16="http://schemas.microsoft.com/office/drawing/2014/main" id="{DB236ADE-7020-495C-944A-7F5D028A012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a:extLst>
              <a:ext uri="{FF2B5EF4-FFF2-40B4-BE49-F238E27FC236}">
                <a16:creationId xmlns:a16="http://schemas.microsoft.com/office/drawing/2014/main" id="{29B1A6E4-C9F4-4AED-843B-C4D2A57DFBF5}"/>
              </a:ext>
            </a:extLst>
          </p:cNvPr>
          <p:cNvSpPr>
            <a:spLocks noGrp="1"/>
          </p:cNvSpPr>
          <p:nvPr>
            <p:ph type="dt" sz="half" idx="10"/>
          </p:nvPr>
        </p:nvSpPr>
        <p:spPr/>
        <p:txBody>
          <a:bodyPr/>
          <a:lstStyle/>
          <a:p>
            <a:fld id="{C442B8EC-406D-4F0D-8FBB-90ADC6F6C7FF}" type="datetimeFigureOut">
              <a:rPr lang="fr-CA" smtClean="0"/>
              <a:t>2019-07-10</a:t>
            </a:fld>
            <a:endParaRPr lang="fr-CA"/>
          </a:p>
        </p:txBody>
      </p:sp>
      <p:sp>
        <p:nvSpPr>
          <p:cNvPr id="6" name="Footer Placeholder 5">
            <a:extLst>
              <a:ext uri="{FF2B5EF4-FFF2-40B4-BE49-F238E27FC236}">
                <a16:creationId xmlns:a16="http://schemas.microsoft.com/office/drawing/2014/main" id="{27E5EF69-C25B-42E4-82F2-DDD364EF170C}"/>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66B1F213-3B04-4428-AA19-A12F9D3CA461}"/>
              </a:ext>
            </a:extLst>
          </p:cNvPr>
          <p:cNvSpPr>
            <a:spLocks noGrp="1"/>
          </p:cNvSpPr>
          <p:nvPr>
            <p:ph type="sldNum" sz="quarter" idx="12"/>
          </p:nvPr>
        </p:nvSpPr>
        <p:spPr/>
        <p:txBody>
          <a:bodyPr/>
          <a:lstStyle/>
          <a:p>
            <a:fld id="{7A985FD8-17F0-4708-8C4C-D993B5F87292}" type="slidenum">
              <a:rPr lang="fr-CA" smtClean="0"/>
              <a:t>‹#›</a:t>
            </a:fld>
            <a:endParaRPr lang="fr-CA"/>
          </a:p>
        </p:txBody>
      </p:sp>
    </p:spTree>
    <p:extLst>
      <p:ext uri="{BB962C8B-B14F-4D97-AF65-F5344CB8AC3E}">
        <p14:creationId xmlns:p14="http://schemas.microsoft.com/office/powerpoint/2010/main" val="2461206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FC2E-660E-4BE7-9F77-111C4AF06D37}"/>
              </a:ext>
            </a:extLst>
          </p:cNvPr>
          <p:cNvSpPr>
            <a:spLocks noGrp="1"/>
          </p:cNvSpPr>
          <p:nvPr>
            <p:ph type="title"/>
          </p:nvPr>
        </p:nvSpPr>
        <p:spPr>
          <a:xfrm>
            <a:off x="629841" y="365126"/>
            <a:ext cx="7886700" cy="1325563"/>
          </a:xfrm>
        </p:spPr>
        <p:txBody>
          <a:bodyPr/>
          <a:lstStyle/>
          <a:p>
            <a:r>
              <a:rPr lang="en-US"/>
              <a:t>Click to edit Master title style</a:t>
            </a:r>
            <a:endParaRPr lang="fr-CA"/>
          </a:p>
        </p:txBody>
      </p:sp>
      <p:sp>
        <p:nvSpPr>
          <p:cNvPr id="3" name="Text Placeholder 2">
            <a:extLst>
              <a:ext uri="{FF2B5EF4-FFF2-40B4-BE49-F238E27FC236}">
                <a16:creationId xmlns:a16="http://schemas.microsoft.com/office/drawing/2014/main" id="{A0D827EC-5F6D-499B-AE2F-7F05E78CB1E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7BC3BD2-FB31-4990-97D7-9DCA34BD00B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a:extLst>
              <a:ext uri="{FF2B5EF4-FFF2-40B4-BE49-F238E27FC236}">
                <a16:creationId xmlns:a16="http://schemas.microsoft.com/office/drawing/2014/main" id="{F565B0B3-1A3A-460A-8C45-987189C92BA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400C952-B34A-4B58-B789-008422E5859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a:extLst>
              <a:ext uri="{FF2B5EF4-FFF2-40B4-BE49-F238E27FC236}">
                <a16:creationId xmlns:a16="http://schemas.microsoft.com/office/drawing/2014/main" id="{C473A32A-A35C-4229-B5F2-C47E424B1F01}"/>
              </a:ext>
            </a:extLst>
          </p:cNvPr>
          <p:cNvSpPr>
            <a:spLocks noGrp="1"/>
          </p:cNvSpPr>
          <p:nvPr>
            <p:ph type="dt" sz="half" idx="10"/>
          </p:nvPr>
        </p:nvSpPr>
        <p:spPr/>
        <p:txBody>
          <a:bodyPr/>
          <a:lstStyle/>
          <a:p>
            <a:fld id="{C442B8EC-406D-4F0D-8FBB-90ADC6F6C7FF}" type="datetimeFigureOut">
              <a:rPr lang="fr-CA" smtClean="0"/>
              <a:t>2019-07-10</a:t>
            </a:fld>
            <a:endParaRPr lang="fr-CA"/>
          </a:p>
        </p:txBody>
      </p:sp>
      <p:sp>
        <p:nvSpPr>
          <p:cNvPr id="8" name="Footer Placeholder 7">
            <a:extLst>
              <a:ext uri="{FF2B5EF4-FFF2-40B4-BE49-F238E27FC236}">
                <a16:creationId xmlns:a16="http://schemas.microsoft.com/office/drawing/2014/main" id="{6CB0B766-30A7-4E07-9023-CA32E14DDB6E}"/>
              </a:ext>
            </a:extLst>
          </p:cNvPr>
          <p:cNvSpPr>
            <a:spLocks noGrp="1"/>
          </p:cNvSpPr>
          <p:nvPr>
            <p:ph type="ftr" sz="quarter" idx="11"/>
          </p:nvPr>
        </p:nvSpPr>
        <p:spPr/>
        <p:txBody>
          <a:bodyPr/>
          <a:lstStyle/>
          <a:p>
            <a:endParaRPr lang="fr-CA"/>
          </a:p>
        </p:txBody>
      </p:sp>
      <p:sp>
        <p:nvSpPr>
          <p:cNvPr id="9" name="Slide Number Placeholder 8">
            <a:extLst>
              <a:ext uri="{FF2B5EF4-FFF2-40B4-BE49-F238E27FC236}">
                <a16:creationId xmlns:a16="http://schemas.microsoft.com/office/drawing/2014/main" id="{5439F17A-6357-485C-8BA9-6995E503C214}"/>
              </a:ext>
            </a:extLst>
          </p:cNvPr>
          <p:cNvSpPr>
            <a:spLocks noGrp="1"/>
          </p:cNvSpPr>
          <p:nvPr>
            <p:ph type="sldNum" sz="quarter" idx="12"/>
          </p:nvPr>
        </p:nvSpPr>
        <p:spPr/>
        <p:txBody>
          <a:bodyPr/>
          <a:lstStyle/>
          <a:p>
            <a:fld id="{7A985FD8-17F0-4708-8C4C-D993B5F87292}" type="slidenum">
              <a:rPr lang="fr-CA" smtClean="0"/>
              <a:t>‹#›</a:t>
            </a:fld>
            <a:endParaRPr lang="fr-CA"/>
          </a:p>
        </p:txBody>
      </p:sp>
    </p:spTree>
    <p:extLst>
      <p:ext uri="{BB962C8B-B14F-4D97-AF65-F5344CB8AC3E}">
        <p14:creationId xmlns:p14="http://schemas.microsoft.com/office/powerpoint/2010/main" val="2049479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CB7D-B706-44E4-B529-DD94F22F1CF9}"/>
              </a:ext>
            </a:extLst>
          </p:cNvPr>
          <p:cNvSpPr>
            <a:spLocks noGrp="1"/>
          </p:cNvSpPr>
          <p:nvPr>
            <p:ph type="title"/>
          </p:nvPr>
        </p:nvSpPr>
        <p:spPr/>
        <p:txBody>
          <a:bodyPr/>
          <a:lstStyle/>
          <a:p>
            <a:r>
              <a:rPr lang="en-US"/>
              <a:t>Click to edit Master title style</a:t>
            </a:r>
            <a:endParaRPr lang="fr-CA"/>
          </a:p>
        </p:txBody>
      </p:sp>
      <p:sp>
        <p:nvSpPr>
          <p:cNvPr id="3" name="Date Placeholder 2">
            <a:extLst>
              <a:ext uri="{FF2B5EF4-FFF2-40B4-BE49-F238E27FC236}">
                <a16:creationId xmlns:a16="http://schemas.microsoft.com/office/drawing/2014/main" id="{2CA6CDD8-7A5B-4CD7-82BB-4313B48ED98C}"/>
              </a:ext>
            </a:extLst>
          </p:cNvPr>
          <p:cNvSpPr>
            <a:spLocks noGrp="1"/>
          </p:cNvSpPr>
          <p:nvPr>
            <p:ph type="dt" sz="half" idx="10"/>
          </p:nvPr>
        </p:nvSpPr>
        <p:spPr/>
        <p:txBody>
          <a:bodyPr/>
          <a:lstStyle/>
          <a:p>
            <a:fld id="{C442B8EC-406D-4F0D-8FBB-90ADC6F6C7FF}" type="datetimeFigureOut">
              <a:rPr lang="fr-CA" smtClean="0"/>
              <a:t>2019-07-10</a:t>
            </a:fld>
            <a:endParaRPr lang="fr-CA"/>
          </a:p>
        </p:txBody>
      </p:sp>
      <p:sp>
        <p:nvSpPr>
          <p:cNvPr id="4" name="Footer Placeholder 3">
            <a:extLst>
              <a:ext uri="{FF2B5EF4-FFF2-40B4-BE49-F238E27FC236}">
                <a16:creationId xmlns:a16="http://schemas.microsoft.com/office/drawing/2014/main" id="{08AA7C2D-F7A5-4E4D-ACD5-1E90E9DB891E}"/>
              </a:ext>
            </a:extLst>
          </p:cNvPr>
          <p:cNvSpPr>
            <a:spLocks noGrp="1"/>
          </p:cNvSpPr>
          <p:nvPr>
            <p:ph type="ftr" sz="quarter" idx="11"/>
          </p:nvPr>
        </p:nvSpPr>
        <p:spPr/>
        <p:txBody>
          <a:bodyPr/>
          <a:lstStyle/>
          <a:p>
            <a:endParaRPr lang="fr-CA"/>
          </a:p>
        </p:txBody>
      </p:sp>
      <p:sp>
        <p:nvSpPr>
          <p:cNvPr id="5" name="Slide Number Placeholder 4">
            <a:extLst>
              <a:ext uri="{FF2B5EF4-FFF2-40B4-BE49-F238E27FC236}">
                <a16:creationId xmlns:a16="http://schemas.microsoft.com/office/drawing/2014/main" id="{E85E4984-78CE-4B09-A559-DA554277ADF6}"/>
              </a:ext>
            </a:extLst>
          </p:cNvPr>
          <p:cNvSpPr>
            <a:spLocks noGrp="1"/>
          </p:cNvSpPr>
          <p:nvPr>
            <p:ph type="sldNum" sz="quarter" idx="12"/>
          </p:nvPr>
        </p:nvSpPr>
        <p:spPr/>
        <p:txBody>
          <a:bodyPr/>
          <a:lstStyle/>
          <a:p>
            <a:fld id="{7A985FD8-17F0-4708-8C4C-D993B5F87292}" type="slidenum">
              <a:rPr lang="fr-CA" smtClean="0"/>
              <a:t>‹#›</a:t>
            </a:fld>
            <a:endParaRPr lang="fr-CA"/>
          </a:p>
        </p:txBody>
      </p:sp>
    </p:spTree>
    <p:extLst>
      <p:ext uri="{BB962C8B-B14F-4D97-AF65-F5344CB8AC3E}">
        <p14:creationId xmlns:p14="http://schemas.microsoft.com/office/powerpoint/2010/main" val="3355748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47D22B-14B4-4759-BDDC-CDF35F867F38}"/>
              </a:ext>
            </a:extLst>
          </p:cNvPr>
          <p:cNvSpPr>
            <a:spLocks noGrp="1"/>
          </p:cNvSpPr>
          <p:nvPr>
            <p:ph type="dt" sz="half" idx="10"/>
          </p:nvPr>
        </p:nvSpPr>
        <p:spPr/>
        <p:txBody>
          <a:bodyPr/>
          <a:lstStyle/>
          <a:p>
            <a:fld id="{C442B8EC-406D-4F0D-8FBB-90ADC6F6C7FF}" type="datetimeFigureOut">
              <a:rPr lang="fr-CA" smtClean="0"/>
              <a:t>2019-07-10</a:t>
            </a:fld>
            <a:endParaRPr lang="fr-CA"/>
          </a:p>
        </p:txBody>
      </p:sp>
      <p:sp>
        <p:nvSpPr>
          <p:cNvPr id="3" name="Footer Placeholder 2">
            <a:extLst>
              <a:ext uri="{FF2B5EF4-FFF2-40B4-BE49-F238E27FC236}">
                <a16:creationId xmlns:a16="http://schemas.microsoft.com/office/drawing/2014/main" id="{AB4F525D-A6A5-4D35-AE42-DC6C48520CEE}"/>
              </a:ext>
            </a:extLst>
          </p:cNvPr>
          <p:cNvSpPr>
            <a:spLocks noGrp="1"/>
          </p:cNvSpPr>
          <p:nvPr>
            <p:ph type="ftr" sz="quarter" idx="11"/>
          </p:nvPr>
        </p:nvSpPr>
        <p:spPr/>
        <p:txBody>
          <a:bodyPr/>
          <a:lstStyle/>
          <a:p>
            <a:endParaRPr lang="fr-CA"/>
          </a:p>
        </p:txBody>
      </p:sp>
      <p:sp>
        <p:nvSpPr>
          <p:cNvPr id="4" name="Slide Number Placeholder 3">
            <a:extLst>
              <a:ext uri="{FF2B5EF4-FFF2-40B4-BE49-F238E27FC236}">
                <a16:creationId xmlns:a16="http://schemas.microsoft.com/office/drawing/2014/main" id="{B9A5CCF5-3DBB-4B94-AB81-8761043F8C37}"/>
              </a:ext>
            </a:extLst>
          </p:cNvPr>
          <p:cNvSpPr>
            <a:spLocks noGrp="1"/>
          </p:cNvSpPr>
          <p:nvPr>
            <p:ph type="sldNum" sz="quarter" idx="12"/>
          </p:nvPr>
        </p:nvSpPr>
        <p:spPr/>
        <p:txBody>
          <a:bodyPr/>
          <a:lstStyle/>
          <a:p>
            <a:fld id="{7A985FD8-17F0-4708-8C4C-D993B5F87292}" type="slidenum">
              <a:rPr lang="fr-CA" smtClean="0"/>
              <a:t>‹#›</a:t>
            </a:fld>
            <a:endParaRPr lang="fr-CA"/>
          </a:p>
        </p:txBody>
      </p:sp>
    </p:spTree>
    <p:extLst>
      <p:ext uri="{BB962C8B-B14F-4D97-AF65-F5344CB8AC3E}">
        <p14:creationId xmlns:p14="http://schemas.microsoft.com/office/powerpoint/2010/main" val="3138600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BE93-F72F-4120-B205-174F1E72074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BCE2F436-586B-4146-B3C2-00445EB08C4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a:extLst>
              <a:ext uri="{FF2B5EF4-FFF2-40B4-BE49-F238E27FC236}">
                <a16:creationId xmlns:a16="http://schemas.microsoft.com/office/drawing/2014/main" id="{AE3701B5-B5B1-4DA6-A850-E5477415F6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0930786-0309-4DF4-9F0D-EBDD69097165}"/>
              </a:ext>
            </a:extLst>
          </p:cNvPr>
          <p:cNvSpPr>
            <a:spLocks noGrp="1"/>
          </p:cNvSpPr>
          <p:nvPr>
            <p:ph type="dt" sz="half" idx="10"/>
          </p:nvPr>
        </p:nvSpPr>
        <p:spPr/>
        <p:txBody>
          <a:bodyPr/>
          <a:lstStyle/>
          <a:p>
            <a:fld id="{C442B8EC-406D-4F0D-8FBB-90ADC6F6C7FF}" type="datetimeFigureOut">
              <a:rPr lang="fr-CA" smtClean="0"/>
              <a:t>2019-07-10</a:t>
            </a:fld>
            <a:endParaRPr lang="fr-CA"/>
          </a:p>
        </p:txBody>
      </p:sp>
      <p:sp>
        <p:nvSpPr>
          <p:cNvPr id="6" name="Footer Placeholder 5">
            <a:extLst>
              <a:ext uri="{FF2B5EF4-FFF2-40B4-BE49-F238E27FC236}">
                <a16:creationId xmlns:a16="http://schemas.microsoft.com/office/drawing/2014/main" id="{C7CA4FF2-0555-4D24-B066-0ACCAD9A12F2}"/>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81570E64-6E54-4C8C-94D9-E83A9E718434}"/>
              </a:ext>
            </a:extLst>
          </p:cNvPr>
          <p:cNvSpPr>
            <a:spLocks noGrp="1"/>
          </p:cNvSpPr>
          <p:nvPr>
            <p:ph type="sldNum" sz="quarter" idx="12"/>
          </p:nvPr>
        </p:nvSpPr>
        <p:spPr/>
        <p:txBody>
          <a:bodyPr/>
          <a:lstStyle/>
          <a:p>
            <a:fld id="{7A985FD8-17F0-4708-8C4C-D993B5F87292}" type="slidenum">
              <a:rPr lang="fr-CA" smtClean="0"/>
              <a:t>‹#›</a:t>
            </a:fld>
            <a:endParaRPr lang="fr-CA"/>
          </a:p>
        </p:txBody>
      </p:sp>
    </p:spTree>
    <p:extLst>
      <p:ext uri="{BB962C8B-B14F-4D97-AF65-F5344CB8AC3E}">
        <p14:creationId xmlns:p14="http://schemas.microsoft.com/office/powerpoint/2010/main" val="292226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4802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13D6C-3656-4376-B8A0-E71F747DE48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CA"/>
          </a:p>
        </p:txBody>
      </p:sp>
      <p:sp>
        <p:nvSpPr>
          <p:cNvPr id="3" name="Picture Placeholder 2">
            <a:extLst>
              <a:ext uri="{FF2B5EF4-FFF2-40B4-BE49-F238E27FC236}">
                <a16:creationId xmlns:a16="http://schemas.microsoft.com/office/drawing/2014/main" id="{2054D162-8415-4FC7-A1C1-E7D8E0BD803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CA"/>
          </a:p>
        </p:txBody>
      </p:sp>
      <p:sp>
        <p:nvSpPr>
          <p:cNvPr id="4" name="Text Placeholder 3">
            <a:extLst>
              <a:ext uri="{FF2B5EF4-FFF2-40B4-BE49-F238E27FC236}">
                <a16:creationId xmlns:a16="http://schemas.microsoft.com/office/drawing/2014/main" id="{48A5361B-FD8B-471D-A9C0-878C7BABD4D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BF5F520-E146-4E17-8161-F7E337EF8865}"/>
              </a:ext>
            </a:extLst>
          </p:cNvPr>
          <p:cNvSpPr>
            <a:spLocks noGrp="1"/>
          </p:cNvSpPr>
          <p:nvPr>
            <p:ph type="dt" sz="half" idx="10"/>
          </p:nvPr>
        </p:nvSpPr>
        <p:spPr/>
        <p:txBody>
          <a:bodyPr/>
          <a:lstStyle/>
          <a:p>
            <a:fld id="{C442B8EC-406D-4F0D-8FBB-90ADC6F6C7FF}" type="datetimeFigureOut">
              <a:rPr lang="fr-CA" smtClean="0"/>
              <a:t>2019-07-10</a:t>
            </a:fld>
            <a:endParaRPr lang="fr-CA"/>
          </a:p>
        </p:txBody>
      </p:sp>
      <p:sp>
        <p:nvSpPr>
          <p:cNvPr id="6" name="Footer Placeholder 5">
            <a:extLst>
              <a:ext uri="{FF2B5EF4-FFF2-40B4-BE49-F238E27FC236}">
                <a16:creationId xmlns:a16="http://schemas.microsoft.com/office/drawing/2014/main" id="{C5E6356D-C35D-4D8D-89FA-424E38F57175}"/>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75468E93-2728-4D69-BC88-0DA0564040BA}"/>
              </a:ext>
            </a:extLst>
          </p:cNvPr>
          <p:cNvSpPr>
            <a:spLocks noGrp="1"/>
          </p:cNvSpPr>
          <p:nvPr>
            <p:ph type="sldNum" sz="quarter" idx="12"/>
          </p:nvPr>
        </p:nvSpPr>
        <p:spPr/>
        <p:txBody>
          <a:bodyPr/>
          <a:lstStyle/>
          <a:p>
            <a:fld id="{7A985FD8-17F0-4708-8C4C-D993B5F87292}" type="slidenum">
              <a:rPr lang="fr-CA" smtClean="0"/>
              <a:t>‹#›</a:t>
            </a:fld>
            <a:endParaRPr lang="fr-CA"/>
          </a:p>
        </p:txBody>
      </p:sp>
    </p:spTree>
    <p:extLst>
      <p:ext uri="{BB962C8B-B14F-4D97-AF65-F5344CB8AC3E}">
        <p14:creationId xmlns:p14="http://schemas.microsoft.com/office/powerpoint/2010/main" val="718545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9FB9-3581-405F-9B6B-105A2B86958A}"/>
              </a:ext>
            </a:extLst>
          </p:cNvPr>
          <p:cNvSpPr>
            <a:spLocks noGrp="1"/>
          </p:cNvSpPr>
          <p:nvPr>
            <p:ph type="title"/>
          </p:nvPr>
        </p:nvSpPr>
        <p:spPr/>
        <p:txBody>
          <a:bodyPr/>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C8C6B31C-1697-494B-BA25-15212C0BB3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885BBB8E-0382-494F-979A-646A40D88FDA}"/>
              </a:ext>
            </a:extLst>
          </p:cNvPr>
          <p:cNvSpPr>
            <a:spLocks noGrp="1"/>
          </p:cNvSpPr>
          <p:nvPr>
            <p:ph type="dt" sz="half" idx="10"/>
          </p:nvPr>
        </p:nvSpPr>
        <p:spPr/>
        <p:txBody>
          <a:bodyPr/>
          <a:lstStyle/>
          <a:p>
            <a:fld id="{C442B8EC-406D-4F0D-8FBB-90ADC6F6C7FF}" type="datetimeFigureOut">
              <a:rPr lang="fr-CA" smtClean="0"/>
              <a:t>2019-07-10</a:t>
            </a:fld>
            <a:endParaRPr lang="fr-CA"/>
          </a:p>
        </p:txBody>
      </p:sp>
      <p:sp>
        <p:nvSpPr>
          <p:cNvPr id="5" name="Footer Placeholder 4">
            <a:extLst>
              <a:ext uri="{FF2B5EF4-FFF2-40B4-BE49-F238E27FC236}">
                <a16:creationId xmlns:a16="http://schemas.microsoft.com/office/drawing/2014/main" id="{4C89EBE9-7FCD-4122-9400-E9B4C6A49834}"/>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9CE3ADD0-A16A-43C1-9D0A-C124D0421ABB}"/>
              </a:ext>
            </a:extLst>
          </p:cNvPr>
          <p:cNvSpPr>
            <a:spLocks noGrp="1"/>
          </p:cNvSpPr>
          <p:nvPr>
            <p:ph type="sldNum" sz="quarter" idx="12"/>
          </p:nvPr>
        </p:nvSpPr>
        <p:spPr/>
        <p:txBody>
          <a:bodyPr/>
          <a:lstStyle/>
          <a:p>
            <a:fld id="{7A985FD8-17F0-4708-8C4C-D993B5F87292}" type="slidenum">
              <a:rPr lang="fr-CA" smtClean="0"/>
              <a:t>‹#›</a:t>
            </a:fld>
            <a:endParaRPr lang="fr-CA"/>
          </a:p>
        </p:txBody>
      </p:sp>
    </p:spTree>
    <p:extLst>
      <p:ext uri="{BB962C8B-B14F-4D97-AF65-F5344CB8AC3E}">
        <p14:creationId xmlns:p14="http://schemas.microsoft.com/office/powerpoint/2010/main" val="3488759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5ACC8-7443-47A5-BDD4-87E5F4C4F93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88C43154-EEAF-4F16-9029-4C916A663319}"/>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47FF990E-97C8-49D6-829E-C002D841A1AB}"/>
              </a:ext>
            </a:extLst>
          </p:cNvPr>
          <p:cNvSpPr>
            <a:spLocks noGrp="1"/>
          </p:cNvSpPr>
          <p:nvPr>
            <p:ph type="dt" sz="half" idx="10"/>
          </p:nvPr>
        </p:nvSpPr>
        <p:spPr/>
        <p:txBody>
          <a:bodyPr/>
          <a:lstStyle/>
          <a:p>
            <a:fld id="{C442B8EC-406D-4F0D-8FBB-90ADC6F6C7FF}" type="datetimeFigureOut">
              <a:rPr lang="fr-CA" smtClean="0"/>
              <a:t>2019-07-10</a:t>
            </a:fld>
            <a:endParaRPr lang="fr-CA"/>
          </a:p>
        </p:txBody>
      </p:sp>
      <p:sp>
        <p:nvSpPr>
          <p:cNvPr id="5" name="Footer Placeholder 4">
            <a:extLst>
              <a:ext uri="{FF2B5EF4-FFF2-40B4-BE49-F238E27FC236}">
                <a16:creationId xmlns:a16="http://schemas.microsoft.com/office/drawing/2014/main" id="{3C7CCC72-2032-47BE-9425-26A24C590812}"/>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9B03B1E5-19AB-4726-BD86-B5EA390F6DCD}"/>
              </a:ext>
            </a:extLst>
          </p:cNvPr>
          <p:cNvSpPr>
            <a:spLocks noGrp="1"/>
          </p:cNvSpPr>
          <p:nvPr>
            <p:ph type="sldNum" sz="quarter" idx="12"/>
          </p:nvPr>
        </p:nvSpPr>
        <p:spPr/>
        <p:txBody>
          <a:bodyPr/>
          <a:lstStyle/>
          <a:p>
            <a:fld id="{7A985FD8-17F0-4708-8C4C-D993B5F87292}" type="slidenum">
              <a:rPr lang="fr-CA" smtClean="0"/>
              <a:t>‹#›</a:t>
            </a:fld>
            <a:endParaRPr lang="fr-CA"/>
          </a:p>
        </p:txBody>
      </p:sp>
    </p:spTree>
    <p:extLst>
      <p:ext uri="{BB962C8B-B14F-4D97-AF65-F5344CB8AC3E}">
        <p14:creationId xmlns:p14="http://schemas.microsoft.com/office/powerpoint/2010/main" val="329453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53359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248400" y="6492875"/>
            <a:ext cx="2133600" cy="365125"/>
          </a:xfrm>
          <a:prstGeom prst="rect">
            <a:avLst/>
          </a:prstGeom>
        </p:spPr>
        <p:txBody>
          <a:bodyPr/>
          <a:lstStyle>
            <a:lvl1pPr>
              <a:defRPr/>
            </a:lvl1pPr>
          </a:lstStyle>
          <a:p>
            <a:pPr>
              <a:defRPr/>
            </a:pPr>
            <a:fld id="{B33272BE-1AE4-4CB6-8E3E-515075CEEE45}" type="datetime5">
              <a:rPr lang="en-US" smtClean="0"/>
              <a:pPr>
                <a:defRPr/>
              </a:pPr>
              <a:t>10-Jul-19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70647B07-869D-4676-BC12-9FDA22E1BBE2}" type="slidenum">
              <a:rPr lang="en-US" altLang="en-US"/>
              <a:pPr>
                <a:defRPr/>
              </a:pPr>
              <a:t>‹#›</a:t>
            </a:fld>
            <a:endParaRPr lang="en-US" altLang="en-US"/>
          </a:p>
        </p:txBody>
      </p:sp>
    </p:spTree>
    <p:extLst>
      <p:ext uri="{BB962C8B-B14F-4D97-AF65-F5344CB8AC3E}">
        <p14:creationId xmlns:p14="http://schemas.microsoft.com/office/powerpoint/2010/main" val="377559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248400" y="6492875"/>
            <a:ext cx="2133600" cy="365125"/>
          </a:xfrm>
          <a:prstGeom prst="rect">
            <a:avLst/>
          </a:prstGeom>
        </p:spPr>
        <p:txBody>
          <a:bodyPr/>
          <a:lstStyle>
            <a:lvl1pPr>
              <a:defRPr/>
            </a:lvl1pPr>
          </a:lstStyle>
          <a:p>
            <a:pPr>
              <a:defRPr/>
            </a:pPr>
            <a:fld id="{5B574745-4A05-4ED7-A35B-5DAF4152639C}" type="datetime5">
              <a:rPr lang="en-US" smtClean="0"/>
              <a:pPr>
                <a:defRPr/>
              </a:pPr>
              <a:t>10-Jul-19</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BCAA1AEA-5DF7-41E6-9A50-83E3D832DEC7}" type="slidenum">
              <a:rPr lang="en-US" altLang="en-US"/>
              <a:pPr>
                <a:defRPr/>
              </a:pPr>
              <a:t>‹#›</a:t>
            </a:fld>
            <a:endParaRPr lang="en-US" altLang="en-US"/>
          </a:p>
        </p:txBody>
      </p:sp>
    </p:spTree>
    <p:extLst>
      <p:ext uri="{BB962C8B-B14F-4D97-AF65-F5344CB8AC3E}">
        <p14:creationId xmlns:p14="http://schemas.microsoft.com/office/powerpoint/2010/main" val="210231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248400" y="6492875"/>
            <a:ext cx="2133600" cy="365125"/>
          </a:xfrm>
          <a:prstGeom prst="rect">
            <a:avLst/>
          </a:prstGeom>
        </p:spPr>
        <p:txBody>
          <a:bodyPr/>
          <a:lstStyle>
            <a:lvl1pPr>
              <a:defRPr/>
            </a:lvl1pPr>
          </a:lstStyle>
          <a:p>
            <a:pPr>
              <a:defRPr/>
            </a:pPr>
            <a:fld id="{85C93614-BF25-4461-A32E-46403EA487C9}" type="datetime5">
              <a:rPr lang="en-US" smtClean="0"/>
              <a:pPr>
                <a:defRPr/>
              </a:pPr>
              <a:t>10-Jul-19</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8E61E6FD-D9E3-4E90-B241-C9C41410FDD5}" type="slidenum">
              <a:rPr lang="en-US" altLang="en-US"/>
              <a:pPr>
                <a:defRPr/>
              </a:pPr>
              <a:t>‹#›</a:t>
            </a:fld>
            <a:endParaRPr lang="en-US" altLang="en-US"/>
          </a:p>
        </p:txBody>
      </p:sp>
    </p:spTree>
    <p:extLst>
      <p:ext uri="{BB962C8B-B14F-4D97-AF65-F5344CB8AC3E}">
        <p14:creationId xmlns:p14="http://schemas.microsoft.com/office/powerpoint/2010/main" val="84086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48400" y="6492875"/>
            <a:ext cx="2133600" cy="365125"/>
          </a:xfrm>
          <a:prstGeom prst="rect">
            <a:avLst/>
          </a:prstGeom>
        </p:spPr>
        <p:txBody>
          <a:bodyPr/>
          <a:lstStyle>
            <a:lvl1pPr>
              <a:defRPr/>
            </a:lvl1pPr>
          </a:lstStyle>
          <a:p>
            <a:pPr>
              <a:defRPr/>
            </a:pPr>
            <a:fld id="{39E1A44B-F0F6-447D-8789-9D7D3C23DF00}" type="datetime5">
              <a:rPr lang="en-US" smtClean="0"/>
              <a:pPr>
                <a:defRPr/>
              </a:pPr>
              <a:t>10-Jul-19</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E1B2D8C8-8807-4E51-B90D-E6EFA321EE49}" type="slidenum">
              <a:rPr lang="en-US" altLang="en-US"/>
              <a:pPr>
                <a:defRPr/>
              </a:pPr>
              <a:t>‹#›</a:t>
            </a:fld>
            <a:endParaRPr lang="en-US" altLang="en-US"/>
          </a:p>
        </p:txBody>
      </p:sp>
    </p:spTree>
    <p:extLst>
      <p:ext uri="{BB962C8B-B14F-4D97-AF65-F5344CB8AC3E}">
        <p14:creationId xmlns:p14="http://schemas.microsoft.com/office/powerpoint/2010/main" val="276479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248400" y="6492875"/>
            <a:ext cx="2133600" cy="365125"/>
          </a:xfrm>
          <a:prstGeom prst="rect">
            <a:avLst/>
          </a:prstGeom>
        </p:spPr>
        <p:txBody>
          <a:bodyPr/>
          <a:lstStyle>
            <a:lvl1pPr>
              <a:defRPr/>
            </a:lvl1pPr>
          </a:lstStyle>
          <a:p>
            <a:pPr>
              <a:defRPr/>
            </a:pPr>
            <a:fld id="{1385839F-9453-489A-93D8-2F9374C05180}" type="datetime5">
              <a:rPr lang="en-US" smtClean="0"/>
              <a:pPr>
                <a:defRPr/>
              </a:pPr>
              <a:t>10-Jul-19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06C22E29-51DD-470B-8F38-48C8F019B059}" type="slidenum">
              <a:rPr lang="en-US" altLang="en-US"/>
              <a:pPr>
                <a:defRPr/>
              </a:pPr>
              <a:t>‹#›</a:t>
            </a:fld>
            <a:endParaRPr lang="en-US" altLang="en-US"/>
          </a:p>
        </p:txBody>
      </p:sp>
    </p:spTree>
    <p:extLst>
      <p:ext uri="{BB962C8B-B14F-4D97-AF65-F5344CB8AC3E}">
        <p14:creationId xmlns:p14="http://schemas.microsoft.com/office/powerpoint/2010/main" val="1464923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248400" y="6492875"/>
            <a:ext cx="2133600" cy="365125"/>
          </a:xfrm>
          <a:prstGeom prst="rect">
            <a:avLst/>
          </a:prstGeom>
        </p:spPr>
        <p:txBody>
          <a:bodyPr/>
          <a:lstStyle>
            <a:lvl1pPr>
              <a:defRPr/>
            </a:lvl1pPr>
          </a:lstStyle>
          <a:p>
            <a:pPr>
              <a:defRPr/>
            </a:pPr>
            <a:fld id="{BA643D1E-AB01-4C28-BD3F-95C35C61E71D}" type="datetime5">
              <a:rPr lang="en-US" smtClean="0"/>
              <a:pPr>
                <a:defRPr/>
              </a:pPr>
              <a:t>10-Jul-19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E318CADB-57A9-465F-9085-798CA6DB0EB7}" type="slidenum">
              <a:rPr lang="en-US" altLang="en-US"/>
              <a:pPr>
                <a:defRPr/>
              </a:pPr>
              <a:t>‹#›</a:t>
            </a:fld>
            <a:endParaRPr lang="en-US" altLang="en-US"/>
          </a:p>
        </p:txBody>
      </p:sp>
    </p:spTree>
    <p:extLst>
      <p:ext uri="{BB962C8B-B14F-4D97-AF65-F5344CB8AC3E}">
        <p14:creationId xmlns:p14="http://schemas.microsoft.com/office/powerpoint/2010/main" val="118712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81000" y="1600200"/>
            <a:ext cx="7848600" cy="4191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328E16-8670-4F23-A241-8A5C3012922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a:extLst>
              <a:ext uri="{FF2B5EF4-FFF2-40B4-BE49-F238E27FC236}">
                <a16:creationId xmlns:a16="http://schemas.microsoft.com/office/drawing/2014/main" id="{6CE1A1B5-AE91-4221-9AE3-6B2C8BBA9A5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70557B56-3E4D-403E-A5CB-FBB77DBB5E5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42B8EC-406D-4F0D-8FBB-90ADC6F6C7FF}" type="datetimeFigureOut">
              <a:rPr lang="fr-CA" smtClean="0"/>
              <a:t>2019-07-10</a:t>
            </a:fld>
            <a:endParaRPr lang="fr-CA"/>
          </a:p>
        </p:txBody>
      </p:sp>
      <p:sp>
        <p:nvSpPr>
          <p:cNvPr id="5" name="Footer Placeholder 4">
            <a:extLst>
              <a:ext uri="{FF2B5EF4-FFF2-40B4-BE49-F238E27FC236}">
                <a16:creationId xmlns:a16="http://schemas.microsoft.com/office/drawing/2014/main" id="{E781A4BC-B749-4912-B2B2-8FDFC4B6E5B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CA"/>
          </a:p>
        </p:txBody>
      </p:sp>
      <p:sp>
        <p:nvSpPr>
          <p:cNvPr id="6" name="Slide Number Placeholder 5">
            <a:extLst>
              <a:ext uri="{FF2B5EF4-FFF2-40B4-BE49-F238E27FC236}">
                <a16:creationId xmlns:a16="http://schemas.microsoft.com/office/drawing/2014/main" id="{84E7CAC7-9DD6-4D8C-925D-AE179DA6FBC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985FD8-17F0-4708-8C4C-D993B5F87292}" type="slidenum">
              <a:rPr lang="fr-CA" smtClean="0"/>
              <a:t>‹#›</a:t>
            </a:fld>
            <a:endParaRPr lang="fr-CA"/>
          </a:p>
        </p:txBody>
      </p:sp>
    </p:spTree>
    <p:extLst>
      <p:ext uri="{BB962C8B-B14F-4D97-AF65-F5344CB8AC3E}">
        <p14:creationId xmlns:p14="http://schemas.microsoft.com/office/powerpoint/2010/main" val="3865275496"/>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4Fx72r7BKb0?start=101" TargetMode="Externa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jpeg"/><Relationship Id="rId7"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hyperlink" Target="http://www.google.ca/url?sa=i&amp;rct=j&amp;q=an+asian+child+iron+deficiency+anemia&amp;source=images&amp;cd=&amp;cad=rja&amp;docid=IxU_ZAf999TtWM&amp;tbnid=ohDOes8kd0zVAM:&amp;ved=0CAUQjRw&amp;url=http://mylovelydietmealplans.blogspot.com/2013/04/iron.html&amp;ei=ipCbUbjSJeScyQHxqYGwCw&amp;psig=AFQjCNHNJSCUE7JbAoUKtZ6bqJpVRFY5Ew&amp;ust=1369235968827459" TargetMode="Externa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6"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slide" Target="slide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7.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819400"/>
            <a:ext cx="8229600" cy="1524000"/>
          </a:xfrm>
          <a:solidFill>
            <a:schemeClr val="tx2"/>
          </a:solidFill>
          <a:ln>
            <a:solidFill>
              <a:schemeClr val="accent1"/>
            </a:solidFill>
          </a:ln>
        </p:spPr>
        <p:txBody>
          <a:bodyPr/>
          <a:lstStyle/>
          <a:p>
            <a:r>
              <a:rPr lang="fr-FR" sz="4400" b="1" dirty="0">
                <a:solidFill>
                  <a:schemeClr val="bg1"/>
                </a:solidFill>
              </a:rPr>
              <a:t>1.2 Introduction aux concepts de base en nutrition</a:t>
            </a:r>
          </a:p>
        </p:txBody>
      </p:sp>
      <p:pic>
        <p:nvPicPr>
          <p:cNvPr id="135170" name="Picture 2"/>
          <p:cNvPicPr>
            <a:picLocks noChangeAspect="1" noChangeArrowheads="1"/>
          </p:cNvPicPr>
          <p:nvPr/>
        </p:nvPicPr>
        <p:blipFill>
          <a:blip r:embed="rId3" cstate="print"/>
          <a:srcRect/>
          <a:stretch>
            <a:fillRect/>
          </a:stretch>
        </p:blipFill>
        <p:spPr bwMode="auto">
          <a:xfrm>
            <a:off x="0" y="0"/>
            <a:ext cx="4286250" cy="1733550"/>
          </a:xfrm>
          <a:prstGeom prst="rect">
            <a:avLst/>
          </a:prstGeom>
          <a:noFill/>
          <a:ln w="9525">
            <a:noFill/>
            <a:miter lim="800000"/>
            <a:headEnd/>
            <a:tailEnd/>
          </a:ln>
        </p:spPr>
      </p:pic>
      <p:pic>
        <p:nvPicPr>
          <p:cNvPr id="135171" name="Picture 3"/>
          <p:cNvPicPr>
            <a:picLocks noChangeAspect="1" noChangeArrowheads="1"/>
          </p:cNvPicPr>
          <p:nvPr/>
        </p:nvPicPr>
        <p:blipFill>
          <a:blip r:embed="rId4" cstate="print"/>
          <a:srcRect/>
          <a:stretch>
            <a:fillRect/>
          </a:stretch>
        </p:blipFill>
        <p:spPr bwMode="auto">
          <a:xfrm>
            <a:off x="4758813" y="0"/>
            <a:ext cx="4385187" cy="1676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609600"/>
          </a:xfrm>
          <a:ln>
            <a:noFill/>
          </a:ln>
        </p:spPr>
        <p:txBody>
          <a:bodyPr/>
          <a:lstStyle/>
          <a:p>
            <a:pPr algn="l"/>
            <a:r>
              <a:rPr lang="fr-FR" b="1" dirty="0"/>
              <a:t>Types de malnutrition</a:t>
            </a:r>
          </a:p>
        </p:txBody>
      </p:sp>
      <p:grpSp>
        <p:nvGrpSpPr>
          <p:cNvPr id="3" name="Group 4"/>
          <p:cNvGrpSpPr/>
          <p:nvPr/>
        </p:nvGrpSpPr>
        <p:grpSpPr>
          <a:xfrm>
            <a:off x="4267200" y="914400"/>
            <a:ext cx="4724401" cy="1031231"/>
            <a:chOff x="3099816" y="-271785"/>
            <a:chExt cx="5599051" cy="1031231"/>
          </a:xfrm>
        </p:grpSpPr>
        <p:sp>
          <p:nvSpPr>
            <p:cNvPr id="10" name="Round Same Side Corner Rectangle 9"/>
            <p:cNvSpPr/>
            <p:nvPr/>
          </p:nvSpPr>
          <p:spPr>
            <a:xfrm rot="5400000">
              <a:off x="5421826" y="-2517595"/>
              <a:ext cx="955031" cy="5599051"/>
            </a:xfrm>
            <a:prstGeom prst="round2SameRect">
              <a:avLst/>
            </a:prstGeom>
            <a:solidFill>
              <a:schemeClr val="bg1">
                <a:lumMod val="8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ound Same Side Corner Rectangle 4"/>
            <p:cNvSpPr/>
            <p:nvPr/>
          </p:nvSpPr>
          <p:spPr>
            <a:xfrm>
              <a:off x="3099816" y="-271785"/>
              <a:ext cx="5464163" cy="10141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pPr>
              <a:r>
                <a:rPr lang="fr-FR" sz="2000" kern="1200" dirty="0"/>
                <a:t>Mesurée par :</a:t>
              </a:r>
            </a:p>
            <a:p>
              <a:pPr marL="228600" lvl="1" indent="-228600" algn="l" defTabSz="889000">
                <a:lnSpc>
                  <a:spcPct val="90000"/>
                </a:lnSpc>
                <a:spcBef>
                  <a:spcPct val="0"/>
                </a:spcBef>
                <a:spcAft>
                  <a:spcPct val="15000"/>
                </a:spcAft>
                <a:buChar char="••"/>
              </a:pPr>
              <a:r>
                <a:rPr lang="fr-FR" sz="2000" kern="1200" dirty="0"/>
                <a:t>Indice Poids-Pour-Taille ((WHZ)</a:t>
              </a:r>
            </a:p>
            <a:p>
              <a:pPr marL="228600" lvl="1" indent="-228600" algn="l" defTabSz="889000">
                <a:lnSpc>
                  <a:spcPct val="90000"/>
                </a:lnSpc>
                <a:spcBef>
                  <a:spcPct val="0"/>
                </a:spcBef>
                <a:spcAft>
                  <a:spcPct val="15000"/>
                </a:spcAft>
                <a:buChar char="••"/>
              </a:pPr>
              <a:r>
                <a:rPr lang="fr-FR" sz="2000" kern="1200" dirty="0"/>
                <a:t>Périmètre brachial (PB)</a:t>
              </a:r>
            </a:p>
          </p:txBody>
        </p:sp>
      </p:grpSp>
      <p:grpSp>
        <p:nvGrpSpPr>
          <p:cNvPr id="4" name="Group 6"/>
          <p:cNvGrpSpPr/>
          <p:nvPr/>
        </p:nvGrpSpPr>
        <p:grpSpPr>
          <a:xfrm>
            <a:off x="381000" y="762001"/>
            <a:ext cx="3948884" cy="1269988"/>
            <a:chOff x="60999" y="-407870"/>
            <a:chExt cx="3099816" cy="1269988"/>
          </a:xfrm>
        </p:grpSpPr>
        <p:sp>
          <p:nvSpPr>
            <p:cNvPr id="8" name="Rounded Rectangle 7"/>
            <p:cNvSpPr/>
            <p:nvPr/>
          </p:nvSpPr>
          <p:spPr>
            <a:xfrm>
              <a:off x="60999" y="-331671"/>
              <a:ext cx="3099816" cy="1193789"/>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6"/>
            <p:cNvSpPr/>
            <p:nvPr/>
          </p:nvSpPr>
          <p:spPr>
            <a:xfrm>
              <a:off x="70069" y="-407870"/>
              <a:ext cx="2983264" cy="10667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endParaRPr lang="en-US" sz="2400" kern="1200" dirty="0"/>
            </a:p>
            <a:p>
              <a:pPr lvl="0" algn="ctr" defTabSz="1066800">
                <a:spcBef>
                  <a:spcPct val="0"/>
                </a:spcBef>
                <a:spcAft>
                  <a:spcPts val="0"/>
                </a:spcAft>
              </a:pPr>
              <a:r>
                <a:rPr lang="fr-FR" sz="2400" dirty="0"/>
                <a:t>Sous-nutrition</a:t>
              </a:r>
              <a:r>
                <a:rPr lang="fr-FR" sz="2400" kern="1200" dirty="0"/>
                <a:t> aiguë</a:t>
              </a:r>
            </a:p>
            <a:p>
              <a:pPr lvl="0" algn="ctr" defTabSz="1066800">
                <a:spcBef>
                  <a:spcPct val="0"/>
                </a:spcBef>
                <a:spcAft>
                  <a:spcPts val="0"/>
                </a:spcAft>
              </a:pPr>
              <a:r>
                <a:rPr lang="fr-FR" sz="2400" dirty="0"/>
                <a:t>(Émaciation </a:t>
              </a:r>
              <a:r>
                <a:rPr lang="fr-FR" sz="2400" dirty="0">
                  <a:solidFill>
                    <a:schemeClr val="bg1"/>
                  </a:solidFill>
                </a:rPr>
                <a:t>:</a:t>
              </a:r>
              <a:r>
                <a:rPr lang="fr-FR" sz="2400" dirty="0">
                  <a:solidFill>
                    <a:srgbClr val="FF0000"/>
                  </a:solidFill>
                </a:rPr>
                <a:t> </a:t>
              </a:r>
              <a:r>
                <a:rPr lang="fr-FR" sz="2400" dirty="0">
                  <a:solidFill>
                    <a:schemeClr val="bg1"/>
                  </a:solidFill>
                </a:rPr>
                <a:t>t</a:t>
              </a:r>
              <a:r>
                <a:rPr lang="fr-FR" sz="2400" dirty="0"/>
                <a:t>rop mince pour sa taille)</a:t>
              </a:r>
            </a:p>
          </p:txBody>
        </p:sp>
      </p:grpSp>
      <p:grpSp>
        <p:nvGrpSpPr>
          <p:cNvPr id="5" name="Group 11"/>
          <p:cNvGrpSpPr/>
          <p:nvPr/>
        </p:nvGrpSpPr>
        <p:grpSpPr>
          <a:xfrm>
            <a:off x="4190999" y="2362200"/>
            <a:ext cx="4800601" cy="903056"/>
            <a:chOff x="3099816" y="-309065"/>
            <a:chExt cx="5856286" cy="1396369"/>
          </a:xfrm>
        </p:grpSpPr>
        <p:sp>
          <p:nvSpPr>
            <p:cNvPr id="16" name="Round Same Side Corner Rectangle 15"/>
            <p:cNvSpPr/>
            <p:nvPr/>
          </p:nvSpPr>
          <p:spPr>
            <a:xfrm rot="5400000">
              <a:off x="5435167" y="-2433631"/>
              <a:ext cx="1278542" cy="5763328"/>
            </a:xfrm>
            <a:prstGeom prst="round2SameRect">
              <a:avLst/>
            </a:prstGeom>
            <a:solidFill>
              <a:schemeClr val="bg1">
                <a:lumMod val="8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ound Same Side Corner Rectangle 4"/>
            <p:cNvSpPr/>
            <p:nvPr/>
          </p:nvSpPr>
          <p:spPr>
            <a:xfrm>
              <a:off x="3099816" y="-309065"/>
              <a:ext cx="5448371" cy="11537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pPr>
              <a:r>
                <a:rPr lang="fr-FR" sz="2000" kern="1200" dirty="0"/>
                <a:t>Mesurée par :</a:t>
              </a:r>
              <a:endParaRPr lang="fr-FR" sz="2000" kern="1200" dirty="0">
                <a:solidFill>
                  <a:schemeClr val="tx1"/>
                </a:solidFill>
              </a:endParaRPr>
            </a:p>
            <a:p>
              <a:pPr marL="228600" lvl="1" indent="-228600" algn="l" defTabSz="889000">
                <a:lnSpc>
                  <a:spcPct val="90000"/>
                </a:lnSpc>
                <a:spcBef>
                  <a:spcPct val="0"/>
                </a:spcBef>
                <a:spcAft>
                  <a:spcPct val="15000"/>
                </a:spcAft>
                <a:buChar char="••"/>
              </a:pPr>
              <a:r>
                <a:rPr lang="fr-FR" sz="2000" kern="1200" dirty="0">
                  <a:solidFill>
                    <a:schemeClr val="tx1"/>
                  </a:solidFill>
                </a:rPr>
                <a:t>Indice Taille-Pour-Age (H/</a:t>
              </a:r>
              <a:r>
                <a:rPr lang="fr-FR" sz="2000" kern="1200" dirty="0"/>
                <a:t>LAZ)</a:t>
              </a:r>
            </a:p>
          </p:txBody>
        </p:sp>
      </p:grpSp>
      <p:grpSp>
        <p:nvGrpSpPr>
          <p:cNvPr id="7" name="Group 12"/>
          <p:cNvGrpSpPr/>
          <p:nvPr/>
        </p:nvGrpSpPr>
        <p:grpSpPr>
          <a:xfrm>
            <a:off x="381000" y="2057400"/>
            <a:ext cx="3899441" cy="1371600"/>
            <a:chOff x="61782" y="-31302"/>
            <a:chExt cx="3099816" cy="2011298"/>
          </a:xfrm>
        </p:grpSpPr>
        <p:sp>
          <p:nvSpPr>
            <p:cNvPr id="14" name="Rounded Rectangle 13"/>
            <p:cNvSpPr/>
            <p:nvPr/>
          </p:nvSpPr>
          <p:spPr>
            <a:xfrm>
              <a:off x="61782" y="-31302"/>
              <a:ext cx="3099816" cy="1985068"/>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6"/>
            <p:cNvSpPr/>
            <p:nvPr/>
          </p:nvSpPr>
          <p:spPr>
            <a:xfrm>
              <a:off x="78017" y="80437"/>
              <a:ext cx="2943782" cy="1899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endParaRPr lang="en-US" sz="2400" kern="1200" dirty="0"/>
            </a:p>
            <a:p>
              <a:pPr lvl="0" algn="ctr" defTabSz="1066800">
                <a:lnSpc>
                  <a:spcPct val="90000"/>
                </a:lnSpc>
                <a:spcBef>
                  <a:spcPct val="0"/>
                </a:spcBef>
                <a:spcAft>
                  <a:spcPts val="0"/>
                </a:spcAft>
              </a:pPr>
              <a:r>
                <a:rPr lang="fr-FR" sz="2400" kern="1200" dirty="0"/>
                <a:t>Sous-nutrition </a:t>
              </a:r>
              <a:r>
                <a:rPr lang="fr-FR" sz="2400" dirty="0">
                  <a:solidFill>
                    <a:schemeClr val="bg1"/>
                  </a:solidFill>
                </a:rPr>
                <a:t>chronique</a:t>
              </a:r>
              <a:endParaRPr lang="fr-FR" sz="2400" kern="1200" dirty="0">
                <a:solidFill>
                  <a:schemeClr val="bg1"/>
                </a:solidFill>
              </a:endParaRPr>
            </a:p>
            <a:p>
              <a:pPr algn="ctr" defTabSz="1066800">
                <a:lnSpc>
                  <a:spcPct val="90000"/>
                </a:lnSpc>
                <a:spcAft>
                  <a:spcPts val="0"/>
                </a:spcAft>
              </a:pPr>
              <a:r>
                <a:rPr lang="fr-FR" sz="2400" dirty="0">
                  <a:solidFill>
                    <a:schemeClr val="bg1"/>
                  </a:solidFill>
                </a:rPr>
                <a:t>(Retard de croissance : trop petite pour son âge)</a:t>
              </a:r>
            </a:p>
            <a:p>
              <a:pPr lvl="0" algn="ctr" defTabSz="1066800">
                <a:lnSpc>
                  <a:spcPct val="90000"/>
                </a:lnSpc>
                <a:spcBef>
                  <a:spcPct val="0"/>
                </a:spcBef>
                <a:spcAft>
                  <a:spcPct val="35000"/>
                </a:spcAft>
              </a:pPr>
              <a:r>
                <a:rPr lang="fr-FR" sz="2400" kern="1200" dirty="0"/>
                <a:t> </a:t>
              </a:r>
            </a:p>
          </p:txBody>
        </p:sp>
      </p:grpSp>
      <p:grpSp>
        <p:nvGrpSpPr>
          <p:cNvPr id="12" name="Group 17"/>
          <p:cNvGrpSpPr/>
          <p:nvPr/>
        </p:nvGrpSpPr>
        <p:grpSpPr>
          <a:xfrm>
            <a:off x="4267200" y="3581401"/>
            <a:ext cx="4876800" cy="1219199"/>
            <a:chOff x="3099815" y="-421757"/>
            <a:chExt cx="5725869" cy="2598970"/>
          </a:xfrm>
        </p:grpSpPr>
        <p:sp>
          <p:nvSpPr>
            <p:cNvPr id="22" name="Round Same Side Corner Rectangle 21"/>
            <p:cNvSpPr/>
            <p:nvPr/>
          </p:nvSpPr>
          <p:spPr>
            <a:xfrm rot="5400000">
              <a:off x="4887584" y="-1545802"/>
              <a:ext cx="1935246" cy="5510784"/>
            </a:xfrm>
            <a:prstGeom prst="round2SameRect">
              <a:avLst/>
            </a:prstGeom>
            <a:solidFill>
              <a:schemeClr val="bg1">
                <a:lumMod val="8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ound Same Side Corner Rectangle 4"/>
            <p:cNvSpPr/>
            <p:nvPr/>
          </p:nvSpPr>
          <p:spPr>
            <a:xfrm>
              <a:off x="3099816" y="-421757"/>
              <a:ext cx="5725868" cy="11370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pPr>
              <a:endParaRPr lang="en-US" sz="2000" dirty="0"/>
            </a:p>
            <a:p>
              <a:pPr marL="228600" lvl="1" indent="-228600" algn="l" defTabSz="889000">
                <a:lnSpc>
                  <a:spcPct val="90000"/>
                </a:lnSpc>
                <a:spcBef>
                  <a:spcPct val="0"/>
                </a:spcBef>
                <a:spcAft>
                  <a:spcPct val="15000"/>
                </a:spcAft>
              </a:pPr>
              <a:endParaRPr lang="en-US" sz="2000" dirty="0"/>
            </a:p>
            <a:p>
              <a:pPr marL="228600" lvl="1" indent="-228600" algn="l" defTabSz="889000">
                <a:lnSpc>
                  <a:spcPct val="90000"/>
                </a:lnSpc>
                <a:spcBef>
                  <a:spcPct val="0"/>
                </a:spcBef>
                <a:spcAft>
                  <a:spcPct val="15000"/>
                </a:spcAft>
              </a:pPr>
              <a:endParaRPr lang="en-US" sz="2000" dirty="0"/>
            </a:p>
            <a:p>
              <a:pPr marL="228600" lvl="1" indent="-228600" algn="l" defTabSz="889000">
                <a:lnSpc>
                  <a:spcPct val="90000"/>
                </a:lnSpc>
                <a:spcBef>
                  <a:spcPct val="0"/>
                </a:spcBef>
                <a:spcAft>
                  <a:spcPct val="15000"/>
                </a:spcAft>
              </a:pPr>
              <a:r>
                <a:rPr lang="fr-FR" sz="2000" dirty="0"/>
                <a:t>Mesurée par :</a:t>
              </a:r>
              <a:endParaRPr lang="en-US" sz="2000" kern="1200" dirty="0"/>
            </a:p>
            <a:p>
              <a:pPr marL="228600" lvl="1" indent="-228600" algn="l" defTabSz="889000">
                <a:lnSpc>
                  <a:spcPct val="90000"/>
                </a:lnSpc>
                <a:spcBef>
                  <a:spcPct val="0"/>
                </a:spcBef>
                <a:spcAft>
                  <a:spcPct val="15000"/>
                </a:spcAft>
                <a:buChar char="••"/>
              </a:pPr>
              <a:r>
                <a:rPr lang="fr-FR" sz="2000" kern="1200" dirty="0"/>
                <a:t>Indice de masse corporelle (mesure du poids en fonction de la taille)</a:t>
              </a:r>
              <a:r>
                <a:rPr lang="sr-Latn-RS" sz="2000" kern="1200" dirty="0"/>
                <a:t> </a:t>
              </a:r>
              <a:r>
                <a:rPr lang="fr-FR" sz="2000" kern="1200" dirty="0"/>
                <a:t>; rapport taille-hanche</a:t>
              </a:r>
            </a:p>
          </p:txBody>
        </p:sp>
      </p:grpSp>
      <p:grpSp>
        <p:nvGrpSpPr>
          <p:cNvPr id="13" name="Group 18"/>
          <p:cNvGrpSpPr/>
          <p:nvPr/>
        </p:nvGrpSpPr>
        <p:grpSpPr>
          <a:xfrm>
            <a:off x="364492" y="3505200"/>
            <a:ext cx="3902708" cy="1507453"/>
            <a:chOff x="0" y="60"/>
            <a:chExt cx="3099816" cy="2419058"/>
          </a:xfrm>
        </p:grpSpPr>
        <p:sp>
          <p:nvSpPr>
            <p:cNvPr id="20" name="Rounded Rectangle 19"/>
            <p:cNvSpPr/>
            <p:nvPr/>
          </p:nvSpPr>
          <p:spPr>
            <a:xfrm>
              <a:off x="0" y="60"/>
              <a:ext cx="3099816" cy="2419058"/>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ounded Rectangle 6"/>
            <p:cNvSpPr/>
            <p:nvPr/>
          </p:nvSpPr>
          <p:spPr>
            <a:xfrm>
              <a:off x="118089" y="118150"/>
              <a:ext cx="2863638" cy="218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FR" sz="2400" kern="1200" dirty="0"/>
                <a:t>Surnutrition chronique (surpoids / obèse </a:t>
              </a:r>
              <a:r>
                <a:rPr lang="fr-FR" sz="2400" kern="1200" dirty="0">
                  <a:solidFill>
                    <a:schemeClr val="bg1"/>
                  </a:solidFill>
                </a:rPr>
                <a:t>: trop</a:t>
              </a:r>
              <a:r>
                <a:rPr lang="fr-FR" sz="2400" kern="1200" dirty="0"/>
                <a:t> grosse pour sa taille)</a:t>
              </a:r>
              <a:endParaRPr lang="en-US" sz="2400" kern="1200" dirty="0"/>
            </a:p>
          </p:txBody>
        </p:sp>
      </p:grpSp>
      <p:grpSp>
        <p:nvGrpSpPr>
          <p:cNvPr id="18" name="Group 30"/>
          <p:cNvGrpSpPr/>
          <p:nvPr/>
        </p:nvGrpSpPr>
        <p:grpSpPr>
          <a:xfrm>
            <a:off x="4191000" y="5257800"/>
            <a:ext cx="4876800" cy="1219200"/>
            <a:chOff x="3099815" y="121947"/>
            <a:chExt cx="5598257" cy="1036322"/>
          </a:xfrm>
        </p:grpSpPr>
        <p:sp>
          <p:nvSpPr>
            <p:cNvPr id="35" name="Round Same Side Corner Rectangle 34"/>
            <p:cNvSpPr/>
            <p:nvPr/>
          </p:nvSpPr>
          <p:spPr>
            <a:xfrm rot="5400000">
              <a:off x="5424519" y="-2115285"/>
              <a:ext cx="1036322" cy="5510785"/>
            </a:xfrm>
            <a:prstGeom prst="round2SameRect">
              <a:avLst/>
            </a:prstGeom>
            <a:solidFill>
              <a:schemeClr val="bg1">
                <a:lumMod val="8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Round Same Side Corner Rectangle 4"/>
            <p:cNvSpPr/>
            <p:nvPr/>
          </p:nvSpPr>
          <p:spPr>
            <a:xfrm>
              <a:off x="3099815" y="172534"/>
              <a:ext cx="5510783" cy="9351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sz="2000" kern="1200" dirty="0"/>
                <a:t>Excès ou inadéquation</a:t>
              </a:r>
            </a:p>
            <a:p>
              <a:pPr marL="228600" lvl="1" indent="-228600" algn="l" defTabSz="889000">
                <a:lnSpc>
                  <a:spcPct val="90000"/>
                </a:lnSpc>
                <a:spcBef>
                  <a:spcPct val="0"/>
                </a:spcBef>
                <a:spcAft>
                  <a:spcPct val="15000"/>
                </a:spcAft>
                <a:buChar char="••"/>
              </a:pPr>
              <a:r>
                <a:rPr lang="fr-FR" sz="2000" kern="1200" dirty="0"/>
                <a:t>Clinique ou subclinique</a:t>
              </a:r>
            </a:p>
            <a:p>
              <a:pPr marL="228600" lvl="1" indent="-228600" algn="l" defTabSz="889000">
                <a:lnSpc>
                  <a:spcPct val="90000"/>
                </a:lnSpc>
                <a:spcBef>
                  <a:spcPct val="0"/>
                </a:spcBef>
                <a:spcAft>
                  <a:spcPct val="15000"/>
                </a:spcAft>
                <a:buChar char="••"/>
              </a:pPr>
              <a:r>
                <a:rPr lang="fr-FR" sz="2000" kern="1200" dirty="0"/>
                <a:t>Signes cliniques ou bilan biochimique</a:t>
              </a:r>
            </a:p>
          </p:txBody>
        </p:sp>
      </p:grpSp>
      <p:grpSp>
        <p:nvGrpSpPr>
          <p:cNvPr id="19" name="Group 31"/>
          <p:cNvGrpSpPr/>
          <p:nvPr/>
        </p:nvGrpSpPr>
        <p:grpSpPr>
          <a:xfrm>
            <a:off x="376592" y="5233874"/>
            <a:ext cx="3890608" cy="1295403"/>
            <a:chOff x="0" y="1266"/>
            <a:chExt cx="3099816" cy="1295403"/>
          </a:xfrm>
        </p:grpSpPr>
        <p:sp>
          <p:nvSpPr>
            <p:cNvPr id="33" name="Rounded Rectangle 32"/>
            <p:cNvSpPr/>
            <p:nvPr/>
          </p:nvSpPr>
          <p:spPr>
            <a:xfrm>
              <a:off x="0" y="1266"/>
              <a:ext cx="3099816" cy="1295403"/>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Rounded Rectangle 6"/>
            <p:cNvSpPr/>
            <p:nvPr/>
          </p:nvSpPr>
          <p:spPr>
            <a:xfrm>
              <a:off x="63236" y="64502"/>
              <a:ext cx="2973344" cy="1168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FR" sz="2400" kern="1200"/>
                <a:t>Carence en micronutriments</a:t>
              </a:r>
              <a:endParaRPr lang="en-US" sz="2400" kern="1200"/>
            </a:p>
          </p:txBody>
        </p:sp>
      </p:grpSp>
    </p:spTree>
    <p:extLst>
      <p:ext uri="{BB962C8B-B14F-4D97-AF65-F5344CB8AC3E}">
        <p14:creationId xmlns:p14="http://schemas.microsoft.com/office/powerpoint/2010/main" val="12999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a:ln>
            <a:noFill/>
          </a:ln>
        </p:spPr>
        <p:txBody>
          <a:bodyPr/>
          <a:lstStyle/>
          <a:p>
            <a:pPr algn="l"/>
            <a:r>
              <a:rPr lang="fr-FR" b="1" dirty="0"/>
              <a:t>Différences entre sous-nutrition aiguë et chronique</a:t>
            </a:r>
          </a:p>
        </p:txBody>
      </p:sp>
      <p:sp>
        <p:nvSpPr>
          <p:cNvPr id="3" name="Content Placeholder 2"/>
          <p:cNvSpPr>
            <a:spLocks noGrp="1"/>
          </p:cNvSpPr>
          <p:nvPr>
            <p:ph sz="half" idx="1"/>
          </p:nvPr>
        </p:nvSpPr>
        <p:spPr>
          <a:xfrm>
            <a:off x="457200" y="1371600"/>
            <a:ext cx="3581400" cy="4419600"/>
          </a:xfrm>
          <a:ln>
            <a:solidFill>
              <a:schemeClr val="accent1"/>
            </a:solidFill>
          </a:ln>
        </p:spPr>
        <p:txBody>
          <a:bodyPr/>
          <a:lstStyle/>
          <a:p>
            <a:pPr>
              <a:spcBef>
                <a:spcPct val="30000"/>
              </a:spcBef>
              <a:buNone/>
            </a:pPr>
            <a:r>
              <a:rPr lang="fr-FR" sz="2000" u="sng" dirty="0"/>
              <a:t>Aiguë</a:t>
            </a:r>
          </a:p>
          <a:p>
            <a:pPr marL="285750" indent="-285750">
              <a:spcBef>
                <a:spcPct val="30000"/>
              </a:spcBef>
            </a:pPr>
            <a:r>
              <a:rPr lang="fr-FR" sz="2000" dirty="0"/>
              <a:t>Pénurie aiguë de nourriture et / ou maladie</a:t>
            </a:r>
          </a:p>
          <a:p>
            <a:pPr marL="285750" indent="-285750">
              <a:spcBef>
                <a:spcPct val="30000"/>
              </a:spcBef>
            </a:pPr>
            <a:r>
              <a:rPr lang="fr-FR" sz="2000" dirty="0"/>
              <a:t>Perte de poids rapide récente</a:t>
            </a:r>
          </a:p>
          <a:p>
            <a:pPr marL="285750" indent="-285750">
              <a:spcBef>
                <a:spcPct val="30000"/>
              </a:spcBef>
            </a:pPr>
            <a:r>
              <a:rPr lang="fr-FR" sz="2000" dirty="0"/>
              <a:t>A pour conséquence l'émaciation</a:t>
            </a:r>
          </a:p>
          <a:p>
            <a:pPr marL="285750" indent="-285750">
              <a:spcBef>
                <a:spcPct val="30000"/>
              </a:spcBef>
            </a:pPr>
            <a:r>
              <a:rPr lang="fr-FR" sz="2000" dirty="0"/>
              <a:t>Les enfants et les adultes peuvent être émaciés</a:t>
            </a:r>
          </a:p>
          <a:p>
            <a:pPr marL="285750" indent="-285750">
              <a:spcBef>
                <a:spcPct val="30000"/>
              </a:spcBef>
            </a:pPr>
            <a:r>
              <a:rPr lang="fr-FR" sz="2000" dirty="0"/>
              <a:t>Typique des situations d'urgence</a:t>
            </a:r>
          </a:p>
          <a:p>
            <a:pPr marL="285750" indent="-285750">
              <a:spcBef>
                <a:spcPct val="30000"/>
              </a:spcBef>
            </a:pPr>
            <a:r>
              <a:rPr lang="fr-FR" sz="2000" dirty="0"/>
              <a:t>Peut être prévenue et traitée</a:t>
            </a:r>
          </a:p>
          <a:p>
            <a:pPr marL="285750" indent="-285750">
              <a:spcBef>
                <a:spcPct val="30000"/>
              </a:spcBef>
            </a:pPr>
            <a:r>
              <a:rPr lang="fr-FR" sz="2000" dirty="0"/>
              <a:t>Est réversible</a:t>
            </a:r>
          </a:p>
          <a:p>
            <a:pPr marL="285750" indent="-285750">
              <a:spcBef>
                <a:spcPct val="30000"/>
              </a:spcBef>
            </a:pPr>
            <a:endParaRPr lang="en-US" sz="2000" dirty="0">
              <a:solidFill>
                <a:schemeClr val="tx2"/>
              </a:solidFill>
            </a:endParaRPr>
          </a:p>
          <a:p>
            <a:endParaRPr lang="en-US" sz="2000" dirty="0"/>
          </a:p>
        </p:txBody>
      </p:sp>
      <p:sp>
        <p:nvSpPr>
          <p:cNvPr id="4" name="Content Placeholder 3"/>
          <p:cNvSpPr>
            <a:spLocks noGrp="1"/>
          </p:cNvSpPr>
          <p:nvPr>
            <p:ph sz="half" idx="2"/>
          </p:nvPr>
        </p:nvSpPr>
        <p:spPr>
          <a:xfrm>
            <a:off x="4267200" y="1371600"/>
            <a:ext cx="4572000" cy="4419600"/>
          </a:xfrm>
          <a:ln>
            <a:solidFill>
              <a:schemeClr val="accent1"/>
            </a:solidFill>
          </a:ln>
        </p:spPr>
        <p:txBody>
          <a:bodyPr/>
          <a:lstStyle/>
          <a:p>
            <a:pPr>
              <a:spcBef>
                <a:spcPct val="10000"/>
              </a:spcBef>
              <a:buFont typeface="Wingdings" pitchFamily="2" charset="2"/>
              <a:buNone/>
            </a:pPr>
            <a:r>
              <a:rPr lang="fr-FR" sz="2000" u="sng" dirty="0"/>
              <a:t>Chronique</a:t>
            </a:r>
          </a:p>
          <a:p>
            <a:pPr>
              <a:spcBef>
                <a:spcPct val="10000"/>
              </a:spcBef>
            </a:pPr>
            <a:r>
              <a:rPr lang="fr-FR" sz="2000" dirty="0"/>
              <a:t>Manque chronique de nutriments ou présence d'infections multiples</a:t>
            </a:r>
          </a:p>
          <a:p>
            <a:pPr>
              <a:spcBef>
                <a:spcPct val="10000"/>
              </a:spcBef>
            </a:pPr>
            <a:r>
              <a:rPr lang="fr-FR" sz="2000" dirty="0"/>
              <a:t>Se produit sur une longue période de temps</a:t>
            </a:r>
          </a:p>
          <a:p>
            <a:pPr>
              <a:spcBef>
                <a:spcPct val="10000"/>
              </a:spcBef>
            </a:pPr>
            <a:r>
              <a:rPr lang="fr-FR" sz="2000" dirty="0"/>
              <a:t>A pour conséquence un retard de croissance</a:t>
            </a:r>
          </a:p>
          <a:p>
            <a:pPr>
              <a:spcBef>
                <a:spcPct val="10000"/>
              </a:spcBef>
            </a:pPr>
            <a:r>
              <a:rPr lang="fr-FR" sz="2000" dirty="0"/>
              <a:t>Les adultes ne peuvent pas développer un retard de croissance</a:t>
            </a:r>
          </a:p>
          <a:p>
            <a:pPr>
              <a:spcBef>
                <a:spcPct val="10000"/>
              </a:spcBef>
            </a:pPr>
            <a:r>
              <a:rPr lang="fr-FR" sz="2000" dirty="0"/>
              <a:t>Est commune dans les environnements sous-développés mais relativement stables</a:t>
            </a:r>
          </a:p>
          <a:p>
            <a:pPr>
              <a:spcBef>
                <a:spcPct val="10000"/>
              </a:spcBef>
            </a:pPr>
            <a:r>
              <a:rPr lang="fr-FR" sz="2000" dirty="0"/>
              <a:t>Peut être prévenue mais ne peut pas être traitée</a:t>
            </a:r>
          </a:p>
          <a:p>
            <a:pPr marL="0" indent="0">
              <a:spcBef>
                <a:spcPct val="10000"/>
              </a:spcBef>
              <a:buNone/>
            </a:pPr>
            <a:endParaRPr lang="en-US" sz="2000" dirty="0">
              <a:cs typeface="Calibri"/>
            </a:endParaRPr>
          </a:p>
          <a:p>
            <a:pPr>
              <a:spcBef>
                <a:spcPct val="10000"/>
              </a:spcBef>
            </a:pPr>
            <a:endParaRPr lang="en-US" sz="2000" dirty="0"/>
          </a:p>
        </p:txBody>
      </p:sp>
      <p:pic>
        <p:nvPicPr>
          <p:cNvPr id="5" name="Picture 4">
            <a:extLst>
              <a:ext uri="{FF2B5EF4-FFF2-40B4-BE49-F238E27FC236}">
                <a16:creationId xmlns:a16="http://schemas.microsoft.com/office/drawing/2014/main" id="{412C2ED8-4E8A-4936-B5D5-99E904E5E165}"/>
              </a:ext>
            </a:extLst>
          </p:cNvPr>
          <p:cNvPicPr>
            <a:picLocks noChangeAspect="1" noChangeArrowheads="1"/>
          </p:cNvPicPr>
          <p:nvPr/>
        </p:nvPicPr>
        <p:blipFill>
          <a:blip r:embed="rId3" cstate="print"/>
          <a:srcRect/>
          <a:stretch>
            <a:fillRect/>
          </a:stretch>
        </p:blipFill>
        <p:spPr bwMode="auto">
          <a:xfrm>
            <a:off x="1029820" y="5896123"/>
            <a:ext cx="1916365" cy="775063"/>
          </a:xfrm>
          <a:prstGeom prst="rect">
            <a:avLst/>
          </a:prstGeom>
          <a:noFill/>
          <a:ln w="9525">
            <a:noFill/>
            <a:miter lim="800000"/>
            <a:headEnd/>
            <a:tailEnd/>
          </a:ln>
        </p:spPr>
      </p:pic>
      <p:pic>
        <p:nvPicPr>
          <p:cNvPr id="6" name="Picture 5">
            <a:extLst>
              <a:ext uri="{FF2B5EF4-FFF2-40B4-BE49-F238E27FC236}">
                <a16:creationId xmlns:a16="http://schemas.microsoft.com/office/drawing/2014/main" id="{DD744A31-7742-415B-B395-D39852DFF0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3958" y="6172660"/>
            <a:ext cx="2171878" cy="532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09600"/>
          </a:xfrm>
          <a:ln>
            <a:noFill/>
          </a:ln>
        </p:spPr>
        <p:txBody>
          <a:bodyPr>
            <a:noAutofit/>
          </a:bodyPr>
          <a:lstStyle/>
          <a:p>
            <a:pPr algn="l"/>
            <a:r>
              <a:rPr lang="fr-FR" sz="4000" b="1" dirty="0"/>
              <a:t>Malnutrition aiguë : émaciation</a:t>
            </a:r>
          </a:p>
        </p:txBody>
      </p:sp>
      <p:sp>
        <p:nvSpPr>
          <p:cNvPr id="7" name="TextBox 6">
            <a:extLst>
              <a:ext uri="{FF2B5EF4-FFF2-40B4-BE49-F238E27FC236}">
                <a16:creationId xmlns:a16="http://schemas.microsoft.com/office/drawing/2014/main" id="{DAF231E4-6721-410A-A4DE-5ACF9BA8D81B}"/>
              </a:ext>
            </a:extLst>
          </p:cNvPr>
          <p:cNvSpPr txBox="1"/>
          <p:nvPr/>
        </p:nvSpPr>
        <p:spPr>
          <a:xfrm>
            <a:off x="574158" y="1445522"/>
            <a:ext cx="8341242" cy="4524315"/>
          </a:xfrm>
          <a:prstGeom prst="rect">
            <a:avLst/>
          </a:prstGeom>
          <a:noFill/>
        </p:spPr>
        <p:txBody>
          <a:bodyPr wrap="square" rtlCol="0">
            <a:spAutoFit/>
          </a:bodyPr>
          <a:lstStyle/>
          <a:p>
            <a:r>
              <a:rPr lang="fr-FR" sz="2400" b="1" dirty="0">
                <a:latin typeface="+mn-lt"/>
              </a:rPr>
              <a:t>Terminologie:</a:t>
            </a:r>
          </a:p>
          <a:p>
            <a:pPr marL="285750" indent="-285750">
              <a:buFont typeface="Arial" panose="020B0604020202020204" pitchFamily="34" charset="0"/>
              <a:buChar char="•"/>
            </a:pPr>
            <a:r>
              <a:rPr lang="fr-FR" sz="2400" dirty="0">
                <a:latin typeface="+mn-lt"/>
              </a:rPr>
              <a:t>MAS (Malnutrition Aiguë Sévère)</a:t>
            </a:r>
          </a:p>
          <a:p>
            <a:pPr marL="285750" indent="-285750">
              <a:buFont typeface="Arial" panose="020B0604020202020204" pitchFamily="34" charset="0"/>
              <a:buChar char="•"/>
            </a:pPr>
            <a:r>
              <a:rPr lang="fr-FR" sz="2400" dirty="0">
                <a:latin typeface="+mn-lt"/>
              </a:rPr>
              <a:t>MAM (Malnutrition Aiguë Modérée)</a:t>
            </a:r>
          </a:p>
          <a:p>
            <a:pPr marL="285750" indent="-285750">
              <a:buFont typeface="Arial" panose="020B0604020202020204" pitchFamily="34" charset="0"/>
              <a:buChar char="•"/>
            </a:pPr>
            <a:r>
              <a:rPr lang="fr-FR" sz="2400" dirty="0">
                <a:latin typeface="+mn-lt"/>
              </a:rPr>
              <a:t>MAG (Malnutrition Aiguë Globale)</a:t>
            </a:r>
          </a:p>
          <a:p>
            <a:r>
              <a:rPr lang="fr-FR" sz="2400" b="1" dirty="0">
                <a:latin typeface="+mn-lt"/>
              </a:rPr>
              <a:t>Causes:</a:t>
            </a:r>
          </a:p>
          <a:p>
            <a:pPr marL="285750" indent="-285750">
              <a:buFont typeface="Arial" panose="020B0604020202020204" pitchFamily="34" charset="0"/>
              <a:buChar char="•"/>
            </a:pPr>
            <a:r>
              <a:rPr lang="fr-FR" sz="2400" dirty="0">
                <a:latin typeface="+mn-lt"/>
              </a:rPr>
              <a:t>Insuffisance pondérale à la naissance</a:t>
            </a:r>
          </a:p>
          <a:p>
            <a:pPr marL="285750" indent="-285750">
              <a:buFont typeface="Arial" panose="020B0604020202020204" pitchFamily="34" charset="0"/>
              <a:buChar char="•"/>
            </a:pPr>
            <a:r>
              <a:rPr lang="fr-FR" sz="2400" dirty="0">
                <a:latin typeface="+mn-lt"/>
              </a:rPr>
              <a:t>Ralentissement de la croissance / perte de poids rapide due à:</a:t>
            </a:r>
          </a:p>
          <a:p>
            <a:pPr marL="742950" lvl="1" indent="-285750">
              <a:buFont typeface="Courier New" pitchFamily="49" charset="0"/>
              <a:buChar char="o"/>
            </a:pPr>
            <a:r>
              <a:rPr lang="fr-FR" sz="2400" dirty="0">
                <a:latin typeface="+mn-lt"/>
              </a:rPr>
              <a:t>L'apparition d'une maladie</a:t>
            </a:r>
          </a:p>
          <a:p>
            <a:pPr marL="742950" lvl="1" indent="-285750">
              <a:buFont typeface="Courier New" pitchFamily="49" charset="0"/>
              <a:buChar char="o"/>
            </a:pPr>
            <a:r>
              <a:rPr lang="fr-FR" sz="2400" dirty="0">
                <a:latin typeface="+mn-lt"/>
              </a:rPr>
              <a:t>Une diminution soudaine des apports / de l'allaitement</a:t>
            </a:r>
          </a:p>
          <a:p>
            <a:pPr marL="285750" indent="-285750">
              <a:buFont typeface="Arial" panose="020B0604020202020204" pitchFamily="34" charset="0"/>
              <a:buChar char="•"/>
            </a:pPr>
            <a:r>
              <a:rPr lang="fr-FR" sz="2400" dirty="0">
                <a:latin typeface="+mn-lt"/>
              </a:rPr>
              <a:t>Des pratiques inadéquates d'alimentation du nourrisson et du jeune enfant, pauvreté, conflits, famine, catastrophes naturelles, santé mentale, maladie</a:t>
            </a:r>
          </a:p>
        </p:txBody>
      </p:sp>
      <p:pic>
        <p:nvPicPr>
          <p:cNvPr id="4" name="Picture 3">
            <a:extLst>
              <a:ext uri="{FF2B5EF4-FFF2-40B4-BE49-F238E27FC236}">
                <a16:creationId xmlns:a16="http://schemas.microsoft.com/office/drawing/2014/main" id="{B90F3828-2EC2-4DE5-9A2F-27BEE90CD8D0}"/>
              </a:ext>
            </a:extLst>
          </p:cNvPr>
          <p:cNvPicPr>
            <a:picLocks noChangeAspect="1" noChangeArrowheads="1"/>
          </p:cNvPicPr>
          <p:nvPr/>
        </p:nvPicPr>
        <p:blipFill>
          <a:blip r:embed="rId3" cstate="print"/>
          <a:srcRect/>
          <a:stretch>
            <a:fillRect/>
          </a:stretch>
        </p:blipFill>
        <p:spPr bwMode="auto">
          <a:xfrm>
            <a:off x="1029820" y="5896123"/>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30155B74-B66E-43EF-8E50-94327FE773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3958" y="6172660"/>
            <a:ext cx="2171878" cy="532940"/>
          </a:xfrm>
          <a:prstGeom prst="rect">
            <a:avLst/>
          </a:prstGeom>
        </p:spPr>
      </p:pic>
    </p:spTree>
    <p:extLst>
      <p:ext uri="{BB962C8B-B14F-4D97-AF65-F5344CB8AC3E}">
        <p14:creationId xmlns:p14="http://schemas.microsoft.com/office/powerpoint/2010/main" val="3494149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42AD-3BF3-443A-9EB9-3938695A7EC3}"/>
              </a:ext>
            </a:extLst>
          </p:cNvPr>
          <p:cNvSpPr>
            <a:spLocks noGrp="1"/>
          </p:cNvSpPr>
          <p:nvPr>
            <p:ph type="title"/>
          </p:nvPr>
        </p:nvSpPr>
        <p:spPr>
          <a:ln>
            <a:noFill/>
          </a:ln>
        </p:spPr>
        <p:txBody>
          <a:bodyPr/>
          <a:lstStyle/>
          <a:p>
            <a:pPr algn="l"/>
            <a:r>
              <a:rPr lang="fr-FR" b="1" dirty="0"/>
              <a:t>Classification de la malnutrition aiguë</a:t>
            </a:r>
          </a:p>
        </p:txBody>
      </p:sp>
      <p:graphicFrame>
        <p:nvGraphicFramePr>
          <p:cNvPr id="4" name="Content Placeholder 3">
            <a:extLst>
              <a:ext uri="{FF2B5EF4-FFF2-40B4-BE49-F238E27FC236}">
                <a16:creationId xmlns:a16="http://schemas.microsoft.com/office/drawing/2014/main" id="{348F041A-6F28-40AA-9C21-BC88F4D741E5}"/>
              </a:ext>
            </a:extLst>
          </p:cNvPr>
          <p:cNvGraphicFramePr>
            <a:graphicFrameLocks noGrp="1"/>
          </p:cNvGraphicFramePr>
          <p:nvPr>
            <p:ph idx="1"/>
            <p:extLst>
              <p:ext uri="{D42A27DB-BD31-4B8C-83A1-F6EECF244321}">
                <p14:modId xmlns:p14="http://schemas.microsoft.com/office/powerpoint/2010/main" val="3685384770"/>
              </p:ext>
            </p:extLst>
          </p:nvPr>
        </p:nvGraphicFramePr>
        <p:xfrm>
          <a:off x="0" y="1600200"/>
          <a:ext cx="9144000" cy="4206240"/>
        </p:xfrm>
        <a:graphic>
          <a:graphicData uri="http://schemas.openxmlformats.org/drawingml/2006/table">
            <a:tbl>
              <a:tblPr firstRow="1" bandRow="1">
                <a:tableStyleId>{5C22544A-7EE6-4342-B048-85BDC9FD1C3A}</a:tableStyleId>
              </a:tblPr>
              <a:tblGrid>
                <a:gridCol w="1910687">
                  <a:extLst>
                    <a:ext uri="{9D8B030D-6E8A-4147-A177-3AD203B41FA5}">
                      <a16:colId xmlns:a16="http://schemas.microsoft.com/office/drawing/2014/main" val="2507241032"/>
                    </a:ext>
                  </a:extLst>
                </a:gridCol>
                <a:gridCol w="2661313">
                  <a:extLst>
                    <a:ext uri="{9D8B030D-6E8A-4147-A177-3AD203B41FA5}">
                      <a16:colId xmlns:a16="http://schemas.microsoft.com/office/drawing/2014/main" val="1572831387"/>
                    </a:ext>
                  </a:extLst>
                </a:gridCol>
                <a:gridCol w="2530136">
                  <a:extLst>
                    <a:ext uri="{9D8B030D-6E8A-4147-A177-3AD203B41FA5}">
                      <a16:colId xmlns:a16="http://schemas.microsoft.com/office/drawing/2014/main" val="322626580"/>
                    </a:ext>
                  </a:extLst>
                </a:gridCol>
                <a:gridCol w="2041864">
                  <a:extLst>
                    <a:ext uri="{9D8B030D-6E8A-4147-A177-3AD203B41FA5}">
                      <a16:colId xmlns:a16="http://schemas.microsoft.com/office/drawing/2014/main" val="2351549808"/>
                    </a:ext>
                  </a:extLst>
                </a:gridCol>
              </a:tblGrid>
              <a:tr h="1004310">
                <a:tc>
                  <a:txBody>
                    <a:bodyPr/>
                    <a:lstStyle/>
                    <a:p>
                      <a:r>
                        <a:rPr lang="fr-FR" sz="2000" b="1" dirty="0"/>
                        <a:t>L'ÉTAT NUTRITIONNEL</a:t>
                      </a:r>
                    </a:p>
                  </a:txBody>
                  <a:tcPr/>
                </a:tc>
                <a:tc>
                  <a:txBody>
                    <a:bodyPr/>
                    <a:lstStyle/>
                    <a:p>
                      <a:r>
                        <a:rPr lang="fr-FR" sz="2800" b="1"/>
                        <a:t>INDICE WHZ</a:t>
                      </a:r>
                    </a:p>
                  </a:txBody>
                  <a:tcPr/>
                </a:tc>
                <a:tc>
                  <a:txBody>
                    <a:bodyPr/>
                    <a:lstStyle/>
                    <a:p>
                      <a:r>
                        <a:rPr lang="fr-FR" sz="2800" b="1"/>
                        <a:t>Périmètre brachial (PB)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a:t>WH% de la médiane</a:t>
                      </a:r>
                    </a:p>
                    <a:p>
                      <a:endParaRPr lang="en-US" sz="2800" b="1"/>
                    </a:p>
                  </a:txBody>
                  <a:tcPr/>
                </a:tc>
                <a:extLst>
                  <a:ext uri="{0D108BD9-81ED-4DB2-BD59-A6C34878D82A}">
                    <a16:rowId xmlns:a16="http://schemas.microsoft.com/office/drawing/2014/main" val="2607803417"/>
                  </a:ext>
                </a:extLst>
              </a:tr>
              <a:tr h="703017">
                <a:tc>
                  <a:txBody>
                    <a:bodyPr/>
                    <a:lstStyle/>
                    <a:p>
                      <a:r>
                        <a:rPr lang="fr-FR" sz="2800" b="1"/>
                        <a:t>MAM</a:t>
                      </a:r>
                    </a:p>
                  </a:txBody>
                  <a:tcPr/>
                </a:tc>
                <a:tc>
                  <a:txBody>
                    <a:bodyPr/>
                    <a:lstStyle/>
                    <a:p>
                      <a:r>
                        <a:rPr lang="fr-FR" sz="2800" b="1"/>
                        <a:t>Entre -3 SD et  &lt;-2 SD</a:t>
                      </a:r>
                    </a:p>
                  </a:txBody>
                  <a:tcPr/>
                </a:tc>
                <a:tc>
                  <a:txBody>
                    <a:bodyPr/>
                    <a:lstStyle/>
                    <a:p>
                      <a:r>
                        <a:rPr lang="fr-FR" sz="2800" b="1"/>
                        <a:t>Entre 115 mm et 125 mm</a:t>
                      </a:r>
                    </a:p>
                  </a:txBody>
                  <a:tcPr/>
                </a:tc>
                <a:tc>
                  <a:txBody>
                    <a:bodyPr/>
                    <a:lstStyle/>
                    <a:p>
                      <a:r>
                        <a:rPr lang="fr-FR" sz="2800" b="1"/>
                        <a:t>Entre 70% et 80%</a:t>
                      </a:r>
                    </a:p>
                  </a:txBody>
                  <a:tcPr/>
                </a:tc>
                <a:extLst>
                  <a:ext uri="{0D108BD9-81ED-4DB2-BD59-A6C34878D82A}">
                    <a16:rowId xmlns:a16="http://schemas.microsoft.com/office/drawing/2014/main" val="851532681"/>
                  </a:ext>
                </a:extLst>
              </a:tr>
              <a:tr h="552370">
                <a:tc>
                  <a:txBody>
                    <a:bodyPr/>
                    <a:lstStyle/>
                    <a:p>
                      <a:r>
                        <a:rPr lang="fr-FR" sz="2800" b="1"/>
                        <a:t>MAS</a:t>
                      </a:r>
                    </a:p>
                  </a:txBody>
                  <a:tcPr/>
                </a:tc>
                <a:tc>
                  <a:txBody>
                    <a:bodyPr/>
                    <a:lstStyle/>
                    <a:p>
                      <a:r>
                        <a:rPr lang="fr-FR" sz="2800" b="1"/>
                        <a:t>&lt;-3SD ou œdème</a:t>
                      </a:r>
                      <a:endParaRPr lang="en-US" sz="2800" b="1"/>
                    </a:p>
                  </a:txBody>
                  <a:tcPr/>
                </a:tc>
                <a:tc>
                  <a:txBody>
                    <a:bodyPr/>
                    <a:lstStyle/>
                    <a:p>
                      <a:r>
                        <a:rPr lang="fr-FR" sz="2800" b="1"/>
                        <a:t>&lt; 115 mm ou œdème</a:t>
                      </a:r>
                      <a:endParaRPr lang="en-US" sz="2800" b="1"/>
                    </a:p>
                  </a:txBody>
                  <a:tcPr/>
                </a:tc>
                <a:tc>
                  <a:txBody>
                    <a:bodyPr/>
                    <a:lstStyle/>
                    <a:p>
                      <a:r>
                        <a:rPr lang="fr-FR" sz="2800" b="1"/>
                        <a:t>&lt; 70% ou œdème</a:t>
                      </a:r>
                      <a:endParaRPr lang="en-US" sz="2800" b="1"/>
                    </a:p>
                  </a:txBody>
                  <a:tcPr/>
                </a:tc>
                <a:extLst>
                  <a:ext uri="{0D108BD9-81ED-4DB2-BD59-A6C34878D82A}">
                    <a16:rowId xmlns:a16="http://schemas.microsoft.com/office/drawing/2014/main" val="4241722488"/>
                  </a:ext>
                </a:extLst>
              </a:tr>
              <a:tr h="407303">
                <a:tc>
                  <a:txBody>
                    <a:bodyPr/>
                    <a:lstStyle/>
                    <a:p>
                      <a:r>
                        <a:rPr lang="fr-FR" sz="2800" b="1"/>
                        <a:t>MAG</a:t>
                      </a:r>
                    </a:p>
                  </a:txBody>
                  <a:tcPr/>
                </a:tc>
                <a:tc>
                  <a:txBody>
                    <a:bodyPr/>
                    <a:lstStyle/>
                    <a:p>
                      <a:r>
                        <a:rPr lang="fr-FR" sz="2800" b="1"/>
                        <a:t>&lt;-2SD ou œdème</a:t>
                      </a:r>
                    </a:p>
                  </a:txBody>
                  <a:tcPr/>
                </a:tc>
                <a:tc>
                  <a:txBody>
                    <a:bodyPr/>
                    <a:lstStyle/>
                    <a:p>
                      <a:r>
                        <a:rPr lang="fr-FR" sz="2800" b="1"/>
                        <a:t>&lt; 125 ou œdème</a:t>
                      </a:r>
                    </a:p>
                  </a:txBody>
                  <a:tcPr/>
                </a:tc>
                <a:tc>
                  <a:txBody>
                    <a:bodyPr/>
                    <a:lstStyle/>
                    <a:p>
                      <a:r>
                        <a:rPr lang="fr-FR" sz="2800" b="1" dirty="0"/>
                        <a:t>&lt; 80% ou œdème</a:t>
                      </a:r>
                      <a:endParaRPr lang="en-US" sz="2800" b="1" dirty="0"/>
                    </a:p>
                  </a:txBody>
                  <a:tcPr/>
                </a:tc>
                <a:extLst>
                  <a:ext uri="{0D108BD9-81ED-4DB2-BD59-A6C34878D82A}">
                    <a16:rowId xmlns:a16="http://schemas.microsoft.com/office/drawing/2014/main" val="2603426486"/>
                  </a:ext>
                </a:extLst>
              </a:tr>
            </a:tbl>
          </a:graphicData>
        </a:graphic>
      </p:graphicFrame>
      <p:pic>
        <p:nvPicPr>
          <p:cNvPr id="5" name="Picture 4">
            <a:extLst>
              <a:ext uri="{FF2B5EF4-FFF2-40B4-BE49-F238E27FC236}">
                <a16:creationId xmlns:a16="http://schemas.microsoft.com/office/drawing/2014/main" id="{78647CF5-15A3-487A-8187-93C880705C9B}"/>
              </a:ext>
            </a:extLst>
          </p:cNvPr>
          <p:cNvPicPr>
            <a:picLocks noChangeAspect="1" noChangeArrowheads="1"/>
          </p:cNvPicPr>
          <p:nvPr/>
        </p:nvPicPr>
        <p:blipFill>
          <a:blip r:embed="rId3" cstate="print"/>
          <a:srcRect/>
          <a:stretch>
            <a:fillRect/>
          </a:stretch>
        </p:blipFill>
        <p:spPr bwMode="auto">
          <a:xfrm>
            <a:off x="1306286" y="6222876"/>
            <a:ext cx="1610871" cy="651508"/>
          </a:xfrm>
          <a:prstGeom prst="rect">
            <a:avLst/>
          </a:prstGeom>
          <a:noFill/>
          <a:ln w="9525">
            <a:noFill/>
            <a:miter lim="800000"/>
            <a:headEnd/>
            <a:tailEnd/>
          </a:ln>
        </p:spPr>
      </p:pic>
      <p:pic>
        <p:nvPicPr>
          <p:cNvPr id="6" name="Picture 5">
            <a:extLst>
              <a:ext uri="{FF2B5EF4-FFF2-40B4-BE49-F238E27FC236}">
                <a16:creationId xmlns:a16="http://schemas.microsoft.com/office/drawing/2014/main" id="{C473E67C-2E41-4D0C-ABAB-3126F881DB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1156" y="6460816"/>
            <a:ext cx="1825652" cy="447982"/>
          </a:xfrm>
          <a:prstGeom prst="rect">
            <a:avLst/>
          </a:prstGeom>
        </p:spPr>
      </p:pic>
    </p:spTree>
    <p:extLst>
      <p:ext uri="{BB962C8B-B14F-4D97-AF65-F5344CB8AC3E}">
        <p14:creationId xmlns:p14="http://schemas.microsoft.com/office/powerpoint/2010/main" val="3770732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854075"/>
          </a:xfrm>
          <a:noFill/>
          <a:ln>
            <a:noFill/>
          </a:ln>
        </p:spPr>
        <p:txBody>
          <a:bodyPr/>
          <a:lstStyle/>
          <a:p>
            <a:pPr algn="l"/>
            <a:r>
              <a:rPr lang="fr-FR" sz="4400" b="1" dirty="0">
                <a:latin typeface="+mn-lt"/>
              </a:rPr>
              <a:t>Malnutrition aiguë sévère</a:t>
            </a:r>
          </a:p>
        </p:txBody>
      </p:sp>
      <p:sp>
        <p:nvSpPr>
          <p:cNvPr id="10" name="Title 1"/>
          <p:cNvSpPr txBox="1">
            <a:spLocks/>
          </p:cNvSpPr>
          <p:nvPr/>
        </p:nvSpPr>
        <p:spPr>
          <a:xfrm>
            <a:off x="200707" y="140623"/>
            <a:ext cx="6683765" cy="9606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9" name="Footer Placeholder 8"/>
          <p:cNvSpPr>
            <a:spLocks noGrp="1"/>
          </p:cNvSpPr>
          <p:nvPr>
            <p:ph type="ftr" sz="quarter" idx="11"/>
          </p:nvPr>
        </p:nvSpPr>
        <p:spPr>
          <a:xfrm>
            <a:off x="3124200" y="6356350"/>
            <a:ext cx="2514600" cy="365125"/>
          </a:xfrm>
        </p:spPr>
        <p:txBody>
          <a:bodyPr/>
          <a:lstStyle/>
          <a:p>
            <a:pPr>
              <a:defRPr/>
            </a:pPr>
            <a:r>
              <a:rPr lang="fr-FR" sz="1200">
                <a:latin typeface="+mn-lt"/>
              </a:rPr>
              <a:t>Photos d'Éthiopie. Caroline Abla</a:t>
            </a:r>
            <a:endParaRPr lang="en-US" sz="1200">
              <a:latin typeface="+mn-lt"/>
            </a:endParaRPr>
          </a:p>
          <a:p>
            <a:pPr>
              <a:defRPr/>
            </a:pPr>
            <a:endParaRPr lang="en-US"/>
          </a:p>
        </p:txBody>
      </p:sp>
      <p:pic>
        <p:nvPicPr>
          <p:cNvPr id="11" name="Picture 4" descr="103_0312_r1"/>
          <p:cNvPicPr>
            <a:picLocks noChangeAspect="1" noChangeArrowheads="1"/>
          </p:cNvPicPr>
          <p:nvPr/>
        </p:nvPicPr>
        <p:blipFill>
          <a:blip r:embed="rId3" cstate="print"/>
          <a:srcRect/>
          <a:stretch>
            <a:fillRect/>
          </a:stretch>
        </p:blipFill>
        <p:spPr>
          <a:xfrm>
            <a:off x="588169" y="1423987"/>
            <a:ext cx="3298031" cy="4397375"/>
          </a:xfrm>
          <a:prstGeom prst="rect">
            <a:avLst/>
          </a:prstGeom>
          <a:noFill/>
          <a:ln/>
        </p:spPr>
      </p:pic>
      <p:pic>
        <p:nvPicPr>
          <p:cNvPr id="6" name="Picture 4" descr="103_0317">
            <a:extLst>
              <a:ext uri="{FF2B5EF4-FFF2-40B4-BE49-F238E27FC236}">
                <a16:creationId xmlns:a16="http://schemas.microsoft.com/office/drawing/2014/main" id="{895DEC41-C98A-4FE6-99A4-330C383C3087}"/>
              </a:ext>
            </a:extLst>
          </p:cNvPr>
          <p:cNvPicPr>
            <a:picLocks noChangeAspect="1" noChangeArrowheads="1"/>
          </p:cNvPicPr>
          <p:nvPr/>
        </p:nvPicPr>
        <p:blipFill>
          <a:blip r:embed="rId4" cstate="print"/>
          <a:srcRect/>
          <a:stretch>
            <a:fillRect/>
          </a:stretch>
        </p:blipFill>
        <p:spPr>
          <a:xfrm>
            <a:off x="4223665" y="1779586"/>
            <a:ext cx="4901285" cy="3686175"/>
          </a:xfrm>
          <a:prstGeom prst="rect">
            <a:avLst/>
          </a:prstGeom>
          <a:noFill/>
          <a:ln/>
        </p:spPr>
      </p:pic>
      <p:pic>
        <p:nvPicPr>
          <p:cNvPr id="7" name="Picture 6">
            <a:extLst>
              <a:ext uri="{FF2B5EF4-FFF2-40B4-BE49-F238E27FC236}">
                <a16:creationId xmlns:a16="http://schemas.microsoft.com/office/drawing/2014/main" id="{76FBA91E-49F9-4184-A956-C6ED3F030B7E}"/>
              </a:ext>
            </a:extLst>
          </p:cNvPr>
          <p:cNvPicPr>
            <a:picLocks noChangeAspect="1" noChangeArrowheads="1"/>
          </p:cNvPicPr>
          <p:nvPr/>
        </p:nvPicPr>
        <p:blipFill>
          <a:blip r:embed="rId5" cstate="print"/>
          <a:srcRect/>
          <a:stretch>
            <a:fillRect/>
          </a:stretch>
        </p:blipFill>
        <p:spPr bwMode="auto">
          <a:xfrm>
            <a:off x="1029820" y="5896123"/>
            <a:ext cx="1916365" cy="775063"/>
          </a:xfrm>
          <a:prstGeom prst="rect">
            <a:avLst/>
          </a:prstGeom>
          <a:noFill/>
          <a:ln w="9525">
            <a:noFill/>
            <a:miter lim="800000"/>
            <a:headEnd/>
            <a:tailEnd/>
          </a:ln>
        </p:spPr>
      </p:pic>
      <p:pic>
        <p:nvPicPr>
          <p:cNvPr id="8" name="Picture 7">
            <a:extLst>
              <a:ext uri="{FF2B5EF4-FFF2-40B4-BE49-F238E27FC236}">
                <a16:creationId xmlns:a16="http://schemas.microsoft.com/office/drawing/2014/main" id="{F7D09FA3-B854-4CA0-8641-7DC74CFE34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3958" y="6172660"/>
            <a:ext cx="2171878" cy="532940"/>
          </a:xfrm>
          <a:prstGeom prst="rect">
            <a:avLst/>
          </a:prstGeom>
        </p:spPr>
      </p:pic>
    </p:spTree>
    <p:extLst>
      <p:ext uri="{BB962C8B-B14F-4D97-AF65-F5344CB8AC3E}">
        <p14:creationId xmlns:p14="http://schemas.microsoft.com/office/powerpoint/2010/main" val="3089456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5382016" y="6048523"/>
            <a:ext cx="3181350" cy="365125"/>
          </a:xfrm>
          <a:prstGeom prst="rect">
            <a:avLst/>
          </a:prstGeom>
        </p:spPr>
        <p:txBody>
          <a:bodyPr/>
          <a:lstStyle/>
          <a:p>
            <a:r>
              <a:rPr lang="fr-FR" sz="1200">
                <a:latin typeface="+mn-lt"/>
              </a:rPr>
              <a:t>Photo d'Éthiopie. Caroline Abla</a:t>
            </a:r>
            <a:endParaRPr lang="en-US" sz="1200">
              <a:latin typeface="+mn-lt"/>
            </a:endParaRPr>
          </a:p>
        </p:txBody>
      </p:sp>
      <p:pic>
        <p:nvPicPr>
          <p:cNvPr id="6146" name="Picture 2" descr="Image result for moderate acute malnutrition">
            <a:extLst>
              <a:ext uri="{FF2B5EF4-FFF2-40B4-BE49-F238E27FC236}">
                <a16:creationId xmlns:a16="http://schemas.microsoft.com/office/drawing/2014/main" id="{641548DB-4784-4DCE-96A8-86D92A46B6E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372"/>
          <a:stretch/>
        </p:blipFill>
        <p:spPr bwMode="auto">
          <a:xfrm>
            <a:off x="1322614" y="1392016"/>
            <a:ext cx="6651171" cy="464246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5E05B5A-10CE-42FA-8247-33F3D14F7F26}"/>
              </a:ext>
            </a:extLst>
          </p:cNvPr>
          <p:cNvSpPr>
            <a:spLocks noGrp="1"/>
          </p:cNvSpPr>
          <p:nvPr>
            <p:ph type="title"/>
          </p:nvPr>
        </p:nvSpPr>
        <p:spPr>
          <a:xfrm>
            <a:off x="628650" y="365125"/>
            <a:ext cx="7886700" cy="854075"/>
          </a:xfrm>
          <a:noFill/>
          <a:ln>
            <a:noFill/>
          </a:ln>
        </p:spPr>
        <p:txBody>
          <a:bodyPr/>
          <a:lstStyle/>
          <a:p>
            <a:pPr algn="l"/>
            <a:r>
              <a:rPr lang="fr-FR" sz="4400" b="1" dirty="0">
                <a:latin typeface="+mn-lt"/>
              </a:rPr>
              <a:t>Malnutrition Aiguë Modérée</a:t>
            </a:r>
          </a:p>
        </p:txBody>
      </p:sp>
      <p:pic>
        <p:nvPicPr>
          <p:cNvPr id="6" name="Picture 5">
            <a:extLst>
              <a:ext uri="{FF2B5EF4-FFF2-40B4-BE49-F238E27FC236}">
                <a16:creationId xmlns:a16="http://schemas.microsoft.com/office/drawing/2014/main" id="{C2AD3D23-BABA-4A32-96D3-BED686ADC2BD}"/>
              </a:ext>
            </a:extLst>
          </p:cNvPr>
          <p:cNvPicPr>
            <a:picLocks noChangeAspect="1" noChangeArrowheads="1"/>
          </p:cNvPicPr>
          <p:nvPr/>
        </p:nvPicPr>
        <p:blipFill>
          <a:blip r:embed="rId4" cstate="print"/>
          <a:srcRect/>
          <a:stretch>
            <a:fillRect/>
          </a:stretch>
        </p:blipFill>
        <p:spPr bwMode="auto">
          <a:xfrm>
            <a:off x="1322614" y="6048523"/>
            <a:ext cx="1916365" cy="775063"/>
          </a:xfrm>
          <a:prstGeom prst="rect">
            <a:avLst/>
          </a:prstGeom>
          <a:noFill/>
          <a:ln w="9525">
            <a:noFill/>
            <a:miter lim="800000"/>
            <a:headEnd/>
            <a:tailEnd/>
          </a:ln>
        </p:spPr>
      </p:pic>
      <p:pic>
        <p:nvPicPr>
          <p:cNvPr id="7" name="Picture 6">
            <a:extLst>
              <a:ext uri="{FF2B5EF4-FFF2-40B4-BE49-F238E27FC236}">
                <a16:creationId xmlns:a16="http://schemas.microsoft.com/office/drawing/2014/main" id="{A1BEC5D2-1774-401D-8BED-FE87E86A4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6752" y="6325060"/>
            <a:ext cx="2171878" cy="5329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fr-FR" b="1" dirty="0"/>
              <a:t>Sous-nutrition chronique : retard de croissance</a:t>
            </a:r>
          </a:p>
        </p:txBody>
      </p:sp>
      <p:sp>
        <p:nvSpPr>
          <p:cNvPr id="3" name="Content Placeholder 2"/>
          <p:cNvSpPr>
            <a:spLocks noGrp="1"/>
          </p:cNvSpPr>
          <p:nvPr>
            <p:ph idx="1"/>
          </p:nvPr>
        </p:nvSpPr>
        <p:spPr>
          <a:xfrm>
            <a:off x="288876" y="1447799"/>
            <a:ext cx="5392077" cy="5091113"/>
          </a:xfrm>
        </p:spPr>
        <p:txBody>
          <a:bodyPr>
            <a:normAutofit lnSpcReduction="10000"/>
          </a:bodyPr>
          <a:lstStyle/>
          <a:p>
            <a:r>
              <a:rPr lang="fr-FR" sz="2600" dirty="0"/>
              <a:t>Sous-nutrition à long terme qui freine la croissance linéaire (c.-à-d. petite taille)</a:t>
            </a:r>
          </a:p>
          <a:p>
            <a:r>
              <a:rPr lang="fr-FR" sz="2600" dirty="0"/>
              <a:t>Commence </a:t>
            </a:r>
            <a:r>
              <a:rPr lang="fr-FR" sz="2600" i="1" dirty="0"/>
              <a:t>in utero </a:t>
            </a:r>
            <a:r>
              <a:rPr lang="fr-FR" sz="2600" dirty="0"/>
              <a:t>et se poursuit jusqu'à l'enfance et la petite enfance</a:t>
            </a:r>
            <a:endParaRPr lang="en-US" sz="2600" i="1" dirty="0"/>
          </a:p>
          <a:p>
            <a:r>
              <a:rPr lang="fr-FR" sz="2600" dirty="0"/>
              <a:t>Peu de possibilité de rattrapage passé 2 ans (c.-à-d. irréversible)</a:t>
            </a:r>
          </a:p>
          <a:p>
            <a:r>
              <a:rPr lang="fr-FR" sz="2600" dirty="0"/>
              <a:t>Impact à long terme sur la santé, le développement, l'éducation, la productivité agricole, la productivité économique et sur les générations futures</a:t>
            </a:r>
          </a:p>
        </p:txBody>
      </p:sp>
      <p:pic>
        <p:nvPicPr>
          <p:cNvPr id="5" name="Picture 4"/>
          <p:cNvPicPr>
            <a:picLocks noChangeArrowheads="1"/>
          </p:cNvPicPr>
          <p:nvPr/>
        </p:nvPicPr>
        <p:blipFill>
          <a:blip r:embed="rId3" cstate="print"/>
          <a:srcRect/>
          <a:stretch>
            <a:fillRect/>
          </a:stretch>
        </p:blipFill>
        <p:spPr bwMode="auto">
          <a:xfrm>
            <a:off x="5699760" y="1630680"/>
            <a:ext cx="3156527" cy="3594107"/>
          </a:xfrm>
          <a:prstGeom prst="rect">
            <a:avLst/>
          </a:prstGeom>
          <a:noFill/>
          <a:ln w="9525" cap="flat">
            <a:noFill/>
            <a:miter lim="800000"/>
            <a:headEnd/>
            <a:tailEnd/>
          </a:ln>
        </p:spPr>
      </p:pic>
      <p:sp>
        <p:nvSpPr>
          <p:cNvPr id="6" name="Rectangle 5"/>
          <p:cNvSpPr>
            <a:spLocks/>
          </p:cNvSpPr>
          <p:nvPr/>
        </p:nvSpPr>
        <p:spPr bwMode="auto">
          <a:xfrm>
            <a:off x="5699760" y="5359723"/>
            <a:ext cx="1641923" cy="549077"/>
          </a:xfrm>
          <a:prstGeom prst="rect">
            <a:avLst/>
          </a:prstGeom>
          <a:noFill/>
          <a:ln w="12700" cap="flat">
            <a:noFill/>
            <a:miter lim="800000"/>
            <a:headEnd type="none" w="med" len="med"/>
            <a:tailEnd type="none" w="med" len="med"/>
          </a:ln>
        </p:spPr>
        <p:txBody>
          <a:bodyPr lIns="0" tIns="0" rIns="40639"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9688"/>
            <a:r>
              <a:rPr lang="fr-FR" sz="1400" b="1" dirty="0">
                <a:latin typeface="+mn-lt"/>
                <a:cs typeface="Tahoma Bold" charset="0"/>
                <a:sym typeface="Tahoma Bold" charset="0"/>
              </a:rPr>
              <a:t>Âge : 2 ans et 9 mois</a:t>
            </a:r>
            <a:endParaRPr lang="en-US" sz="1400" b="1" dirty="0">
              <a:latin typeface="+mn-lt"/>
              <a:cs typeface="Tahoma Bold" charset="0"/>
              <a:sym typeface="Tahoma Bold" charset="0"/>
            </a:endParaRPr>
          </a:p>
          <a:p>
            <a:pPr marL="39688"/>
            <a:r>
              <a:rPr lang="fr-FR" sz="1400" b="1" dirty="0" err="1">
                <a:latin typeface="+mn-lt"/>
                <a:cs typeface="Tahoma Bold" charset="0"/>
                <a:sym typeface="Tahoma Bold" charset="0"/>
              </a:rPr>
              <a:t>Poids : 10.7 kg</a:t>
            </a:r>
          </a:p>
          <a:p>
            <a:pPr marL="39688"/>
            <a:r>
              <a:rPr lang="fr-FR" sz="1400" b="1" dirty="0" err="1">
                <a:latin typeface="+mn-lt"/>
                <a:cs typeface="Tahoma Bold" charset="0"/>
                <a:sym typeface="Tahoma Bold" charset="0"/>
              </a:rPr>
              <a:t>Taille : 78,3 cm</a:t>
            </a:r>
          </a:p>
        </p:txBody>
      </p:sp>
      <p:sp>
        <p:nvSpPr>
          <p:cNvPr id="7" name="Rectangle 3"/>
          <p:cNvSpPr>
            <a:spLocks/>
          </p:cNvSpPr>
          <p:nvPr/>
        </p:nvSpPr>
        <p:spPr bwMode="auto">
          <a:xfrm>
            <a:off x="7459492" y="5349778"/>
            <a:ext cx="1227307" cy="723900"/>
          </a:xfrm>
          <a:prstGeom prst="rect">
            <a:avLst/>
          </a:prstGeom>
          <a:noFill/>
          <a:ln w="12700" cap="flat">
            <a:noFill/>
            <a:miter lim="800000"/>
            <a:headEnd type="none" w="med" len="med"/>
            <a:tailEnd type="none" w="med" len="med"/>
          </a:ln>
        </p:spPr>
        <p:txBody>
          <a:bodyPr lIns="0" tIns="0" rIns="40639" bIns="0"/>
          <a:lstStyle/>
          <a:p>
            <a:pPr marL="39688"/>
            <a:r>
              <a:rPr lang="fr-FR" sz="1400" b="1" dirty="0">
                <a:latin typeface="+mj-lt"/>
                <a:cs typeface="Tahoma Bold" charset="0"/>
                <a:sym typeface="Tahoma Bold" charset="0"/>
              </a:rPr>
              <a:t>2 ans et 6 mois</a:t>
            </a:r>
            <a:endParaRPr lang="en-US" sz="1400" b="1" dirty="0">
              <a:latin typeface="+mj-lt"/>
              <a:cs typeface="Tahoma Bold" charset="0"/>
              <a:sym typeface="Tahoma Bold" charset="0"/>
            </a:endParaRPr>
          </a:p>
          <a:p>
            <a:pPr marL="39688"/>
            <a:r>
              <a:rPr lang="fr-FR" sz="1400" b="1" dirty="0">
                <a:latin typeface="+mj-lt"/>
                <a:cs typeface="Tahoma Bold" charset="0"/>
                <a:sym typeface="Tahoma Bold" charset="0"/>
              </a:rPr>
              <a:t>11.6 kg</a:t>
            </a:r>
          </a:p>
          <a:p>
            <a:pPr marL="39688"/>
            <a:r>
              <a:rPr lang="fr-FR" sz="1400" b="1" dirty="0">
                <a:latin typeface="+mj-lt"/>
                <a:cs typeface="Tahoma Bold" charset="0"/>
                <a:sym typeface="Tahoma Bold" charset="0"/>
              </a:rPr>
              <a:t>86.4 cm</a:t>
            </a:r>
          </a:p>
        </p:txBody>
      </p:sp>
      <p:sp>
        <p:nvSpPr>
          <p:cNvPr id="8" name="TextBox 7"/>
          <p:cNvSpPr txBox="1"/>
          <p:nvPr/>
        </p:nvSpPr>
        <p:spPr>
          <a:xfrm>
            <a:off x="5867400" y="6096000"/>
            <a:ext cx="3048000" cy="307777"/>
          </a:xfrm>
          <a:prstGeom prst="rect">
            <a:avLst/>
          </a:prstGeom>
          <a:noFill/>
        </p:spPr>
        <p:txBody>
          <a:bodyPr wrap="square" rtlCol="0">
            <a:spAutoFit/>
          </a:bodyPr>
          <a:lstStyle/>
          <a:p>
            <a:r>
              <a:rPr lang="fr-FR" sz="1400" dirty="0">
                <a:solidFill>
                  <a:schemeClr val="bg1">
                    <a:lumMod val="50000"/>
                  </a:schemeClr>
                </a:solidFill>
              </a:rPr>
              <a:t>Image : présentation GNC-HTP</a:t>
            </a:r>
          </a:p>
        </p:txBody>
      </p:sp>
      <p:pic>
        <p:nvPicPr>
          <p:cNvPr id="10" name="Picture 9">
            <a:extLst>
              <a:ext uri="{FF2B5EF4-FFF2-40B4-BE49-F238E27FC236}">
                <a16:creationId xmlns:a16="http://schemas.microsoft.com/office/drawing/2014/main" id="{29A17F81-72B0-4C33-A866-CAA3BD33AC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9190" y="6350215"/>
            <a:ext cx="2171878" cy="532940"/>
          </a:xfrm>
          <a:prstGeom prst="rect">
            <a:avLst/>
          </a:prstGeom>
        </p:spPr>
      </p:pic>
      <p:pic>
        <p:nvPicPr>
          <p:cNvPr id="9" name="Picture 8">
            <a:extLst>
              <a:ext uri="{FF2B5EF4-FFF2-40B4-BE49-F238E27FC236}">
                <a16:creationId xmlns:a16="http://schemas.microsoft.com/office/drawing/2014/main" id="{48661E8E-DC5D-442A-A24A-296840200DD9}"/>
              </a:ext>
            </a:extLst>
          </p:cNvPr>
          <p:cNvPicPr>
            <a:picLocks noChangeAspect="1" noChangeArrowheads="1"/>
          </p:cNvPicPr>
          <p:nvPr/>
        </p:nvPicPr>
        <p:blipFill>
          <a:blip r:embed="rId5" cstate="print"/>
          <a:srcRect/>
          <a:stretch>
            <a:fillRect/>
          </a:stretch>
        </p:blipFill>
        <p:spPr bwMode="auto">
          <a:xfrm>
            <a:off x="2812453" y="6269635"/>
            <a:ext cx="1454748" cy="588365"/>
          </a:xfrm>
          <a:prstGeom prst="rect">
            <a:avLst/>
          </a:prstGeom>
          <a:noFill/>
          <a:ln w="9525">
            <a:noFill/>
            <a:miter lim="800000"/>
            <a:headEnd/>
            <a:tailEnd/>
          </a:ln>
        </p:spPr>
      </p:pic>
    </p:spTree>
    <p:extLst>
      <p:ext uri="{BB962C8B-B14F-4D97-AF65-F5344CB8AC3E}">
        <p14:creationId xmlns:p14="http://schemas.microsoft.com/office/powerpoint/2010/main" val="1350688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22526A43-C541-4E8F-9564-F4160AB87892}"/>
              </a:ext>
            </a:extLst>
          </p:cNvPr>
          <p:cNvPicPr>
            <a:picLocks noRot="1" noChangeAspect="1"/>
          </p:cNvPicPr>
          <p:nvPr>
            <a:videoFile r:link="rId1"/>
          </p:nvPr>
        </p:nvPicPr>
        <p:blipFill>
          <a:blip r:embed="rId4" cstate="print"/>
          <a:stretch>
            <a:fillRect/>
          </a:stretch>
        </p:blipFill>
        <p:spPr>
          <a:xfrm>
            <a:off x="2286000" y="2143125"/>
            <a:ext cx="4572000" cy="2571750"/>
          </a:xfrm>
          <a:prstGeom prst="rect">
            <a:avLst/>
          </a:prstGeom>
        </p:spPr>
      </p:pic>
      <p:pic>
        <p:nvPicPr>
          <p:cNvPr id="3" name="Picture 2">
            <a:extLst>
              <a:ext uri="{FF2B5EF4-FFF2-40B4-BE49-F238E27FC236}">
                <a16:creationId xmlns:a16="http://schemas.microsoft.com/office/drawing/2014/main" id="{B6148B38-0E6F-4EBA-839B-D4C1EAD451B7}"/>
              </a:ext>
            </a:extLst>
          </p:cNvPr>
          <p:cNvPicPr>
            <a:picLocks noChangeAspect="1" noChangeArrowheads="1"/>
          </p:cNvPicPr>
          <p:nvPr/>
        </p:nvPicPr>
        <p:blipFill>
          <a:blip r:embed="rId5" cstate="print"/>
          <a:srcRect/>
          <a:stretch>
            <a:fillRect/>
          </a:stretch>
        </p:blipFill>
        <p:spPr bwMode="auto">
          <a:xfrm>
            <a:off x="1029820" y="5896123"/>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C01B873C-E1E3-4887-A24E-48F3CADF17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3958" y="6172660"/>
            <a:ext cx="2171878" cy="532940"/>
          </a:xfrm>
          <a:prstGeom prst="rect">
            <a:avLst/>
          </a:prstGeom>
        </p:spPr>
      </p:pic>
    </p:spTree>
    <p:extLst>
      <p:ext uri="{BB962C8B-B14F-4D97-AF65-F5344CB8AC3E}">
        <p14:creationId xmlns:p14="http://schemas.microsoft.com/office/powerpoint/2010/main" val="3370970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6" descr="xeropthalmi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749739"/>
            <a:ext cx="2115879" cy="1589192"/>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609600"/>
          </a:xfrm>
          <a:ln>
            <a:noFill/>
          </a:ln>
        </p:spPr>
        <p:txBody>
          <a:bodyPr/>
          <a:lstStyle/>
          <a:p>
            <a:pPr algn="l"/>
            <a:r>
              <a:rPr lang="fr-FR" b="1" dirty="0"/>
              <a:t>Carences en micronutriments</a:t>
            </a:r>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2894713" y="2210835"/>
            <a:ext cx="2753833" cy="2290827"/>
          </a:xfrm>
          <a:prstGeom prst="rect">
            <a:avLst/>
          </a:prstGeom>
          <a:noFill/>
        </p:spPr>
      </p:pic>
      <p:pic>
        <p:nvPicPr>
          <p:cNvPr id="10" name="Picture 2" descr="http://4.bp.blogspot.com/-IQS0S_gFB5M/UW0zxAQq0cI/AAAAAAAAA4Y/JTV1dh3jngk/s1600/anemia+in+children.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0180" y="2022748"/>
            <a:ext cx="2437206" cy="26670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56772C2-5526-4756-BA85-2FA16184B79A}"/>
              </a:ext>
            </a:extLst>
          </p:cNvPr>
          <p:cNvPicPr>
            <a:picLocks noChangeAspect="1" noChangeArrowheads="1"/>
          </p:cNvPicPr>
          <p:nvPr/>
        </p:nvPicPr>
        <p:blipFill>
          <a:blip r:embed="rId7" cstate="print"/>
          <a:srcRect/>
          <a:stretch>
            <a:fillRect/>
          </a:stretch>
        </p:blipFill>
        <p:spPr bwMode="auto">
          <a:xfrm>
            <a:off x="1029820" y="5896123"/>
            <a:ext cx="1916365" cy="775063"/>
          </a:xfrm>
          <a:prstGeom prst="rect">
            <a:avLst/>
          </a:prstGeom>
          <a:noFill/>
          <a:ln w="9525">
            <a:noFill/>
            <a:miter lim="800000"/>
            <a:headEnd/>
            <a:tailEnd/>
          </a:ln>
        </p:spPr>
      </p:pic>
      <p:pic>
        <p:nvPicPr>
          <p:cNvPr id="7" name="Picture 6">
            <a:extLst>
              <a:ext uri="{FF2B5EF4-FFF2-40B4-BE49-F238E27FC236}">
                <a16:creationId xmlns:a16="http://schemas.microsoft.com/office/drawing/2014/main" id="{4FB348FD-EFE3-42B6-8F84-7AB00239DE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3958" y="6172660"/>
            <a:ext cx="2171878" cy="532940"/>
          </a:xfrm>
          <a:prstGeom prst="rect">
            <a:avLst/>
          </a:prstGeom>
        </p:spPr>
      </p:pic>
    </p:spTree>
    <p:extLst>
      <p:ext uri="{BB962C8B-B14F-4D97-AF65-F5344CB8AC3E}">
        <p14:creationId xmlns:p14="http://schemas.microsoft.com/office/powerpoint/2010/main" val="408904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96987" y="4169674"/>
            <a:ext cx="4880758" cy="707886"/>
          </a:xfrm>
          <a:prstGeom prst="rect">
            <a:avLst/>
          </a:prstGeom>
          <a:solidFill>
            <a:schemeClr val="bg1"/>
          </a:solidFill>
        </p:spPr>
        <p:txBody>
          <a:bodyPr wrap="square" rtlCol="0">
            <a:spAutoFit/>
          </a:bodyPr>
          <a:lstStyle/>
          <a:p>
            <a:endParaRPr lang="en-US" sz="2000"/>
          </a:p>
          <a:p>
            <a:endParaRPr lang="en-US" sz="2000"/>
          </a:p>
        </p:txBody>
      </p:sp>
      <p:sp>
        <p:nvSpPr>
          <p:cNvPr id="13" name="Rectangle 12"/>
          <p:cNvSpPr/>
          <p:nvPr/>
        </p:nvSpPr>
        <p:spPr>
          <a:xfrm>
            <a:off x="6819015" y="1947530"/>
            <a:ext cx="2111625" cy="994813"/>
          </a:xfrm>
          <a:prstGeom prst="rect">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000" b="1" dirty="0">
                <a:solidFill>
                  <a:schemeClr val="bg1"/>
                </a:solidFill>
              </a:rPr>
              <a:t>Carences en micronutriments</a:t>
            </a:r>
            <a:endParaRPr lang="en-GB" sz="2000" b="1" dirty="0">
              <a:solidFill>
                <a:schemeClr val="bg1"/>
              </a:solidFill>
            </a:endParaRPr>
          </a:p>
        </p:txBody>
      </p:sp>
      <p:sp>
        <p:nvSpPr>
          <p:cNvPr id="27" name="Rectangle 26"/>
          <p:cNvSpPr/>
          <p:nvPr/>
        </p:nvSpPr>
        <p:spPr>
          <a:xfrm>
            <a:off x="3337561" y="1676400"/>
            <a:ext cx="2941320" cy="1089947"/>
          </a:xfrm>
          <a:prstGeom prst="rect">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000" b="1" dirty="0">
                <a:solidFill>
                  <a:schemeClr val="bg1"/>
                </a:solidFill>
              </a:rPr>
              <a:t>Dénutrition (retard de croissance et émaciation chez les moins de 5 ans)</a:t>
            </a:r>
            <a:endParaRPr lang="en-GB" sz="2000" b="1" dirty="0">
              <a:solidFill>
                <a:schemeClr val="bg1"/>
              </a:solidFill>
            </a:endParaRPr>
          </a:p>
        </p:txBody>
      </p:sp>
      <p:sp>
        <p:nvSpPr>
          <p:cNvPr id="32" name="Rectangle 31"/>
          <p:cNvSpPr/>
          <p:nvPr/>
        </p:nvSpPr>
        <p:spPr>
          <a:xfrm>
            <a:off x="610593" y="1976987"/>
            <a:ext cx="1792271" cy="994813"/>
          </a:xfrm>
          <a:prstGeom prst="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000" b="1" dirty="0">
                <a:solidFill>
                  <a:schemeClr val="bg1"/>
                </a:solidFill>
              </a:rPr>
              <a:t>Surnutrition (surpoids et obésité)</a:t>
            </a:r>
            <a:endParaRPr lang="en-GB" sz="2000" b="1" dirty="0">
              <a:solidFill>
                <a:schemeClr val="bg1"/>
              </a:solidFill>
            </a:endParaRPr>
          </a:p>
        </p:txBody>
      </p:sp>
      <p:sp>
        <p:nvSpPr>
          <p:cNvPr id="41" name="Rectangle 40"/>
          <p:cNvSpPr/>
          <p:nvPr/>
        </p:nvSpPr>
        <p:spPr>
          <a:xfrm>
            <a:off x="990600" y="273400"/>
            <a:ext cx="7162800" cy="685800"/>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fr-FR" sz="3200" dirty="0">
                <a:solidFill>
                  <a:schemeClr val="tx1"/>
                </a:solidFill>
              </a:rPr>
              <a:t>Malnutrition en pays X</a:t>
            </a:r>
          </a:p>
        </p:txBody>
      </p:sp>
      <p:sp>
        <p:nvSpPr>
          <p:cNvPr id="22" name="Octagon 21"/>
          <p:cNvSpPr/>
          <p:nvPr/>
        </p:nvSpPr>
        <p:spPr bwMode="auto">
          <a:xfrm>
            <a:off x="6514215" y="3005470"/>
            <a:ext cx="2438400" cy="1828800"/>
          </a:xfrm>
          <a:prstGeom prst="octagon">
            <a:avLst/>
          </a:prstGeom>
          <a:solidFill>
            <a:schemeClr val="accent6">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600" dirty="0"/>
              <a:t>_____ des enfants âgés de 6 à 59 mois </a:t>
            </a:r>
            <a:r>
              <a:rPr lang="fr-FR" sz="1600" dirty="0">
                <a:solidFill>
                  <a:schemeClr val="bg1"/>
                </a:solidFill>
              </a:rPr>
              <a:t>anémiés</a:t>
            </a:r>
          </a:p>
          <a:p>
            <a:pPr algn="ctr"/>
            <a:r>
              <a:rPr lang="fr-FR" sz="1600" dirty="0">
                <a:solidFill>
                  <a:schemeClr val="bg1"/>
                </a:solidFill>
              </a:rPr>
              <a:t>_____ de FAP anémiées</a:t>
            </a:r>
          </a:p>
        </p:txBody>
      </p:sp>
      <p:sp>
        <p:nvSpPr>
          <p:cNvPr id="28" name="Octagon 27"/>
          <p:cNvSpPr/>
          <p:nvPr/>
        </p:nvSpPr>
        <p:spPr bwMode="auto">
          <a:xfrm>
            <a:off x="55513" y="3048000"/>
            <a:ext cx="2902432" cy="1295400"/>
          </a:xfrm>
          <a:prstGeom prst="octagon">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dirty="0">
                <a:solidFill>
                  <a:schemeClr val="bg1"/>
                </a:solidFill>
                <a:latin typeface="+mj-lt"/>
              </a:rPr>
              <a:t>Surpoids chez les moins de 5 ans_____</a:t>
            </a:r>
          </a:p>
          <a:p>
            <a:pPr algn="ctr">
              <a:defRPr/>
            </a:pPr>
            <a:r>
              <a:rPr lang="fr-FR" sz="2000" dirty="0"/>
              <a:t>Surpoids ou obésité chez les </a:t>
            </a:r>
            <a:r>
              <a:rPr lang="fr-FR" sz="2000" dirty="0">
                <a:solidFill>
                  <a:schemeClr val="bg1"/>
                </a:solidFill>
              </a:rPr>
              <a:t>FAP</a:t>
            </a:r>
            <a:r>
              <a:rPr lang="fr-FR" sz="2000" dirty="0"/>
              <a:t> ____</a:t>
            </a:r>
            <a:endParaRPr lang="en-US" sz="2000" dirty="0">
              <a:solidFill>
                <a:schemeClr val="bg1"/>
              </a:solidFill>
              <a:latin typeface="+mj-lt"/>
            </a:endParaRPr>
          </a:p>
        </p:txBody>
      </p:sp>
      <p:sp>
        <p:nvSpPr>
          <p:cNvPr id="40" name="Octagon 39"/>
          <p:cNvSpPr/>
          <p:nvPr/>
        </p:nvSpPr>
        <p:spPr bwMode="auto">
          <a:xfrm>
            <a:off x="3035594" y="2838891"/>
            <a:ext cx="3178720" cy="1166094"/>
          </a:xfrm>
          <a:prstGeom prst="octag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dirty="0">
                <a:solidFill>
                  <a:schemeClr val="bg1"/>
                </a:solidFill>
                <a:latin typeface="+mj-lt"/>
              </a:rPr>
              <a:t>Émaciation modérée ____</a:t>
            </a:r>
            <a:endParaRPr lang="en-US" sz="2000" dirty="0">
              <a:solidFill>
                <a:schemeClr val="bg1"/>
              </a:solidFill>
            </a:endParaRPr>
          </a:p>
          <a:p>
            <a:pPr algn="ctr">
              <a:defRPr/>
            </a:pPr>
            <a:r>
              <a:rPr lang="fr-FR" sz="2000" dirty="0">
                <a:solidFill>
                  <a:schemeClr val="bg1"/>
                </a:solidFill>
              </a:rPr>
              <a:t>Émaciation sévère _____</a:t>
            </a:r>
            <a:endParaRPr lang="en-US" sz="2000" dirty="0">
              <a:solidFill>
                <a:schemeClr val="bg1"/>
              </a:solidFill>
              <a:latin typeface="+mj-lt"/>
            </a:endParaRPr>
          </a:p>
        </p:txBody>
      </p:sp>
      <p:sp>
        <p:nvSpPr>
          <p:cNvPr id="42" name="Octagon 41"/>
          <p:cNvSpPr/>
          <p:nvPr/>
        </p:nvSpPr>
        <p:spPr bwMode="auto">
          <a:xfrm>
            <a:off x="2900030" y="4064744"/>
            <a:ext cx="3429000" cy="1299987"/>
          </a:xfrm>
          <a:prstGeom prst="octag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r>
              <a:rPr lang="fr-FR" sz="2000" dirty="0">
                <a:solidFill>
                  <a:schemeClr val="bg1"/>
                </a:solidFill>
                <a:latin typeface="+mj-lt"/>
              </a:rPr>
              <a:t>Retard de croissance modéré ____</a:t>
            </a:r>
          </a:p>
          <a:p>
            <a:r>
              <a:rPr lang="fr-FR" sz="2000" dirty="0">
                <a:solidFill>
                  <a:schemeClr val="bg1"/>
                </a:solidFill>
                <a:latin typeface="+mj-lt"/>
              </a:rPr>
              <a:t>Retard de croissance sévère _____</a:t>
            </a:r>
          </a:p>
        </p:txBody>
      </p:sp>
      <p:sp>
        <p:nvSpPr>
          <p:cNvPr id="26" name="Octagon 25"/>
          <p:cNvSpPr/>
          <p:nvPr/>
        </p:nvSpPr>
        <p:spPr bwMode="auto">
          <a:xfrm>
            <a:off x="2895599" y="5414413"/>
            <a:ext cx="3483935" cy="1299986"/>
          </a:xfrm>
          <a:prstGeom prst="octag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r>
              <a:rPr lang="fr-FR" sz="2000" dirty="0"/>
              <a:t>MAS chez les </a:t>
            </a:r>
            <a:r>
              <a:rPr lang="fr-FR" sz="2000" dirty="0">
                <a:solidFill>
                  <a:schemeClr val="bg1"/>
                </a:solidFill>
              </a:rPr>
              <a:t>FAP</a:t>
            </a:r>
            <a:r>
              <a:rPr lang="fr-FR" sz="2000" dirty="0">
                <a:solidFill>
                  <a:schemeClr val="tx1"/>
                </a:solidFill>
              </a:rPr>
              <a:t> </a:t>
            </a:r>
            <a:r>
              <a:rPr lang="fr-FR" sz="2000" dirty="0"/>
              <a:t>(IMC)</a:t>
            </a:r>
          </a:p>
          <a:p>
            <a:r>
              <a:rPr lang="fr-FR" sz="2000" dirty="0"/>
              <a:t>_____</a:t>
            </a:r>
          </a:p>
        </p:txBody>
      </p:sp>
      <p:cxnSp>
        <p:nvCxnSpPr>
          <p:cNvPr id="4" name="Connector: Elbow 3">
            <a:extLst>
              <a:ext uri="{FF2B5EF4-FFF2-40B4-BE49-F238E27FC236}">
                <a16:creationId xmlns:a16="http://schemas.microsoft.com/office/drawing/2014/main" id="{F84C963B-620E-461E-8664-4E591B532BAC}"/>
              </a:ext>
            </a:extLst>
          </p:cNvPr>
          <p:cNvCxnSpPr>
            <a:stCxn id="41" idx="2"/>
            <a:endCxn id="32" idx="0"/>
          </p:cNvCxnSpPr>
          <p:nvPr/>
        </p:nvCxnSpPr>
        <p:spPr>
          <a:xfrm rot="5400000">
            <a:off x="2530472" y="-64542"/>
            <a:ext cx="1017787" cy="306527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6" name="Connector: Elbow 5">
            <a:extLst>
              <a:ext uri="{FF2B5EF4-FFF2-40B4-BE49-F238E27FC236}">
                <a16:creationId xmlns:a16="http://schemas.microsoft.com/office/drawing/2014/main" id="{098C1539-066C-4B37-8161-5DF8DBFA55C1}"/>
              </a:ext>
            </a:extLst>
          </p:cNvPr>
          <p:cNvCxnSpPr>
            <a:stCxn id="41" idx="2"/>
            <a:endCxn id="13" idx="0"/>
          </p:cNvCxnSpPr>
          <p:nvPr/>
        </p:nvCxnSpPr>
        <p:spPr>
          <a:xfrm rot="16200000" flipH="1">
            <a:off x="5729249" y="-198049"/>
            <a:ext cx="988330" cy="3302828"/>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3EDA58AD-F414-4F89-B9EE-ED5983861CA2}"/>
              </a:ext>
            </a:extLst>
          </p:cNvPr>
          <p:cNvCxnSpPr>
            <a:stCxn id="41" idx="2"/>
            <a:endCxn id="27" idx="0"/>
          </p:cNvCxnSpPr>
          <p:nvPr/>
        </p:nvCxnSpPr>
        <p:spPr>
          <a:xfrm>
            <a:off x="4572000" y="959200"/>
            <a:ext cx="236221" cy="71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8C31973D-9C78-4E5B-AAD6-1833211BD0A4}"/>
              </a:ext>
            </a:extLst>
          </p:cNvPr>
          <p:cNvPicPr>
            <a:picLocks noChangeAspect="1" noChangeArrowheads="1"/>
          </p:cNvPicPr>
          <p:nvPr/>
        </p:nvPicPr>
        <p:blipFill>
          <a:blip r:embed="rId4" cstate="print"/>
          <a:srcRect/>
          <a:stretch>
            <a:fillRect/>
          </a:stretch>
        </p:blipFill>
        <p:spPr bwMode="auto">
          <a:xfrm>
            <a:off x="486499" y="5939336"/>
            <a:ext cx="1916365" cy="775063"/>
          </a:xfrm>
          <a:prstGeom prst="rect">
            <a:avLst/>
          </a:prstGeom>
          <a:noFill/>
          <a:ln w="9525">
            <a:noFill/>
            <a:miter lim="800000"/>
            <a:headEnd/>
            <a:tailEnd/>
          </a:ln>
        </p:spPr>
      </p:pic>
      <p:pic>
        <p:nvPicPr>
          <p:cNvPr id="18" name="Picture 17">
            <a:extLst>
              <a:ext uri="{FF2B5EF4-FFF2-40B4-BE49-F238E27FC236}">
                <a16:creationId xmlns:a16="http://schemas.microsoft.com/office/drawing/2014/main" id="{FD67F49B-D075-4F6A-BBC8-0349EB3200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9534" y="6181459"/>
            <a:ext cx="2171878" cy="532940"/>
          </a:xfrm>
          <a:prstGeom prst="rect">
            <a:avLst/>
          </a:prstGeom>
        </p:spPr>
      </p:pic>
      <p:pic>
        <p:nvPicPr>
          <p:cNvPr id="2" name="Picture 1">
            <a:extLst>
              <a:ext uri="{FF2B5EF4-FFF2-40B4-BE49-F238E27FC236}">
                <a16:creationId xmlns:a16="http://schemas.microsoft.com/office/drawing/2014/main" id="{AC138ABE-4B18-463B-B02D-5653ECE266C8}"/>
              </a:ext>
            </a:extLst>
          </p:cNvPr>
          <p:cNvPicPr>
            <a:picLocks noChangeAspect="1"/>
          </p:cNvPicPr>
          <p:nvPr/>
        </p:nvPicPr>
        <p:blipFill>
          <a:blip r:embed="rId6"/>
          <a:stretch>
            <a:fillRect/>
          </a:stretch>
        </p:blipFill>
        <p:spPr>
          <a:xfrm>
            <a:off x="1090882" y="2462700"/>
            <a:ext cx="6962235" cy="1932599"/>
          </a:xfrm>
          <a:prstGeom prst="rect">
            <a:avLst/>
          </a:prstGeom>
        </p:spPr>
      </p:pic>
    </p:spTree>
    <p:custDataLst>
      <p:tags r:id="rId1"/>
    </p:custDataLst>
    <p:extLst>
      <p:ext uri="{BB962C8B-B14F-4D97-AF65-F5344CB8AC3E}">
        <p14:creationId xmlns:p14="http://schemas.microsoft.com/office/powerpoint/2010/main" val="1582603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a:ln>
            <a:noFill/>
          </a:ln>
        </p:spPr>
        <p:txBody>
          <a:bodyPr/>
          <a:lstStyle/>
          <a:p>
            <a:r>
              <a:rPr lang="fr-FR" b="1" dirty="0"/>
              <a:t>Objectifs d’apprentissage :</a:t>
            </a:r>
          </a:p>
        </p:txBody>
      </p:sp>
      <p:sp>
        <p:nvSpPr>
          <p:cNvPr id="3" name="Content Placeholder 2"/>
          <p:cNvSpPr>
            <a:spLocks noGrp="1"/>
          </p:cNvSpPr>
          <p:nvPr>
            <p:ph idx="1"/>
          </p:nvPr>
        </p:nvSpPr>
        <p:spPr>
          <a:xfrm>
            <a:off x="457200" y="1413294"/>
            <a:ext cx="8229600" cy="4572000"/>
          </a:xfrm>
          <a:ln>
            <a:noFill/>
          </a:ln>
        </p:spPr>
        <p:txBody>
          <a:bodyPr/>
          <a:lstStyle/>
          <a:p>
            <a:pPr>
              <a:buNone/>
            </a:pPr>
            <a:r>
              <a:rPr lang="fr-FR" sz="2800" dirty="0"/>
              <a:t>À la fin de ce module, les participants seront en mesure de :</a:t>
            </a:r>
          </a:p>
          <a:p>
            <a:r>
              <a:rPr lang="fr-FR" sz="2800" dirty="0"/>
              <a:t>Définir les termes nutrition, alimentation équilibrée et état nutritionnel</a:t>
            </a:r>
            <a:endParaRPr lang="en-US" sz="2800" dirty="0">
              <a:cs typeface="Calibri"/>
            </a:endParaRPr>
          </a:p>
          <a:p>
            <a:r>
              <a:rPr lang="fr-FR" sz="2800" dirty="0"/>
              <a:t>Expliquer les différentes formes de malnutrition</a:t>
            </a:r>
            <a:endParaRPr lang="en-US" sz="2800" dirty="0">
              <a:cs typeface="Calibri"/>
            </a:endParaRPr>
          </a:p>
          <a:p>
            <a:r>
              <a:rPr lang="fr-FR" sz="2800" dirty="0"/>
              <a:t>Analyser les conséquences et les coûts de la malnutrition</a:t>
            </a:r>
            <a:endParaRPr lang="fr-FR" sz="2800" dirty="0">
              <a:cs typeface="Calibri"/>
            </a:endParaRPr>
          </a:p>
          <a:p>
            <a:pPr marL="0" indent="0">
              <a:buNone/>
            </a:pPr>
            <a:endParaRPr lang="en-US" sz="2800" dirty="0">
              <a:cs typeface="Calibri"/>
            </a:endParaRPr>
          </a:p>
          <a:p>
            <a:endParaRPr lang="en-US" dirty="0"/>
          </a:p>
          <a:p>
            <a:pPr marL="0" indent="0">
              <a:buNone/>
            </a:pPr>
            <a:endParaRPr lang="en-US" dirty="0"/>
          </a:p>
        </p:txBody>
      </p:sp>
      <p:pic>
        <p:nvPicPr>
          <p:cNvPr id="4" name="Picture 3">
            <a:extLst>
              <a:ext uri="{FF2B5EF4-FFF2-40B4-BE49-F238E27FC236}">
                <a16:creationId xmlns:a16="http://schemas.microsoft.com/office/drawing/2014/main" id="{F302E456-61B9-469C-835C-007C44AE2F9E}"/>
              </a:ext>
            </a:extLst>
          </p:cNvPr>
          <p:cNvPicPr>
            <a:picLocks noChangeAspect="1" noChangeArrowheads="1"/>
          </p:cNvPicPr>
          <p:nvPr/>
        </p:nvPicPr>
        <p:blipFill>
          <a:blip r:embed="rId3" cstate="print"/>
          <a:srcRect/>
          <a:stretch>
            <a:fillRect/>
          </a:stretch>
        </p:blipFill>
        <p:spPr bwMode="auto">
          <a:xfrm>
            <a:off x="1029820" y="5896123"/>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20E2EA81-AD2D-4B18-A372-A34E38D665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3958" y="6172660"/>
            <a:ext cx="2171878" cy="5329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r-FR" sz="3200" b="1" dirty="0"/>
              <a:t>Réponse en Nutrition en pays X</a:t>
            </a:r>
          </a:p>
        </p:txBody>
      </p:sp>
      <p:sp>
        <p:nvSpPr>
          <p:cNvPr id="3" name="Content Placeholder 2"/>
          <p:cNvSpPr>
            <a:spLocks noGrp="1"/>
          </p:cNvSpPr>
          <p:nvPr>
            <p:ph idx="1"/>
          </p:nvPr>
        </p:nvSpPr>
        <p:spPr>
          <a:xfrm>
            <a:off x="255363" y="1417638"/>
            <a:ext cx="8214267" cy="4364890"/>
          </a:xfrm>
        </p:spPr>
        <p:txBody>
          <a:bodyPr>
            <a:normAutofit fontScale="62500" lnSpcReduction="20000"/>
          </a:bodyPr>
          <a:lstStyle/>
          <a:p>
            <a:r>
              <a:rPr lang="fr-FR" dirty="0"/>
              <a:t>Au niveau communautaire (par le biais des agents de santé communautaire, ASC)</a:t>
            </a:r>
          </a:p>
          <a:p>
            <a:pPr lvl="1"/>
            <a:r>
              <a:rPr lang="fr-FR" dirty="0"/>
              <a:t>Dépistage actif et référencement des enfants et des femmes enceintes et allaitantes atteints de malnutrition aigüe vers les unités nutritionnelles</a:t>
            </a:r>
          </a:p>
          <a:p>
            <a:pPr lvl="1"/>
            <a:r>
              <a:rPr lang="fr-FR" dirty="0"/>
              <a:t>ANJE </a:t>
            </a:r>
          </a:p>
          <a:p>
            <a:pPr lvl="1"/>
            <a:r>
              <a:rPr lang="fr-FR" dirty="0"/>
              <a:t>Suivi à domicile des enfants admis dans le programme nutritionnel.</a:t>
            </a:r>
          </a:p>
          <a:p>
            <a:pPr lvl="1"/>
            <a:r>
              <a:rPr lang="fr-FR" dirty="0"/>
              <a:t>Groupes de soutien de mère à mère avec l'aide des ASC</a:t>
            </a:r>
          </a:p>
          <a:p>
            <a:pPr lvl="1"/>
            <a:r>
              <a:rPr lang="fr-FR" dirty="0"/>
              <a:t>BSFP (programme de nutrition supplémentaire généralisé)</a:t>
            </a:r>
          </a:p>
          <a:p>
            <a:r>
              <a:rPr lang="fr-FR" dirty="0"/>
              <a:t>Au niveau des établissements de santé (via les travailleurs de santé)</a:t>
            </a:r>
          </a:p>
          <a:p>
            <a:pPr lvl="1"/>
            <a:r>
              <a:rPr lang="fr-FR" dirty="0"/>
              <a:t>Dépistage passif et  Traitement MAS / MAM</a:t>
            </a:r>
          </a:p>
          <a:p>
            <a:pPr lvl="1"/>
            <a:r>
              <a:rPr lang="fr-FR" dirty="0"/>
              <a:t>Conseils ANJE, espaces ANJE (espace d’allaitement maternel, démonstrations culinaires)</a:t>
            </a:r>
          </a:p>
          <a:p>
            <a:pPr lvl="1"/>
            <a:r>
              <a:rPr lang="fr-FR" dirty="0"/>
              <a:t>Apport complémentaire en </a:t>
            </a:r>
            <a:r>
              <a:rPr lang="fr-FR" dirty="0" err="1"/>
              <a:t>FeFo</a:t>
            </a:r>
            <a:r>
              <a:rPr lang="fr-FR" dirty="0"/>
              <a:t> (acide folique, fer) pour les femmes enceintes et allaitantes</a:t>
            </a:r>
          </a:p>
          <a:p>
            <a:pPr lvl="1"/>
            <a:r>
              <a:rPr lang="fr-FR" dirty="0"/>
              <a:t>Apport en Vitamine A et déparasitage des enfants</a:t>
            </a:r>
          </a:p>
        </p:txBody>
      </p:sp>
      <p:pic>
        <p:nvPicPr>
          <p:cNvPr id="5" name="Picture 4">
            <a:extLst>
              <a:ext uri="{FF2B5EF4-FFF2-40B4-BE49-F238E27FC236}">
                <a16:creationId xmlns:a16="http://schemas.microsoft.com/office/drawing/2014/main" id="{D359FF10-0D47-418E-8147-422383225A47}"/>
              </a:ext>
            </a:extLst>
          </p:cNvPr>
          <p:cNvPicPr>
            <a:picLocks noChangeAspect="1"/>
          </p:cNvPicPr>
          <p:nvPr/>
        </p:nvPicPr>
        <p:blipFill>
          <a:blip r:embed="rId3"/>
          <a:stretch>
            <a:fillRect/>
          </a:stretch>
        </p:blipFill>
        <p:spPr>
          <a:xfrm>
            <a:off x="1090882" y="2462700"/>
            <a:ext cx="6962235" cy="1932599"/>
          </a:xfrm>
          <a:prstGeom prst="rect">
            <a:avLst/>
          </a:prstGeom>
        </p:spPr>
      </p:pic>
    </p:spTree>
    <p:extLst>
      <p:ext uri="{BB962C8B-B14F-4D97-AF65-F5344CB8AC3E}">
        <p14:creationId xmlns:p14="http://schemas.microsoft.com/office/powerpoint/2010/main" val="303587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B6E9-954F-4C7F-8C9F-F619C980809C}"/>
              </a:ext>
            </a:extLst>
          </p:cNvPr>
          <p:cNvSpPr>
            <a:spLocks noGrp="1"/>
          </p:cNvSpPr>
          <p:nvPr>
            <p:ph type="title"/>
          </p:nvPr>
        </p:nvSpPr>
        <p:spPr/>
        <p:txBody>
          <a:bodyPr/>
          <a:lstStyle/>
          <a:p>
            <a:pPr algn="l"/>
            <a:r>
              <a:rPr lang="fr-FR" b="1" dirty="0"/>
              <a:t>Soins inadéquats pour les enfants et les femmes en pays X</a:t>
            </a:r>
          </a:p>
        </p:txBody>
      </p:sp>
      <p:sp>
        <p:nvSpPr>
          <p:cNvPr id="3" name="Content Placeholder 2">
            <a:extLst>
              <a:ext uri="{FF2B5EF4-FFF2-40B4-BE49-F238E27FC236}">
                <a16:creationId xmlns:a16="http://schemas.microsoft.com/office/drawing/2014/main" id="{8E4E44A5-3B6F-401E-81BE-CD126980D608}"/>
              </a:ext>
            </a:extLst>
          </p:cNvPr>
          <p:cNvSpPr>
            <a:spLocks noGrp="1"/>
          </p:cNvSpPr>
          <p:nvPr>
            <p:ph idx="1"/>
          </p:nvPr>
        </p:nvSpPr>
        <p:spPr>
          <a:xfrm>
            <a:off x="389313" y="1748336"/>
            <a:ext cx="7848600" cy="4191000"/>
          </a:xfrm>
        </p:spPr>
        <p:txBody>
          <a:bodyPr>
            <a:normAutofit/>
          </a:bodyPr>
          <a:lstStyle/>
          <a:p>
            <a:r>
              <a:rPr lang="fr-FR" dirty="0"/>
              <a:t>allaitement exclusif jusqu'à 6 mois</a:t>
            </a:r>
          </a:p>
          <a:p>
            <a:r>
              <a:rPr lang="fr-FR" dirty="0"/>
              <a:t>allaitement continu jusqu'à 1 an</a:t>
            </a:r>
          </a:p>
          <a:p>
            <a:r>
              <a:rPr lang="fr-FR" dirty="0"/>
              <a:t>allaitement continu jusqu'à 2 ans</a:t>
            </a:r>
          </a:p>
          <a:p>
            <a:r>
              <a:rPr lang="fr-FR" dirty="0"/>
              <a:t>introduction d'aliments solides, semi-solides ou mous à l'âge de 6 mois</a:t>
            </a:r>
          </a:p>
        </p:txBody>
      </p:sp>
      <p:pic>
        <p:nvPicPr>
          <p:cNvPr id="5" name="Picture 4">
            <a:extLst>
              <a:ext uri="{FF2B5EF4-FFF2-40B4-BE49-F238E27FC236}">
                <a16:creationId xmlns:a16="http://schemas.microsoft.com/office/drawing/2014/main" id="{51FFD34C-05EA-47E6-8D44-96AD1AC5654A}"/>
              </a:ext>
            </a:extLst>
          </p:cNvPr>
          <p:cNvPicPr>
            <a:picLocks noChangeAspect="1" noChangeArrowheads="1"/>
          </p:cNvPicPr>
          <p:nvPr/>
        </p:nvPicPr>
        <p:blipFill>
          <a:blip r:embed="rId3" cstate="print"/>
          <a:srcRect/>
          <a:stretch>
            <a:fillRect/>
          </a:stretch>
        </p:blipFill>
        <p:spPr bwMode="auto">
          <a:xfrm>
            <a:off x="486499" y="5939336"/>
            <a:ext cx="1916365" cy="775063"/>
          </a:xfrm>
          <a:prstGeom prst="rect">
            <a:avLst/>
          </a:prstGeom>
          <a:noFill/>
          <a:ln w="9525">
            <a:noFill/>
            <a:miter lim="800000"/>
            <a:headEnd/>
            <a:tailEnd/>
          </a:ln>
        </p:spPr>
      </p:pic>
      <p:pic>
        <p:nvPicPr>
          <p:cNvPr id="6" name="Picture 5">
            <a:extLst>
              <a:ext uri="{FF2B5EF4-FFF2-40B4-BE49-F238E27FC236}">
                <a16:creationId xmlns:a16="http://schemas.microsoft.com/office/drawing/2014/main" id="{37FF9430-DDDF-45D8-84EC-3507AABF54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9534" y="6181459"/>
            <a:ext cx="2171878" cy="532940"/>
          </a:xfrm>
          <a:prstGeom prst="rect">
            <a:avLst/>
          </a:prstGeom>
        </p:spPr>
      </p:pic>
      <p:pic>
        <p:nvPicPr>
          <p:cNvPr id="4" name="Picture 3">
            <a:extLst>
              <a:ext uri="{FF2B5EF4-FFF2-40B4-BE49-F238E27FC236}">
                <a16:creationId xmlns:a16="http://schemas.microsoft.com/office/drawing/2014/main" id="{14C2B50B-F7BB-4C75-BFA8-DF711853C819}"/>
              </a:ext>
            </a:extLst>
          </p:cNvPr>
          <p:cNvPicPr>
            <a:picLocks noChangeAspect="1"/>
          </p:cNvPicPr>
          <p:nvPr/>
        </p:nvPicPr>
        <p:blipFill>
          <a:blip r:embed="rId5"/>
          <a:stretch>
            <a:fillRect/>
          </a:stretch>
        </p:blipFill>
        <p:spPr>
          <a:xfrm>
            <a:off x="1090882" y="2462700"/>
            <a:ext cx="6962235" cy="1932599"/>
          </a:xfrm>
          <a:prstGeom prst="rect">
            <a:avLst/>
          </a:prstGeom>
        </p:spPr>
      </p:pic>
    </p:spTree>
    <p:extLst>
      <p:ext uri="{BB962C8B-B14F-4D97-AF65-F5344CB8AC3E}">
        <p14:creationId xmlns:p14="http://schemas.microsoft.com/office/powerpoint/2010/main" val="2900446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8761"/>
            <a:ext cx="7772400" cy="2091690"/>
          </a:xfrm>
          <a:solidFill>
            <a:schemeClr val="accent1"/>
          </a:solidFill>
          <a:effectLst/>
        </p:spPr>
        <p:style>
          <a:lnRef idx="3">
            <a:schemeClr val="lt1"/>
          </a:lnRef>
          <a:fillRef idx="1">
            <a:schemeClr val="accent2"/>
          </a:fillRef>
          <a:effectRef idx="1">
            <a:schemeClr val="accent2"/>
          </a:effectRef>
          <a:fontRef idx="minor">
            <a:schemeClr val="lt1"/>
          </a:fontRef>
        </p:style>
        <p:txBody>
          <a:bodyPr/>
          <a:lstStyle/>
          <a:p>
            <a:r>
              <a:rPr lang="fr-FR" dirty="0"/>
              <a:t>Déterminants / Causes, Conséquences et Coûts de la malnutrition</a:t>
            </a:r>
          </a:p>
        </p:txBody>
      </p:sp>
      <p:pic>
        <p:nvPicPr>
          <p:cNvPr id="3" name="Picture 2">
            <a:extLst>
              <a:ext uri="{FF2B5EF4-FFF2-40B4-BE49-F238E27FC236}">
                <a16:creationId xmlns:a16="http://schemas.microsoft.com/office/drawing/2014/main" id="{2179DCE0-AB0B-4ACF-BDE3-CF49D58CD178}"/>
              </a:ext>
            </a:extLst>
          </p:cNvPr>
          <p:cNvPicPr>
            <a:picLocks noChangeAspect="1" noChangeArrowheads="1"/>
          </p:cNvPicPr>
          <p:nvPr/>
        </p:nvPicPr>
        <p:blipFill>
          <a:blip r:embed="rId2" cstate="print"/>
          <a:srcRect/>
          <a:stretch>
            <a:fillRect/>
          </a:stretch>
        </p:blipFill>
        <p:spPr bwMode="auto">
          <a:xfrm>
            <a:off x="486499" y="5939336"/>
            <a:ext cx="1916365" cy="775063"/>
          </a:xfrm>
          <a:prstGeom prst="rect">
            <a:avLst/>
          </a:prstGeom>
          <a:noFill/>
          <a:ln w="9525">
            <a:noFill/>
            <a:miter lim="800000"/>
            <a:headEnd/>
            <a:tailEnd/>
          </a:ln>
        </p:spPr>
      </p:pic>
      <p:pic>
        <p:nvPicPr>
          <p:cNvPr id="4" name="Picture 3">
            <a:extLst>
              <a:ext uri="{FF2B5EF4-FFF2-40B4-BE49-F238E27FC236}">
                <a16:creationId xmlns:a16="http://schemas.microsoft.com/office/drawing/2014/main" id="{DC614686-D871-4728-B574-68829C05F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534" y="6181459"/>
            <a:ext cx="2171878" cy="5329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a:noFill/>
          </a:ln>
        </p:spPr>
        <p:txBody>
          <a:bodyPr/>
          <a:lstStyle/>
          <a:p>
            <a:pPr algn="l"/>
            <a:r>
              <a:rPr lang="fr-FR" b="1" dirty="0"/>
              <a:t>Exercice</a:t>
            </a:r>
            <a:r>
              <a:rPr lang="sr-Latn-RS" b="1" dirty="0"/>
              <a:t> </a:t>
            </a:r>
            <a:r>
              <a:rPr lang="fr-FR" b="1" dirty="0"/>
              <a:t>: Étude de cas</a:t>
            </a:r>
          </a:p>
        </p:txBody>
      </p:sp>
      <p:sp>
        <p:nvSpPr>
          <p:cNvPr id="3" name="Content Placeholder 2"/>
          <p:cNvSpPr>
            <a:spLocks noGrp="1"/>
          </p:cNvSpPr>
          <p:nvPr>
            <p:ph idx="1"/>
          </p:nvPr>
        </p:nvSpPr>
        <p:spPr>
          <a:xfrm>
            <a:off x="457200" y="1295400"/>
            <a:ext cx="8229600" cy="5181600"/>
          </a:xfrm>
          <a:ln>
            <a:noFill/>
          </a:ln>
        </p:spPr>
        <p:txBody>
          <a:bodyPr>
            <a:normAutofit/>
          </a:bodyPr>
          <a:lstStyle/>
          <a:p>
            <a:pPr lvl="0"/>
            <a:r>
              <a:rPr lang="fr-FR" dirty="0"/>
              <a:t>Selon vous, quelles sont les causes de la malnutrition d'Amina ? Voyez-vous des niveaux différents dans ces causes, du plus direct au moins direct ?</a:t>
            </a:r>
          </a:p>
          <a:p>
            <a:pPr lvl="0"/>
            <a:r>
              <a:rPr lang="fr-FR" dirty="0"/>
              <a:t>Pouvez-vous les comparer aux causes de la malnutrition dans le pays où vous travaillez ?</a:t>
            </a:r>
          </a:p>
        </p:txBody>
      </p:sp>
      <p:pic>
        <p:nvPicPr>
          <p:cNvPr id="4" name="Picture 3">
            <a:extLst>
              <a:ext uri="{FF2B5EF4-FFF2-40B4-BE49-F238E27FC236}">
                <a16:creationId xmlns:a16="http://schemas.microsoft.com/office/drawing/2014/main" id="{CFC7EF7C-E04D-41BE-9CC3-AA9E86E15157}"/>
              </a:ext>
            </a:extLst>
          </p:cNvPr>
          <p:cNvPicPr>
            <a:picLocks noChangeAspect="1" noChangeArrowheads="1"/>
          </p:cNvPicPr>
          <p:nvPr/>
        </p:nvPicPr>
        <p:blipFill>
          <a:blip r:embed="rId3" cstate="print"/>
          <a:srcRect/>
          <a:stretch>
            <a:fillRect/>
          </a:stretch>
        </p:blipFill>
        <p:spPr bwMode="auto">
          <a:xfrm>
            <a:off x="486499" y="5939336"/>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043B6593-8D41-48F3-91C9-2C0FB793B1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9534" y="6181459"/>
            <a:ext cx="2171878" cy="53294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Connector: Elbow 54">
            <a:extLst>
              <a:ext uri="{FF2B5EF4-FFF2-40B4-BE49-F238E27FC236}">
                <a16:creationId xmlns:a16="http://schemas.microsoft.com/office/drawing/2014/main" id="{C57E253B-BC15-4944-BB6F-77A9DFD0F997}"/>
              </a:ext>
            </a:extLst>
          </p:cNvPr>
          <p:cNvCxnSpPr>
            <a:cxnSpLocks/>
          </p:cNvCxnSpPr>
          <p:nvPr/>
        </p:nvCxnSpPr>
        <p:spPr>
          <a:xfrm flipV="1">
            <a:off x="2955026" y="3089777"/>
            <a:ext cx="478693" cy="254715"/>
          </a:xfrm>
          <a:prstGeom prst="bent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6D6DA519-8A84-40B7-9688-7FF6E9ED3EF2}"/>
              </a:ext>
            </a:extLst>
          </p:cNvPr>
          <p:cNvCxnSpPr>
            <a:cxnSpLocks/>
          </p:cNvCxnSpPr>
          <p:nvPr/>
        </p:nvCxnSpPr>
        <p:spPr>
          <a:xfrm rot="10800000">
            <a:off x="6205771" y="3077852"/>
            <a:ext cx="527600" cy="243207"/>
          </a:xfrm>
          <a:prstGeom prst="bent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2" name="Picture 81">
            <a:extLst>
              <a:ext uri="{FF2B5EF4-FFF2-40B4-BE49-F238E27FC236}">
                <a16:creationId xmlns:a16="http://schemas.microsoft.com/office/drawing/2014/main" id="{CC2B0153-B2BB-41E5-9D20-6548700A7393}"/>
              </a:ext>
            </a:extLst>
          </p:cNvPr>
          <p:cNvPicPr>
            <a:picLocks noChangeAspect="1"/>
          </p:cNvPicPr>
          <p:nvPr/>
        </p:nvPicPr>
        <p:blipFill rotWithShape="1">
          <a:blip r:embed="rId2">
            <a:duotone>
              <a:prstClr val="black"/>
              <a:schemeClr val="bg1">
                <a:lumMod val="75000"/>
                <a:tint val="45000"/>
                <a:satMod val="400000"/>
              </a:schemeClr>
            </a:duotone>
          </a:blip>
          <a:srcRect l="57460"/>
          <a:stretch/>
        </p:blipFill>
        <p:spPr>
          <a:xfrm>
            <a:off x="8264339" y="2422596"/>
            <a:ext cx="731524" cy="2961355"/>
          </a:xfrm>
          <a:prstGeom prst="rect">
            <a:avLst/>
          </a:prstGeom>
        </p:spPr>
      </p:pic>
      <p:cxnSp>
        <p:nvCxnSpPr>
          <p:cNvPr id="58" name="Connector: Elbow 57">
            <a:extLst>
              <a:ext uri="{FF2B5EF4-FFF2-40B4-BE49-F238E27FC236}">
                <a16:creationId xmlns:a16="http://schemas.microsoft.com/office/drawing/2014/main" id="{20C3B271-8319-4FE0-91E2-579B217D1291}"/>
              </a:ext>
            </a:extLst>
          </p:cNvPr>
          <p:cNvCxnSpPr>
            <a:cxnSpLocks/>
          </p:cNvCxnSpPr>
          <p:nvPr/>
        </p:nvCxnSpPr>
        <p:spPr>
          <a:xfrm flipV="1">
            <a:off x="5301055" y="2607112"/>
            <a:ext cx="478693" cy="466460"/>
          </a:xfrm>
          <a:prstGeom prst="bent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4DDD7C00-AAE7-48CE-8BE3-95BB6E522DE0}"/>
              </a:ext>
            </a:extLst>
          </p:cNvPr>
          <p:cNvCxnSpPr>
            <a:cxnSpLocks/>
          </p:cNvCxnSpPr>
          <p:nvPr/>
        </p:nvCxnSpPr>
        <p:spPr>
          <a:xfrm rot="10800000">
            <a:off x="3807412" y="2607111"/>
            <a:ext cx="527600" cy="473183"/>
          </a:xfrm>
          <a:prstGeom prst="bent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9A534487-56BA-47B0-8A36-BD7BC26B3DDC}"/>
              </a:ext>
            </a:extLst>
          </p:cNvPr>
          <p:cNvSpPr>
            <a:spLocks noGrp="1"/>
          </p:cNvSpPr>
          <p:nvPr>
            <p:ph type="title"/>
          </p:nvPr>
        </p:nvSpPr>
        <p:spPr>
          <a:xfrm>
            <a:off x="612917" y="271926"/>
            <a:ext cx="7886700" cy="994172"/>
          </a:xfrm>
        </p:spPr>
        <p:txBody>
          <a:bodyPr/>
          <a:lstStyle/>
          <a:p>
            <a:pPr algn="ctr" eaLnBrk="0" fontAlgn="base" hangingPunct="0">
              <a:spcAft>
                <a:spcPct val="0"/>
              </a:spcAft>
            </a:pPr>
            <a:r>
              <a:rPr lang="fr-FR" sz="2400" b="1" dirty="0">
                <a:latin typeface="Calibri" panose="020F0502020204030204" pitchFamily="34" charset="0"/>
                <a:cs typeface="Calibri" panose="020F0502020204030204" pitchFamily="34" charset="0"/>
              </a:rPr>
              <a:t>Cadre conceptuel de l'UNICEF sur la malnutrition</a:t>
            </a:r>
            <a:endParaRPr lang="fr-CA" sz="2400" b="1"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562C970-1628-4BA3-B161-DEF1E879E10B}"/>
              </a:ext>
            </a:extLst>
          </p:cNvPr>
          <p:cNvSpPr/>
          <p:nvPr/>
        </p:nvSpPr>
        <p:spPr>
          <a:xfrm>
            <a:off x="2146536" y="5405765"/>
            <a:ext cx="5316523" cy="4114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CA" sz="1350">
              <a:solidFill>
                <a:prstClr val="white"/>
              </a:solidFill>
              <a:latin typeface="Calibri" panose="020F0502020204030204"/>
            </a:endParaRPr>
          </a:p>
        </p:txBody>
      </p:sp>
      <p:sp>
        <p:nvSpPr>
          <p:cNvPr id="5" name="TextBox 4">
            <a:extLst>
              <a:ext uri="{FF2B5EF4-FFF2-40B4-BE49-F238E27FC236}">
                <a16:creationId xmlns:a16="http://schemas.microsoft.com/office/drawing/2014/main" id="{EF02849B-17BB-4747-8882-5F8DBF02A912}"/>
              </a:ext>
            </a:extLst>
          </p:cNvPr>
          <p:cNvSpPr txBox="1"/>
          <p:nvPr/>
        </p:nvSpPr>
        <p:spPr>
          <a:xfrm>
            <a:off x="2146535" y="5484547"/>
            <a:ext cx="5316522" cy="276999"/>
          </a:xfrm>
          <a:prstGeom prst="rect">
            <a:avLst/>
          </a:prstGeom>
          <a:noFill/>
        </p:spPr>
        <p:txBody>
          <a:bodyPr wrap="square" rtlCol="0">
            <a:spAutoFit/>
          </a:bodyPr>
          <a:lstStyle/>
          <a:p>
            <a:pPr defTabSz="685800" eaLnBrk="1" fontAlgn="auto" hangingPunct="1">
              <a:spcBef>
                <a:spcPts val="0"/>
              </a:spcBef>
              <a:spcAft>
                <a:spcPts val="0"/>
              </a:spcAft>
            </a:pPr>
            <a:r>
              <a:rPr lang="fr-CA" sz="1200" dirty="0">
                <a:solidFill>
                  <a:prstClr val="white"/>
                </a:solidFill>
                <a:latin typeface="Calibri" panose="020F0502020204030204"/>
              </a:rPr>
              <a:t>Contexte socio-culturel, économique et politique</a:t>
            </a:r>
          </a:p>
        </p:txBody>
      </p:sp>
      <p:sp>
        <p:nvSpPr>
          <p:cNvPr id="7" name="Rectangle 6">
            <a:extLst>
              <a:ext uri="{FF2B5EF4-FFF2-40B4-BE49-F238E27FC236}">
                <a16:creationId xmlns:a16="http://schemas.microsoft.com/office/drawing/2014/main" id="{32676579-250A-45D2-9F07-651CFA872FDC}"/>
              </a:ext>
            </a:extLst>
          </p:cNvPr>
          <p:cNvSpPr/>
          <p:nvPr/>
        </p:nvSpPr>
        <p:spPr>
          <a:xfrm>
            <a:off x="2146533" y="4954894"/>
            <a:ext cx="5316523" cy="4114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CA" sz="1350">
              <a:solidFill>
                <a:prstClr val="white"/>
              </a:solidFill>
              <a:latin typeface="Calibri" panose="020F0502020204030204"/>
            </a:endParaRPr>
          </a:p>
        </p:txBody>
      </p:sp>
      <p:sp>
        <p:nvSpPr>
          <p:cNvPr id="8" name="TextBox 7">
            <a:extLst>
              <a:ext uri="{FF2B5EF4-FFF2-40B4-BE49-F238E27FC236}">
                <a16:creationId xmlns:a16="http://schemas.microsoft.com/office/drawing/2014/main" id="{DEEB872D-9C61-4439-A862-B9131468B787}"/>
              </a:ext>
            </a:extLst>
          </p:cNvPr>
          <p:cNvSpPr txBox="1"/>
          <p:nvPr/>
        </p:nvSpPr>
        <p:spPr>
          <a:xfrm>
            <a:off x="2146534" y="5033677"/>
            <a:ext cx="5316522" cy="276999"/>
          </a:xfrm>
          <a:prstGeom prst="rect">
            <a:avLst/>
          </a:prstGeom>
          <a:noFill/>
        </p:spPr>
        <p:txBody>
          <a:bodyPr wrap="square" rtlCol="0">
            <a:spAutoFit/>
          </a:bodyPr>
          <a:lstStyle/>
          <a:p>
            <a:pPr defTabSz="685800" eaLnBrk="1" fontAlgn="auto" hangingPunct="1">
              <a:spcBef>
                <a:spcPts val="0"/>
              </a:spcBef>
              <a:spcAft>
                <a:spcPts val="0"/>
              </a:spcAft>
            </a:pPr>
            <a:r>
              <a:rPr lang="fr-CA" sz="1200" dirty="0">
                <a:solidFill>
                  <a:prstClr val="white"/>
                </a:solidFill>
                <a:latin typeface="Calibri" panose="020F0502020204030204"/>
              </a:rPr>
              <a:t>Capital financier, humain, physique et social inadéquat</a:t>
            </a:r>
          </a:p>
        </p:txBody>
      </p:sp>
      <p:sp>
        <p:nvSpPr>
          <p:cNvPr id="9" name="Rectangle 8">
            <a:extLst>
              <a:ext uri="{FF2B5EF4-FFF2-40B4-BE49-F238E27FC236}">
                <a16:creationId xmlns:a16="http://schemas.microsoft.com/office/drawing/2014/main" id="{7F0880DC-1661-4C5F-92BC-4FE3C1F646A0}"/>
              </a:ext>
            </a:extLst>
          </p:cNvPr>
          <p:cNvSpPr/>
          <p:nvPr/>
        </p:nvSpPr>
        <p:spPr>
          <a:xfrm>
            <a:off x="2146533" y="4504023"/>
            <a:ext cx="5316523" cy="4114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CA" sz="1350">
              <a:solidFill>
                <a:prstClr val="white"/>
              </a:solidFill>
              <a:latin typeface="Calibri" panose="020F0502020204030204"/>
            </a:endParaRPr>
          </a:p>
        </p:txBody>
      </p:sp>
      <p:sp>
        <p:nvSpPr>
          <p:cNvPr id="10" name="TextBox 9">
            <a:extLst>
              <a:ext uri="{FF2B5EF4-FFF2-40B4-BE49-F238E27FC236}">
                <a16:creationId xmlns:a16="http://schemas.microsoft.com/office/drawing/2014/main" id="{210727D2-0566-4855-875D-70450B39AC4B}"/>
              </a:ext>
            </a:extLst>
          </p:cNvPr>
          <p:cNvSpPr txBox="1"/>
          <p:nvPr/>
        </p:nvSpPr>
        <p:spPr>
          <a:xfrm>
            <a:off x="2146534" y="4490472"/>
            <a:ext cx="5316522" cy="461665"/>
          </a:xfrm>
          <a:prstGeom prst="rect">
            <a:avLst/>
          </a:prstGeom>
          <a:noFill/>
        </p:spPr>
        <p:txBody>
          <a:bodyPr wrap="square" rtlCol="0">
            <a:spAutoFit/>
          </a:bodyPr>
          <a:lstStyle/>
          <a:p>
            <a:pPr defTabSz="685800" eaLnBrk="1" fontAlgn="auto" hangingPunct="1">
              <a:spcBef>
                <a:spcPts val="0"/>
              </a:spcBef>
              <a:spcAft>
                <a:spcPts val="0"/>
              </a:spcAft>
            </a:pPr>
            <a:r>
              <a:rPr lang="fr-CA" sz="1200" dirty="0">
                <a:solidFill>
                  <a:prstClr val="white"/>
                </a:solidFill>
                <a:latin typeface="Calibri" panose="020F0502020204030204"/>
              </a:rPr>
              <a:t>Le ménage a un accès à une quantité et qualité inadéquates de ressources: terres, éducations, emploi, revenus, technologie</a:t>
            </a:r>
          </a:p>
        </p:txBody>
      </p:sp>
      <p:sp>
        <p:nvSpPr>
          <p:cNvPr id="13" name="Rectangle 12">
            <a:extLst>
              <a:ext uri="{FF2B5EF4-FFF2-40B4-BE49-F238E27FC236}">
                <a16:creationId xmlns:a16="http://schemas.microsoft.com/office/drawing/2014/main" id="{4517CBA2-38F9-4DAA-B72B-8FFF8A6892AA}"/>
              </a:ext>
            </a:extLst>
          </p:cNvPr>
          <p:cNvSpPr/>
          <p:nvPr/>
        </p:nvSpPr>
        <p:spPr>
          <a:xfrm>
            <a:off x="6281785" y="3806338"/>
            <a:ext cx="2466363" cy="54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CA"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CD3DE4E9-01BC-4378-AF97-D92BAD77CA28}"/>
              </a:ext>
            </a:extLst>
          </p:cNvPr>
          <p:cNvSpPr/>
          <p:nvPr/>
        </p:nvSpPr>
        <p:spPr>
          <a:xfrm>
            <a:off x="913355" y="3806337"/>
            <a:ext cx="2466363" cy="54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CA" sz="1350">
              <a:solidFill>
                <a:prstClr val="white"/>
              </a:solidFill>
              <a:latin typeface="Calibri" panose="020F0502020204030204"/>
            </a:endParaRPr>
          </a:p>
        </p:txBody>
      </p:sp>
      <p:sp>
        <p:nvSpPr>
          <p:cNvPr id="15" name="TextBox 14">
            <a:extLst>
              <a:ext uri="{FF2B5EF4-FFF2-40B4-BE49-F238E27FC236}">
                <a16:creationId xmlns:a16="http://schemas.microsoft.com/office/drawing/2014/main" id="{D9BBC99E-A18E-4CFA-908E-F2DA6E7B0C17}"/>
              </a:ext>
            </a:extLst>
          </p:cNvPr>
          <p:cNvSpPr txBox="1"/>
          <p:nvPr/>
        </p:nvSpPr>
        <p:spPr>
          <a:xfrm>
            <a:off x="913355" y="3937045"/>
            <a:ext cx="2466360" cy="276999"/>
          </a:xfrm>
          <a:prstGeom prst="rect">
            <a:avLst/>
          </a:prstGeom>
          <a:noFill/>
        </p:spPr>
        <p:txBody>
          <a:bodyPr wrap="square" rtlCol="0">
            <a:spAutoFit/>
          </a:bodyPr>
          <a:lstStyle/>
          <a:p>
            <a:pPr defTabSz="685800" eaLnBrk="1" fontAlgn="auto" hangingPunct="1">
              <a:spcBef>
                <a:spcPts val="0"/>
              </a:spcBef>
              <a:spcAft>
                <a:spcPts val="0"/>
              </a:spcAft>
            </a:pPr>
            <a:r>
              <a:rPr lang="fr-CA" sz="1200" dirty="0">
                <a:solidFill>
                  <a:prstClr val="white"/>
                </a:solidFill>
                <a:latin typeface="Calibri" panose="020F0502020204030204"/>
              </a:rPr>
              <a:t>Sécurité alimentaire du ménage</a:t>
            </a:r>
          </a:p>
        </p:txBody>
      </p:sp>
      <p:sp>
        <p:nvSpPr>
          <p:cNvPr id="18" name="TextBox 17">
            <a:extLst>
              <a:ext uri="{FF2B5EF4-FFF2-40B4-BE49-F238E27FC236}">
                <a16:creationId xmlns:a16="http://schemas.microsoft.com/office/drawing/2014/main" id="{7EBCC07A-CDF7-41DD-BAAC-7CDB6D71A727}"/>
              </a:ext>
            </a:extLst>
          </p:cNvPr>
          <p:cNvSpPr txBox="1"/>
          <p:nvPr/>
        </p:nvSpPr>
        <p:spPr>
          <a:xfrm>
            <a:off x="6271815" y="3776255"/>
            <a:ext cx="2466360" cy="646331"/>
          </a:xfrm>
          <a:prstGeom prst="rect">
            <a:avLst/>
          </a:prstGeom>
          <a:noFill/>
        </p:spPr>
        <p:txBody>
          <a:bodyPr wrap="square" rtlCol="0">
            <a:spAutoFit/>
          </a:bodyPr>
          <a:lstStyle/>
          <a:p>
            <a:pPr defTabSz="685800" eaLnBrk="1" fontAlgn="auto" hangingPunct="1">
              <a:spcBef>
                <a:spcPts val="0"/>
              </a:spcBef>
              <a:spcAft>
                <a:spcPts val="0"/>
              </a:spcAft>
            </a:pPr>
            <a:r>
              <a:rPr lang="fr-CA" sz="1200" dirty="0">
                <a:solidFill>
                  <a:prstClr val="white"/>
                </a:solidFill>
                <a:latin typeface="Calibri" panose="020F0502020204030204"/>
              </a:rPr>
              <a:t>Environnement domestique insalubre et services de santé inadéquats</a:t>
            </a:r>
          </a:p>
        </p:txBody>
      </p:sp>
      <p:sp>
        <p:nvSpPr>
          <p:cNvPr id="19" name="Rectangle 18">
            <a:extLst>
              <a:ext uri="{FF2B5EF4-FFF2-40B4-BE49-F238E27FC236}">
                <a16:creationId xmlns:a16="http://schemas.microsoft.com/office/drawing/2014/main" id="{BC7BE824-3D24-4ECB-B2E2-C4B481A593F2}"/>
              </a:ext>
            </a:extLst>
          </p:cNvPr>
          <p:cNvSpPr/>
          <p:nvPr/>
        </p:nvSpPr>
        <p:spPr>
          <a:xfrm>
            <a:off x="1352723" y="3315902"/>
            <a:ext cx="2466363"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CA" sz="1350">
              <a:solidFill>
                <a:prstClr val="white"/>
              </a:solidFill>
              <a:latin typeface="Calibri" panose="020F0502020204030204"/>
            </a:endParaRPr>
          </a:p>
        </p:txBody>
      </p:sp>
      <p:sp>
        <p:nvSpPr>
          <p:cNvPr id="20" name="TextBox 19">
            <a:extLst>
              <a:ext uri="{FF2B5EF4-FFF2-40B4-BE49-F238E27FC236}">
                <a16:creationId xmlns:a16="http://schemas.microsoft.com/office/drawing/2014/main" id="{B110BAB4-4618-4EF4-9A56-C8635F438A56}"/>
              </a:ext>
            </a:extLst>
          </p:cNvPr>
          <p:cNvSpPr txBox="1"/>
          <p:nvPr/>
        </p:nvSpPr>
        <p:spPr>
          <a:xfrm>
            <a:off x="1348528" y="3357248"/>
            <a:ext cx="2466360" cy="276999"/>
          </a:xfrm>
          <a:prstGeom prst="rect">
            <a:avLst/>
          </a:prstGeom>
          <a:noFill/>
        </p:spPr>
        <p:txBody>
          <a:bodyPr wrap="square" rtlCol="0">
            <a:spAutoFit/>
          </a:bodyPr>
          <a:lstStyle/>
          <a:p>
            <a:pPr defTabSz="685800" eaLnBrk="1" fontAlgn="auto" hangingPunct="1">
              <a:spcBef>
                <a:spcPts val="0"/>
              </a:spcBef>
              <a:spcAft>
                <a:spcPts val="0"/>
              </a:spcAft>
            </a:pPr>
            <a:r>
              <a:rPr lang="fr-CA" sz="1200" dirty="0">
                <a:solidFill>
                  <a:prstClr val="white"/>
                </a:solidFill>
                <a:latin typeface="Calibri" panose="020F0502020204030204"/>
              </a:rPr>
              <a:t>Apport alimentaire inadéquat</a:t>
            </a:r>
          </a:p>
        </p:txBody>
      </p:sp>
      <p:sp>
        <p:nvSpPr>
          <p:cNvPr id="21" name="Rectangle 20">
            <a:extLst>
              <a:ext uri="{FF2B5EF4-FFF2-40B4-BE49-F238E27FC236}">
                <a16:creationId xmlns:a16="http://schemas.microsoft.com/office/drawing/2014/main" id="{2E8E3E48-63ED-48F5-B216-F1B51AE7A3D5}"/>
              </a:ext>
            </a:extLst>
          </p:cNvPr>
          <p:cNvSpPr/>
          <p:nvPr/>
        </p:nvSpPr>
        <p:spPr>
          <a:xfrm>
            <a:off x="5794699" y="3313435"/>
            <a:ext cx="2466363"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CA" sz="1350">
              <a:solidFill>
                <a:prstClr val="white"/>
              </a:solidFill>
              <a:latin typeface="Calibri" panose="020F0502020204030204"/>
            </a:endParaRPr>
          </a:p>
        </p:txBody>
      </p:sp>
      <p:sp>
        <p:nvSpPr>
          <p:cNvPr id="22" name="TextBox 21">
            <a:extLst>
              <a:ext uri="{FF2B5EF4-FFF2-40B4-BE49-F238E27FC236}">
                <a16:creationId xmlns:a16="http://schemas.microsoft.com/office/drawing/2014/main" id="{5159CF16-FFCE-413D-AEEB-847D29BD2F71}"/>
              </a:ext>
            </a:extLst>
          </p:cNvPr>
          <p:cNvSpPr txBox="1"/>
          <p:nvPr/>
        </p:nvSpPr>
        <p:spPr>
          <a:xfrm>
            <a:off x="5794700" y="3357248"/>
            <a:ext cx="2466360" cy="276999"/>
          </a:xfrm>
          <a:prstGeom prst="rect">
            <a:avLst/>
          </a:prstGeom>
          <a:noFill/>
        </p:spPr>
        <p:txBody>
          <a:bodyPr wrap="square" rtlCol="0">
            <a:spAutoFit/>
          </a:bodyPr>
          <a:lstStyle/>
          <a:p>
            <a:pPr defTabSz="685800" eaLnBrk="1" fontAlgn="auto" hangingPunct="1">
              <a:spcBef>
                <a:spcPts val="0"/>
              </a:spcBef>
              <a:spcAft>
                <a:spcPts val="0"/>
              </a:spcAft>
            </a:pPr>
            <a:r>
              <a:rPr lang="fr-CA" sz="1200" dirty="0">
                <a:solidFill>
                  <a:prstClr val="white"/>
                </a:solidFill>
                <a:latin typeface="Calibri" panose="020F0502020204030204"/>
              </a:rPr>
              <a:t>Maladie</a:t>
            </a:r>
          </a:p>
        </p:txBody>
      </p:sp>
      <p:sp>
        <p:nvSpPr>
          <p:cNvPr id="24" name="TextBox 23">
            <a:extLst>
              <a:ext uri="{FF2B5EF4-FFF2-40B4-BE49-F238E27FC236}">
                <a16:creationId xmlns:a16="http://schemas.microsoft.com/office/drawing/2014/main" id="{7AFEF153-3EC0-4E22-AF8C-02EBB243610F}"/>
              </a:ext>
            </a:extLst>
          </p:cNvPr>
          <p:cNvSpPr txBox="1"/>
          <p:nvPr/>
        </p:nvSpPr>
        <p:spPr>
          <a:xfrm>
            <a:off x="3829839" y="2932942"/>
            <a:ext cx="1979811" cy="461665"/>
          </a:xfrm>
          <a:prstGeom prst="rect">
            <a:avLst/>
          </a:prstGeom>
          <a:solidFill>
            <a:schemeClr val="bg1"/>
          </a:solidFill>
        </p:spPr>
        <p:txBody>
          <a:bodyPr wrap="square" rtlCol="0">
            <a:spAutoFit/>
          </a:bodyPr>
          <a:lstStyle/>
          <a:p>
            <a:pPr algn="ctr" defTabSz="685800" eaLnBrk="1" fontAlgn="auto" hangingPunct="1">
              <a:spcBef>
                <a:spcPts val="0"/>
              </a:spcBef>
              <a:spcAft>
                <a:spcPts val="0"/>
              </a:spcAft>
            </a:pPr>
            <a:r>
              <a:rPr lang="fr-CA" sz="1200" dirty="0">
                <a:solidFill>
                  <a:prstClr val="black"/>
                </a:solidFill>
                <a:latin typeface="Calibri" panose="020F0502020204030204"/>
              </a:rPr>
              <a:t>DÉNUTRITION DE LA MÈRE ET DE L’ENFANT</a:t>
            </a:r>
          </a:p>
        </p:txBody>
      </p:sp>
      <p:sp>
        <p:nvSpPr>
          <p:cNvPr id="25" name="Rectangle 24">
            <a:extLst>
              <a:ext uri="{FF2B5EF4-FFF2-40B4-BE49-F238E27FC236}">
                <a16:creationId xmlns:a16="http://schemas.microsoft.com/office/drawing/2014/main" id="{97FE605E-26F2-470F-BE4F-CCD3B02E3C1F}"/>
              </a:ext>
            </a:extLst>
          </p:cNvPr>
          <p:cNvSpPr/>
          <p:nvPr/>
        </p:nvSpPr>
        <p:spPr>
          <a:xfrm>
            <a:off x="1348528" y="2114553"/>
            <a:ext cx="2466363" cy="836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CA" sz="1350">
              <a:solidFill>
                <a:prstClr val="white"/>
              </a:solidFill>
              <a:latin typeface="Calibri" panose="020F0502020204030204"/>
            </a:endParaRPr>
          </a:p>
        </p:txBody>
      </p:sp>
      <p:sp>
        <p:nvSpPr>
          <p:cNvPr id="26" name="TextBox 25">
            <a:extLst>
              <a:ext uri="{FF2B5EF4-FFF2-40B4-BE49-F238E27FC236}">
                <a16:creationId xmlns:a16="http://schemas.microsoft.com/office/drawing/2014/main" id="{93AE81BB-637C-43EE-AE51-014ECA7D2292}"/>
              </a:ext>
            </a:extLst>
          </p:cNvPr>
          <p:cNvSpPr txBox="1"/>
          <p:nvPr/>
        </p:nvSpPr>
        <p:spPr>
          <a:xfrm>
            <a:off x="1348528" y="2308815"/>
            <a:ext cx="2466360" cy="461665"/>
          </a:xfrm>
          <a:prstGeom prst="rect">
            <a:avLst/>
          </a:prstGeom>
          <a:noFill/>
        </p:spPr>
        <p:txBody>
          <a:bodyPr wrap="square" rtlCol="0">
            <a:spAutoFit/>
          </a:bodyPr>
          <a:lstStyle/>
          <a:p>
            <a:pPr defTabSz="685800" eaLnBrk="1" fontAlgn="auto" hangingPunct="1">
              <a:spcBef>
                <a:spcPts val="0"/>
              </a:spcBef>
              <a:spcAft>
                <a:spcPts val="0"/>
              </a:spcAft>
            </a:pPr>
            <a:r>
              <a:rPr lang="fr-CA" sz="1200" dirty="0">
                <a:solidFill>
                  <a:prstClr val="black"/>
                </a:solidFill>
                <a:latin typeface="Calibri" panose="020F0502020204030204"/>
              </a:rPr>
              <a:t>Conséquences sur le court terme:</a:t>
            </a:r>
          </a:p>
          <a:p>
            <a:pPr defTabSz="685800" eaLnBrk="1" fontAlgn="auto" hangingPunct="1">
              <a:spcBef>
                <a:spcPts val="0"/>
              </a:spcBef>
              <a:spcAft>
                <a:spcPts val="0"/>
              </a:spcAft>
            </a:pPr>
            <a:r>
              <a:rPr lang="fr-CA" sz="1200" dirty="0">
                <a:solidFill>
                  <a:prstClr val="black"/>
                </a:solidFill>
                <a:latin typeface="Calibri" panose="020F0502020204030204"/>
              </a:rPr>
              <a:t>Mortalité, morbidité, handicap</a:t>
            </a:r>
          </a:p>
        </p:txBody>
      </p:sp>
      <p:sp>
        <p:nvSpPr>
          <p:cNvPr id="27" name="Rectangle 26">
            <a:extLst>
              <a:ext uri="{FF2B5EF4-FFF2-40B4-BE49-F238E27FC236}">
                <a16:creationId xmlns:a16="http://schemas.microsoft.com/office/drawing/2014/main" id="{079B8933-BD32-4EB9-B9DC-0725DA817DF6}"/>
              </a:ext>
            </a:extLst>
          </p:cNvPr>
          <p:cNvSpPr/>
          <p:nvPr/>
        </p:nvSpPr>
        <p:spPr>
          <a:xfrm>
            <a:off x="5794700" y="2122902"/>
            <a:ext cx="2466363" cy="8280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CA" sz="1350">
              <a:solidFill>
                <a:prstClr val="white"/>
              </a:solidFill>
              <a:latin typeface="Calibri" panose="020F0502020204030204"/>
            </a:endParaRPr>
          </a:p>
        </p:txBody>
      </p:sp>
      <p:sp>
        <p:nvSpPr>
          <p:cNvPr id="28" name="TextBox 27">
            <a:extLst>
              <a:ext uri="{FF2B5EF4-FFF2-40B4-BE49-F238E27FC236}">
                <a16:creationId xmlns:a16="http://schemas.microsoft.com/office/drawing/2014/main" id="{F72CB724-C83F-4F67-9593-3BF11E341EF4}"/>
              </a:ext>
            </a:extLst>
          </p:cNvPr>
          <p:cNvSpPr txBox="1"/>
          <p:nvPr/>
        </p:nvSpPr>
        <p:spPr>
          <a:xfrm>
            <a:off x="5794700" y="2159755"/>
            <a:ext cx="2466360" cy="784830"/>
          </a:xfrm>
          <a:prstGeom prst="rect">
            <a:avLst/>
          </a:prstGeom>
          <a:noFill/>
        </p:spPr>
        <p:txBody>
          <a:bodyPr wrap="square" rtlCol="0">
            <a:spAutoFit/>
          </a:bodyPr>
          <a:lstStyle/>
          <a:p>
            <a:pPr defTabSz="685800" eaLnBrk="1" fontAlgn="auto" hangingPunct="1">
              <a:spcBef>
                <a:spcPts val="0"/>
              </a:spcBef>
              <a:spcAft>
                <a:spcPts val="0"/>
              </a:spcAft>
            </a:pPr>
            <a:r>
              <a:rPr lang="fr-CA" sz="900" dirty="0">
                <a:solidFill>
                  <a:prstClr val="black"/>
                </a:solidFill>
                <a:latin typeface="Calibri" panose="020F0502020204030204"/>
              </a:rPr>
              <a:t>Conséquences sur le long terme:</a:t>
            </a:r>
          </a:p>
          <a:p>
            <a:pPr defTabSz="685800" eaLnBrk="1" fontAlgn="auto" hangingPunct="1">
              <a:spcBef>
                <a:spcPts val="0"/>
              </a:spcBef>
              <a:spcAft>
                <a:spcPts val="0"/>
              </a:spcAft>
            </a:pPr>
            <a:r>
              <a:rPr lang="fr-CA" sz="900" dirty="0">
                <a:solidFill>
                  <a:prstClr val="black"/>
                </a:solidFill>
                <a:latin typeface="Calibri" panose="020F0502020204030204"/>
              </a:rPr>
              <a:t>Taille adulte, capacités cognitives, productivité économique, performance reproductrice, surpoids et obésité, maladies métaboliques et cardiovasculaires</a:t>
            </a:r>
          </a:p>
        </p:txBody>
      </p:sp>
      <p:sp>
        <p:nvSpPr>
          <p:cNvPr id="29" name="Rectangle 28">
            <a:extLst>
              <a:ext uri="{FF2B5EF4-FFF2-40B4-BE49-F238E27FC236}">
                <a16:creationId xmlns:a16="http://schemas.microsoft.com/office/drawing/2014/main" id="{BF1EF5DE-48ED-4976-942B-48FEA65604F3}"/>
              </a:ext>
            </a:extLst>
          </p:cNvPr>
          <p:cNvSpPr/>
          <p:nvPr/>
        </p:nvSpPr>
        <p:spPr>
          <a:xfrm>
            <a:off x="5794699" y="1656835"/>
            <a:ext cx="2466362" cy="3772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CA" sz="1350">
              <a:solidFill>
                <a:prstClr val="white"/>
              </a:solidFill>
              <a:latin typeface="Calibri" panose="020F0502020204030204"/>
            </a:endParaRPr>
          </a:p>
        </p:txBody>
      </p:sp>
      <p:sp>
        <p:nvSpPr>
          <p:cNvPr id="30" name="TextBox 29">
            <a:extLst>
              <a:ext uri="{FF2B5EF4-FFF2-40B4-BE49-F238E27FC236}">
                <a16:creationId xmlns:a16="http://schemas.microsoft.com/office/drawing/2014/main" id="{5F5AF017-EBEA-4198-A2DA-AA3C382FDCA1}"/>
              </a:ext>
            </a:extLst>
          </p:cNvPr>
          <p:cNvSpPr txBox="1"/>
          <p:nvPr/>
        </p:nvSpPr>
        <p:spPr>
          <a:xfrm>
            <a:off x="5794699" y="1718531"/>
            <a:ext cx="2466360" cy="276999"/>
          </a:xfrm>
          <a:prstGeom prst="rect">
            <a:avLst/>
          </a:prstGeom>
          <a:noFill/>
        </p:spPr>
        <p:txBody>
          <a:bodyPr wrap="square" rtlCol="0">
            <a:spAutoFit/>
          </a:bodyPr>
          <a:lstStyle/>
          <a:p>
            <a:pPr defTabSz="685800" eaLnBrk="1" fontAlgn="auto" hangingPunct="1">
              <a:spcBef>
                <a:spcPts val="0"/>
              </a:spcBef>
              <a:spcAft>
                <a:spcPts val="0"/>
              </a:spcAft>
            </a:pPr>
            <a:r>
              <a:rPr lang="fr-CA" sz="1200" dirty="0">
                <a:solidFill>
                  <a:prstClr val="black"/>
                </a:solidFill>
                <a:latin typeface="Calibri" panose="020F0502020204030204"/>
              </a:rPr>
              <a:t>Conséquences intergénérationnelles</a:t>
            </a:r>
          </a:p>
        </p:txBody>
      </p:sp>
      <p:cxnSp>
        <p:nvCxnSpPr>
          <p:cNvPr id="32" name="Straight Arrow Connector 31">
            <a:extLst>
              <a:ext uri="{FF2B5EF4-FFF2-40B4-BE49-F238E27FC236}">
                <a16:creationId xmlns:a16="http://schemas.microsoft.com/office/drawing/2014/main" id="{8C90DA3E-0B03-43CA-8EAE-8A474B479B8F}"/>
              </a:ext>
            </a:extLst>
          </p:cNvPr>
          <p:cNvCxnSpPr>
            <a:cxnSpLocks/>
            <a:stCxn id="5" idx="0"/>
            <a:endCxn id="8" idx="2"/>
          </p:cNvCxnSpPr>
          <p:nvPr/>
        </p:nvCxnSpPr>
        <p:spPr>
          <a:xfrm flipH="1" flipV="1">
            <a:off x="4804795" y="5310676"/>
            <a:ext cx="1" cy="173871"/>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C0AF83C-1B34-430B-94B6-B4C13C1676A2}"/>
              </a:ext>
            </a:extLst>
          </p:cNvPr>
          <p:cNvCxnSpPr>
            <a:cxnSpLocks/>
          </p:cNvCxnSpPr>
          <p:nvPr/>
        </p:nvCxnSpPr>
        <p:spPr>
          <a:xfrm flipH="1" flipV="1">
            <a:off x="4804792" y="4810881"/>
            <a:ext cx="2" cy="196955"/>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3C1B18E-838D-40A8-BB95-F36883BE63A9}"/>
              </a:ext>
            </a:extLst>
          </p:cNvPr>
          <p:cNvCxnSpPr>
            <a:cxnSpLocks/>
          </p:cNvCxnSpPr>
          <p:nvPr/>
        </p:nvCxnSpPr>
        <p:spPr>
          <a:xfrm flipH="1" flipV="1">
            <a:off x="4804791" y="4311909"/>
            <a:ext cx="2" cy="196955"/>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202FDC0-F0BD-4498-8D55-F7062639936E}"/>
              </a:ext>
            </a:extLst>
          </p:cNvPr>
          <p:cNvCxnSpPr>
            <a:cxnSpLocks/>
          </p:cNvCxnSpPr>
          <p:nvPr/>
        </p:nvCxnSpPr>
        <p:spPr>
          <a:xfrm flipH="1" flipV="1">
            <a:off x="6776473" y="4312481"/>
            <a:ext cx="2" cy="196955"/>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C9B85B9E-2E6C-4308-8661-FB946F5183E8}"/>
              </a:ext>
            </a:extLst>
          </p:cNvPr>
          <p:cNvCxnSpPr>
            <a:cxnSpLocks/>
          </p:cNvCxnSpPr>
          <p:nvPr/>
        </p:nvCxnSpPr>
        <p:spPr>
          <a:xfrm rot="10800000">
            <a:off x="3807412" y="3605387"/>
            <a:ext cx="527600" cy="243207"/>
          </a:xfrm>
          <a:prstGeom prst="bent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D4AE74D9-0DA2-4F28-827A-ABE84982C470}"/>
              </a:ext>
            </a:extLst>
          </p:cNvPr>
          <p:cNvCxnSpPr>
            <a:cxnSpLocks/>
          </p:cNvCxnSpPr>
          <p:nvPr/>
        </p:nvCxnSpPr>
        <p:spPr>
          <a:xfrm flipV="1">
            <a:off x="5301055" y="3605387"/>
            <a:ext cx="478693" cy="254715"/>
          </a:xfrm>
          <a:prstGeom prst="bent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44E60DE-CAB9-4A70-AECE-8D4538E652F7}"/>
              </a:ext>
            </a:extLst>
          </p:cNvPr>
          <p:cNvCxnSpPr>
            <a:cxnSpLocks/>
          </p:cNvCxnSpPr>
          <p:nvPr/>
        </p:nvCxnSpPr>
        <p:spPr>
          <a:xfrm flipH="1" flipV="1">
            <a:off x="2955025" y="4311328"/>
            <a:ext cx="2" cy="196955"/>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2554FFF-DF0B-42ED-972D-438156E913F1}"/>
              </a:ext>
            </a:extLst>
          </p:cNvPr>
          <p:cNvCxnSpPr>
            <a:cxnSpLocks/>
          </p:cNvCxnSpPr>
          <p:nvPr/>
        </p:nvCxnSpPr>
        <p:spPr>
          <a:xfrm flipH="1" flipV="1">
            <a:off x="2955025" y="3651640"/>
            <a:ext cx="2" cy="196955"/>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D448FCC-D412-4E2E-A6FA-DBF7342E6C06}"/>
              </a:ext>
            </a:extLst>
          </p:cNvPr>
          <p:cNvCxnSpPr>
            <a:cxnSpLocks/>
          </p:cNvCxnSpPr>
          <p:nvPr/>
        </p:nvCxnSpPr>
        <p:spPr>
          <a:xfrm flipH="1" flipV="1">
            <a:off x="6776472" y="3652199"/>
            <a:ext cx="2" cy="196955"/>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220B7B5-E5CA-4713-ADE6-8B7EC7FD8FD3}"/>
              </a:ext>
            </a:extLst>
          </p:cNvPr>
          <p:cNvSpPr/>
          <p:nvPr/>
        </p:nvSpPr>
        <p:spPr>
          <a:xfrm>
            <a:off x="3575808" y="3788174"/>
            <a:ext cx="2466363" cy="5486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CA" sz="1350">
              <a:solidFill>
                <a:prstClr val="white"/>
              </a:solidFill>
              <a:latin typeface="Calibri" panose="020F0502020204030204"/>
            </a:endParaRPr>
          </a:p>
        </p:txBody>
      </p:sp>
      <p:sp>
        <p:nvSpPr>
          <p:cNvPr id="17" name="TextBox 16">
            <a:extLst>
              <a:ext uri="{FF2B5EF4-FFF2-40B4-BE49-F238E27FC236}">
                <a16:creationId xmlns:a16="http://schemas.microsoft.com/office/drawing/2014/main" id="{1B97A8E8-2B04-4492-A24E-31D6AF4251E7}"/>
              </a:ext>
            </a:extLst>
          </p:cNvPr>
          <p:cNvSpPr txBox="1"/>
          <p:nvPr/>
        </p:nvSpPr>
        <p:spPr>
          <a:xfrm>
            <a:off x="3571616" y="3862204"/>
            <a:ext cx="2466360" cy="461665"/>
          </a:xfrm>
          <a:prstGeom prst="rect">
            <a:avLst/>
          </a:prstGeom>
          <a:noFill/>
        </p:spPr>
        <p:txBody>
          <a:bodyPr wrap="square" rtlCol="0">
            <a:spAutoFit/>
          </a:bodyPr>
          <a:lstStyle/>
          <a:p>
            <a:pPr defTabSz="685800" eaLnBrk="1" fontAlgn="auto" hangingPunct="1">
              <a:spcBef>
                <a:spcPts val="0"/>
              </a:spcBef>
              <a:spcAft>
                <a:spcPts val="0"/>
              </a:spcAft>
            </a:pPr>
            <a:r>
              <a:rPr lang="fr-CA" sz="1200" dirty="0">
                <a:solidFill>
                  <a:prstClr val="white"/>
                </a:solidFill>
                <a:latin typeface="Calibri" panose="020F0502020204030204"/>
              </a:rPr>
              <a:t>Pratiques de soins et d’alimentation inadéquates</a:t>
            </a:r>
          </a:p>
        </p:txBody>
      </p:sp>
      <p:cxnSp>
        <p:nvCxnSpPr>
          <p:cNvPr id="45" name="Straight Arrow Connector 44">
            <a:extLst>
              <a:ext uri="{FF2B5EF4-FFF2-40B4-BE49-F238E27FC236}">
                <a16:creationId xmlns:a16="http://schemas.microsoft.com/office/drawing/2014/main" id="{B77AC418-619A-4ADB-9D60-F5B2842E012E}"/>
              </a:ext>
            </a:extLst>
          </p:cNvPr>
          <p:cNvCxnSpPr>
            <a:cxnSpLocks/>
          </p:cNvCxnSpPr>
          <p:nvPr/>
        </p:nvCxnSpPr>
        <p:spPr>
          <a:xfrm flipV="1">
            <a:off x="4774381" y="3313435"/>
            <a:ext cx="0" cy="522930"/>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6942048-8DF1-449A-AD2D-2520C7DF2E9C}"/>
              </a:ext>
            </a:extLst>
          </p:cNvPr>
          <p:cNvCxnSpPr>
            <a:cxnSpLocks/>
          </p:cNvCxnSpPr>
          <p:nvPr/>
        </p:nvCxnSpPr>
        <p:spPr>
          <a:xfrm>
            <a:off x="3807411" y="3450936"/>
            <a:ext cx="2002239" cy="0"/>
          </a:xfrm>
          <a:prstGeom prst="straightConnector1">
            <a:avLst/>
          </a:prstGeom>
          <a:ln w="1905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6FB0186-155D-4D24-AEA6-148E54DE27FD}"/>
              </a:ext>
            </a:extLst>
          </p:cNvPr>
          <p:cNvCxnSpPr>
            <a:cxnSpLocks/>
          </p:cNvCxnSpPr>
          <p:nvPr/>
        </p:nvCxnSpPr>
        <p:spPr>
          <a:xfrm flipH="1" flipV="1">
            <a:off x="6776472" y="2009463"/>
            <a:ext cx="2" cy="196955"/>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568F009C-66D6-41E0-BF03-3B3F01314FDF}"/>
              </a:ext>
            </a:extLst>
          </p:cNvPr>
          <p:cNvCxnSpPr>
            <a:cxnSpLocks/>
            <a:stCxn id="28" idx="3"/>
            <a:endCxn id="18" idx="3"/>
          </p:cNvCxnSpPr>
          <p:nvPr/>
        </p:nvCxnSpPr>
        <p:spPr>
          <a:xfrm>
            <a:off x="8261060" y="2552170"/>
            <a:ext cx="477115" cy="1547251"/>
          </a:xfrm>
          <a:prstGeom prst="bentConnector3">
            <a:avLst>
              <a:gd name="adj1" fmla="val 14791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6" name="Picture 85" descr="A close up of a logo&#10;&#10;Description generated with high confidence">
            <a:extLst>
              <a:ext uri="{FF2B5EF4-FFF2-40B4-BE49-F238E27FC236}">
                <a16:creationId xmlns:a16="http://schemas.microsoft.com/office/drawing/2014/main" id="{087E9DF1-130F-43BC-93B4-8067269CFF98}"/>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838438" y="2982793"/>
            <a:ext cx="338544" cy="335687"/>
          </a:xfrm>
          <a:prstGeom prst="rect">
            <a:avLst/>
          </a:prstGeom>
        </p:spPr>
      </p:pic>
      <p:pic>
        <p:nvPicPr>
          <p:cNvPr id="88" name="Picture 87">
            <a:extLst>
              <a:ext uri="{FF2B5EF4-FFF2-40B4-BE49-F238E27FC236}">
                <a16:creationId xmlns:a16="http://schemas.microsoft.com/office/drawing/2014/main" id="{AAB4CEB6-E3A0-4E73-B9BE-886BF86ECA51}"/>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463371" y="2949825"/>
            <a:ext cx="396373" cy="393028"/>
          </a:xfrm>
          <a:prstGeom prst="rect">
            <a:avLst/>
          </a:prstGeom>
        </p:spPr>
      </p:pic>
      <p:pic>
        <p:nvPicPr>
          <p:cNvPr id="90" name="Picture 89" descr="A picture containing vector graphics&#10;&#10;Description generated with high confidence">
            <a:extLst>
              <a:ext uri="{FF2B5EF4-FFF2-40B4-BE49-F238E27FC236}">
                <a16:creationId xmlns:a16="http://schemas.microsoft.com/office/drawing/2014/main" id="{476492B2-A1EC-4256-8D8A-3E1EBC336D7C}"/>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77157" y="3015879"/>
            <a:ext cx="262758" cy="260541"/>
          </a:xfrm>
          <a:prstGeom prst="rect">
            <a:avLst/>
          </a:prstGeom>
        </p:spPr>
      </p:pic>
      <p:sp>
        <p:nvSpPr>
          <p:cNvPr id="91" name="TextBox 90">
            <a:extLst>
              <a:ext uri="{FF2B5EF4-FFF2-40B4-BE49-F238E27FC236}">
                <a16:creationId xmlns:a16="http://schemas.microsoft.com/office/drawing/2014/main" id="{FBBB512B-0A2C-4301-963D-AAC1160D2A7C}"/>
              </a:ext>
            </a:extLst>
          </p:cNvPr>
          <p:cNvSpPr txBox="1"/>
          <p:nvPr/>
        </p:nvSpPr>
        <p:spPr>
          <a:xfrm>
            <a:off x="58739" y="4881626"/>
            <a:ext cx="1239462" cy="461665"/>
          </a:xfrm>
          <a:prstGeom prst="rect">
            <a:avLst/>
          </a:prstGeom>
          <a:noFill/>
        </p:spPr>
        <p:txBody>
          <a:bodyPr wrap="square" rtlCol="0">
            <a:spAutoFit/>
          </a:bodyPr>
          <a:lstStyle/>
          <a:p>
            <a:pPr defTabSz="685800" eaLnBrk="1" fontAlgn="auto" hangingPunct="1">
              <a:spcBef>
                <a:spcPts val="0"/>
              </a:spcBef>
              <a:spcAft>
                <a:spcPts val="0"/>
              </a:spcAft>
            </a:pPr>
            <a:r>
              <a:rPr lang="fr-CA" sz="1200" dirty="0">
                <a:solidFill>
                  <a:srgbClr val="002060"/>
                </a:solidFill>
                <a:latin typeface="Calibri" panose="020F0502020204030204"/>
              </a:rPr>
              <a:t>Causes fondamentales</a:t>
            </a:r>
          </a:p>
        </p:txBody>
      </p:sp>
      <p:sp>
        <p:nvSpPr>
          <p:cNvPr id="92" name="TextBox 91">
            <a:extLst>
              <a:ext uri="{FF2B5EF4-FFF2-40B4-BE49-F238E27FC236}">
                <a16:creationId xmlns:a16="http://schemas.microsoft.com/office/drawing/2014/main" id="{43C41D67-42CA-4978-AC41-430330E8E202}"/>
              </a:ext>
            </a:extLst>
          </p:cNvPr>
          <p:cNvSpPr txBox="1"/>
          <p:nvPr/>
        </p:nvSpPr>
        <p:spPr>
          <a:xfrm>
            <a:off x="58738" y="3717307"/>
            <a:ext cx="850421" cy="646331"/>
          </a:xfrm>
          <a:prstGeom prst="rect">
            <a:avLst/>
          </a:prstGeom>
          <a:noFill/>
        </p:spPr>
        <p:txBody>
          <a:bodyPr wrap="square" rtlCol="0">
            <a:spAutoFit/>
          </a:bodyPr>
          <a:lstStyle/>
          <a:p>
            <a:pPr defTabSz="685800" eaLnBrk="1" fontAlgn="auto" hangingPunct="1">
              <a:spcBef>
                <a:spcPts val="0"/>
              </a:spcBef>
              <a:spcAft>
                <a:spcPts val="0"/>
              </a:spcAft>
            </a:pPr>
            <a:r>
              <a:rPr lang="fr-CA" sz="1200" dirty="0">
                <a:solidFill>
                  <a:srgbClr val="00B0F0"/>
                </a:solidFill>
                <a:latin typeface="Calibri" panose="020F0502020204030204"/>
              </a:rPr>
              <a:t>Causes sous-jacents</a:t>
            </a:r>
          </a:p>
        </p:txBody>
      </p:sp>
      <p:sp>
        <p:nvSpPr>
          <p:cNvPr id="93" name="TextBox 92">
            <a:extLst>
              <a:ext uri="{FF2B5EF4-FFF2-40B4-BE49-F238E27FC236}">
                <a16:creationId xmlns:a16="http://schemas.microsoft.com/office/drawing/2014/main" id="{D7F296E9-64C5-4693-A080-429BB142DE54}"/>
              </a:ext>
            </a:extLst>
          </p:cNvPr>
          <p:cNvSpPr txBox="1"/>
          <p:nvPr/>
        </p:nvSpPr>
        <p:spPr>
          <a:xfrm>
            <a:off x="58739" y="3199456"/>
            <a:ext cx="1249422" cy="461665"/>
          </a:xfrm>
          <a:prstGeom prst="rect">
            <a:avLst/>
          </a:prstGeom>
          <a:noFill/>
        </p:spPr>
        <p:txBody>
          <a:bodyPr wrap="square" rtlCol="0">
            <a:spAutoFit/>
          </a:bodyPr>
          <a:lstStyle/>
          <a:p>
            <a:pPr defTabSz="685800" eaLnBrk="1" fontAlgn="auto" hangingPunct="1">
              <a:spcBef>
                <a:spcPts val="0"/>
              </a:spcBef>
              <a:spcAft>
                <a:spcPts val="0"/>
              </a:spcAft>
            </a:pPr>
            <a:r>
              <a:rPr lang="fr-CA" sz="1200" dirty="0">
                <a:solidFill>
                  <a:srgbClr val="ED7D31"/>
                </a:solidFill>
                <a:latin typeface="Calibri" panose="020F0502020204030204"/>
              </a:rPr>
              <a:t>Causes immédiates</a:t>
            </a:r>
          </a:p>
        </p:txBody>
      </p:sp>
      <p:sp>
        <p:nvSpPr>
          <p:cNvPr id="47" name="Arrow: Right 46">
            <a:extLst>
              <a:ext uri="{FF2B5EF4-FFF2-40B4-BE49-F238E27FC236}">
                <a16:creationId xmlns:a16="http://schemas.microsoft.com/office/drawing/2014/main" id="{81A63CE1-F4C7-4B7B-A804-163687CD2E1F}"/>
              </a:ext>
            </a:extLst>
          </p:cNvPr>
          <p:cNvSpPr/>
          <p:nvPr/>
        </p:nvSpPr>
        <p:spPr>
          <a:xfrm>
            <a:off x="1226994" y="4954894"/>
            <a:ext cx="453935" cy="29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fr-FR" sz="1350">
              <a:solidFill>
                <a:prstClr val="white"/>
              </a:solidFill>
              <a:latin typeface="Calibri" panose="020F0502020204030204"/>
            </a:endParaRPr>
          </a:p>
        </p:txBody>
      </p:sp>
      <p:sp>
        <p:nvSpPr>
          <p:cNvPr id="49" name="Arrow: Right 48">
            <a:extLst>
              <a:ext uri="{FF2B5EF4-FFF2-40B4-BE49-F238E27FC236}">
                <a16:creationId xmlns:a16="http://schemas.microsoft.com/office/drawing/2014/main" id="{6E077747-FF05-498C-9CB1-BBC317832C35}"/>
              </a:ext>
            </a:extLst>
          </p:cNvPr>
          <p:cNvSpPr/>
          <p:nvPr/>
        </p:nvSpPr>
        <p:spPr>
          <a:xfrm>
            <a:off x="599555" y="3937045"/>
            <a:ext cx="235418" cy="36347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fr-FR" sz="1350">
              <a:solidFill>
                <a:prstClr val="white"/>
              </a:solidFill>
              <a:latin typeface="Calibri" panose="020F0502020204030204"/>
            </a:endParaRPr>
          </a:p>
        </p:txBody>
      </p:sp>
      <p:sp>
        <p:nvSpPr>
          <p:cNvPr id="50" name="Arrow: Right 49">
            <a:extLst>
              <a:ext uri="{FF2B5EF4-FFF2-40B4-BE49-F238E27FC236}">
                <a16:creationId xmlns:a16="http://schemas.microsoft.com/office/drawing/2014/main" id="{768DC38F-FBB7-4936-AAFA-12D7BCC07312}"/>
              </a:ext>
            </a:extLst>
          </p:cNvPr>
          <p:cNvSpPr/>
          <p:nvPr/>
        </p:nvSpPr>
        <p:spPr>
          <a:xfrm>
            <a:off x="901190" y="3342852"/>
            <a:ext cx="417686" cy="21902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fr-FR" sz="1350">
              <a:solidFill>
                <a:prstClr val="white"/>
              </a:solidFill>
              <a:latin typeface="Calibri" panose="020F0502020204030204"/>
            </a:endParaRPr>
          </a:p>
        </p:txBody>
      </p:sp>
    </p:spTree>
    <p:extLst>
      <p:ext uri="{BB962C8B-B14F-4D97-AF65-F5344CB8AC3E}">
        <p14:creationId xmlns:p14="http://schemas.microsoft.com/office/powerpoint/2010/main" val="151138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5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7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animBg="1"/>
      <p:bldP spid="8" grpId="0"/>
      <p:bldP spid="9" grpId="0" animBg="1"/>
      <p:bldP spid="10" grpId="0"/>
      <p:bldP spid="13" grpId="0" animBg="1"/>
      <p:bldP spid="14" grpId="0" animBg="1"/>
      <p:bldP spid="15" grpId="0"/>
      <p:bldP spid="18" grpId="0"/>
      <p:bldP spid="19" grpId="0" animBg="1"/>
      <p:bldP spid="20" grpId="0"/>
      <p:bldP spid="21" grpId="0" animBg="1"/>
      <p:bldP spid="22" grpId="0"/>
      <p:bldP spid="24" grpId="0" animBg="1"/>
      <p:bldP spid="25" grpId="0" animBg="1"/>
      <p:bldP spid="26" grpId="0"/>
      <p:bldP spid="27" grpId="0" animBg="1"/>
      <p:bldP spid="28" grpId="0"/>
      <p:bldP spid="29" grpId="0" animBg="1"/>
      <p:bldP spid="30" grpId="0"/>
      <p:bldP spid="12" grpId="0" animBg="1"/>
      <p:bldP spid="17" grpId="0"/>
      <p:bldP spid="91" grpId="0"/>
      <p:bldP spid="92" grpId="0"/>
      <p:bldP spid="93" grpId="0"/>
      <p:bldP spid="47" grpId="0" animBg="1"/>
      <p:bldP spid="4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2429"/>
            <a:ext cx="8229600" cy="5181600"/>
          </a:xfrm>
          <a:ln>
            <a:noFill/>
          </a:ln>
        </p:spPr>
        <p:txBody>
          <a:bodyPr>
            <a:normAutofit lnSpcReduction="10000"/>
          </a:bodyPr>
          <a:lstStyle/>
          <a:p>
            <a:r>
              <a:rPr lang="fr-FR" sz="3800" dirty="0"/>
              <a:t>Accès aux ressources</a:t>
            </a:r>
          </a:p>
          <a:p>
            <a:r>
              <a:rPr lang="fr-FR" sz="3800" dirty="0"/>
              <a:t>Pauvreté et surpopulation urbaine</a:t>
            </a:r>
          </a:p>
          <a:p>
            <a:r>
              <a:rPr lang="fr-FR" sz="3800" dirty="0"/>
              <a:t>Discrimination</a:t>
            </a:r>
          </a:p>
          <a:p>
            <a:r>
              <a:rPr lang="fr-FR" sz="3800" dirty="0"/>
              <a:t>Marginalisation</a:t>
            </a:r>
          </a:p>
          <a:p>
            <a:r>
              <a:rPr lang="fr-FR" sz="3800" dirty="0"/>
              <a:t>Prix volatile des aliments   </a:t>
            </a:r>
          </a:p>
          <a:p>
            <a:r>
              <a:rPr lang="fr-FR" sz="3800" dirty="0"/>
              <a:t>Changement climatique</a:t>
            </a:r>
          </a:p>
          <a:p>
            <a:r>
              <a:rPr lang="fr-FR" sz="3800" dirty="0"/>
              <a:t>Facteurs politiques, juridiques et culturels  </a:t>
            </a:r>
          </a:p>
        </p:txBody>
      </p:sp>
      <p:sp>
        <p:nvSpPr>
          <p:cNvPr id="4" name="Title 1"/>
          <p:cNvSpPr>
            <a:spLocks noGrp="1"/>
          </p:cNvSpPr>
          <p:nvPr>
            <p:ph type="title"/>
          </p:nvPr>
        </p:nvSpPr>
        <p:spPr>
          <a:xfrm>
            <a:off x="457200" y="274638"/>
            <a:ext cx="8229600" cy="792162"/>
          </a:xfrm>
          <a:ln>
            <a:noFill/>
          </a:ln>
        </p:spPr>
        <p:txBody>
          <a:bodyPr/>
          <a:lstStyle/>
          <a:p>
            <a:r>
              <a:rPr lang="fr-FR" b="1" dirty="0"/>
              <a:t>Facteurs de base / déterminants</a:t>
            </a:r>
          </a:p>
        </p:txBody>
      </p:sp>
      <p:pic>
        <p:nvPicPr>
          <p:cNvPr id="5" name="Picture 4">
            <a:extLst>
              <a:ext uri="{FF2B5EF4-FFF2-40B4-BE49-F238E27FC236}">
                <a16:creationId xmlns:a16="http://schemas.microsoft.com/office/drawing/2014/main" id="{3D3F84D7-1692-4112-B837-63FFF9C5E67E}"/>
              </a:ext>
            </a:extLst>
          </p:cNvPr>
          <p:cNvPicPr>
            <a:picLocks noChangeAspect="1" noChangeArrowheads="1"/>
          </p:cNvPicPr>
          <p:nvPr/>
        </p:nvPicPr>
        <p:blipFill>
          <a:blip r:embed="rId3" cstate="print"/>
          <a:srcRect/>
          <a:stretch>
            <a:fillRect/>
          </a:stretch>
        </p:blipFill>
        <p:spPr bwMode="auto">
          <a:xfrm>
            <a:off x="486499" y="6011906"/>
            <a:ext cx="1916365" cy="775063"/>
          </a:xfrm>
          <a:prstGeom prst="rect">
            <a:avLst/>
          </a:prstGeom>
          <a:noFill/>
          <a:ln w="9525">
            <a:noFill/>
            <a:miter lim="800000"/>
            <a:headEnd/>
            <a:tailEnd/>
          </a:ln>
        </p:spPr>
      </p:pic>
      <p:pic>
        <p:nvPicPr>
          <p:cNvPr id="6" name="Picture 5">
            <a:extLst>
              <a:ext uri="{FF2B5EF4-FFF2-40B4-BE49-F238E27FC236}">
                <a16:creationId xmlns:a16="http://schemas.microsoft.com/office/drawing/2014/main" id="{0D47B4E0-F6CD-4E7B-959C-7F7BF966D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9534" y="6254029"/>
            <a:ext cx="2171878" cy="5329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029200"/>
          </a:xfrm>
          <a:ln>
            <a:noFill/>
          </a:ln>
        </p:spPr>
        <p:txBody>
          <a:bodyPr>
            <a:normAutofit fontScale="77500" lnSpcReduction="20000"/>
          </a:bodyPr>
          <a:lstStyle/>
          <a:p>
            <a:r>
              <a:rPr lang="fr-FR" dirty="0"/>
              <a:t>Insécurité alimentaire (faible accès aux marchés, faible disponibilité d'une certaine variété d'aliments, manque d'accès à des aliments de sevrage appropriés, faible production de propres cultures)</a:t>
            </a:r>
          </a:p>
          <a:p>
            <a:r>
              <a:rPr lang="fr-FR" dirty="0">
                <a:cs typeface="Arial" pitchFamily="34" charset="0"/>
              </a:rPr>
              <a:t>Pratiques de soins sociaux et familiaux (pratiques optimales d'alimentation du nourrisson et du jeune enfant, comportements de recours aux soins, soutien psychosocial)</a:t>
            </a:r>
          </a:p>
          <a:p>
            <a:r>
              <a:rPr lang="fr-FR" dirty="0"/>
              <a:t>Services de santé publique (accès aux installations et services de santé, soins curatifs appropriés et opportuns, soins préventifs de routine pour les enfants et les femmes enceintes et allaitantes, en particulier pendant les situations d'urgence)</a:t>
            </a:r>
          </a:p>
          <a:p>
            <a:r>
              <a:rPr lang="fr-FR" dirty="0"/>
              <a:t>EAH (accès à de l'eau propre qui convient à la consommation humaine, environnement hygiénique, assainissement, distance à la source d'eau)</a:t>
            </a:r>
            <a:endParaRPr lang="en-US" dirty="0"/>
          </a:p>
        </p:txBody>
      </p:sp>
      <p:sp>
        <p:nvSpPr>
          <p:cNvPr id="4" name="Title 1"/>
          <p:cNvSpPr>
            <a:spLocks noGrp="1"/>
          </p:cNvSpPr>
          <p:nvPr>
            <p:ph type="title"/>
          </p:nvPr>
        </p:nvSpPr>
        <p:spPr>
          <a:xfrm>
            <a:off x="457200" y="274638"/>
            <a:ext cx="8229600" cy="868362"/>
          </a:xfrm>
          <a:ln>
            <a:noFill/>
          </a:ln>
        </p:spPr>
        <p:txBody>
          <a:bodyPr/>
          <a:lstStyle/>
          <a:p>
            <a:r>
              <a:rPr lang="fr-FR" b="1" dirty="0"/>
              <a:t>Facteurs / déterminants sous-jacents</a:t>
            </a:r>
          </a:p>
        </p:txBody>
      </p:sp>
      <p:pic>
        <p:nvPicPr>
          <p:cNvPr id="5" name="Picture 4">
            <a:extLst>
              <a:ext uri="{FF2B5EF4-FFF2-40B4-BE49-F238E27FC236}">
                <a16:creationId xmlns:a16="http://schemas.microsoft.com/office/drawing/2014/main" id="{A91E43B5-1749-4CC6-98D1-C79C66DF2D0C}"/>
              </a:ext>
            </a:extLst>
          </p:cNvPr>
          <p:cNvPicPr>
            <a:picLocks noChangeAspect="1" noChangeArrowheads="1"/>
          </p:cNvPicPr>
          <p:nvPr/>
        </p:nvPicPr>
        <p:blipFill>
          <a:blip r:embed="rId3" cstate="print"/>
          <a:srcRect/>
          <a:stretch>
            <a:fillRect/>
          </a:stretch>
        </p:blipFill>
        <p:spPr bwMode="auto">
          <a:xfrm>
            <a:off x="486499" y="6011906"/>
            <a:ext cx="1916365" cy="775063"/>
          </a:xfrm>
          <a:prstGeom prst="rect">
            <a:avLst/>
          </a:prstGeom>
          <a:noFill/>
          <a:ln w="9525">
            <a:noFill/>
            <a:miter lim="800000"/>
            <a:headEnd/>
            <a:tailEnd/>
          </a:ln>
        </p:spPr>
      </p:pic>
      <p:pic>
        <p:nvPicPr>
          <p:cNvPr id="6" name="Picture 5">
            <a:extLst>
              <a:ext uri="{FF2B5EF4-FFF2-40B4-BE49-F238E27FC236}">
                <a16:creationId xmlns:a16="http://schemas.microsoft.com/office/drawing/2014/main" id="{295ACA72-BBA7-4405-B0CA-FF32063AD8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9534" y="6254029"/>
            <a:ext cx="2171878" cy="5329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685136-EAD1-B545-BFCA-0E96D27BD106}"/>
              </a:ext>
            </a:extLst>
          </p:cNvPr>
          <p:cNvSpPr>
            <a:spLocks noGrp="1"/>
          </p:cNvSpPr>
          <p:nvPr>
            <p:ph type="title"/>
          </p:nvPr>
        </p:nvSpPr>
        <p:spPr>
          <a:xfrm>
            <a:off x="457200" y="274638"/>
            <a:ext cx="8229600" cy="769116"/>
          </a:xfrm>
          <a:ln>
            <a:noFill/>
          </a:ln>
        </p:spPr>
        <p:txBody>
          <a:bodyPr>
            <a:normAutofit fontScale="90000"/>
          </a:bodyPr>
          <a:lstStyle/>
          <a:p>
            <a:r>
              <a:rPr lang="fr-FR" b="1" dirty="0"/>
              <a:t>Facteurs / déterminants immédiats</a:t>
            </a:r>
          </a:p>
        </p:txBody>
      </p:sp>
      <p:sp>
        <p:nvSpPr>
          <p:cNvPr id="3" name="Content Placeholder 2"/>
          <p:cNvSpPr>
            <a:spLocks noGrp="1"/>
          </p:cNvSpPr>
          <p:nvPr>
            <p:ph idx="1"/>
          </p:nvPr>
        </p:nvSpPr>
        <p:spPr>
          <a:xfrm>
            <a:off x="1" y="2114925"/>
            <a:ext cx="9144000" cy="4523413"/>
          </a:xfrm>
        </p:spPr>
        <p:txBody>
          <a:bodyPr>
            <a:normAutofit/>
          </a:bodyPr>
          <a:lstStyle/>
          <a:p>
            <a:pPr marL="914400" lvl="2" indent="0">
              <a:buNone/>
            </a:pPr>
            <a:endParaRPr lang="en-US" sz="3200" dirty="0"/>
          </a:p>
          <a:p>
            <a:pPr lvl="2"/>
            <a:endParaRPr lang="en-US" sz="2800" dirty="0"/>
          </a:p>
          <a:p>
            <a:pPr marL="914400" lvl="2" indent="0">
              <a:buNone/>
            </a:pPr>
            <a:endParaRPr lang="en-US" sz="2800" dirty="0"/>
          </a:p>
          <a:p>
            <a:pPr lvl="2"/>
            <a:endParaRPr lang="en-US" sz="2800" dirty="0"/>
          </a:p>
          <a:p>
            <a:pPr lvl="1"/>
            <a:endParaRPr lang="en-US" sz="3200" dirty="0"/>
          </a:p>
        </p:txBody>
      </p:sp>
      <p:sp>
        <p:nvSpPr>
          <p:cNvPr id="4" name="Rectangle 14"/>
          <p:cNvSpPr>
            <a:spLocks noChangeArrowheads="1"/>
          </p:cNvSpPr>
          <p:nvPr/>
        </p:nvSpPr>
        <p:spPr bwMode="auto">
          <a:xfrm>
            <a:off x="941385" y="1262115"/>
            <a:ext cx="2232025" cy="852810"/>
          </a:xfrm>
          <a:prstGeom prst="rect">
            <a:avLst/>
          </a:prstGeom>
          <a:solidFill>
            <a:srgbClr val="FF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fr-FR" sz="2000" b="1">
                <a:solidFill>
                  <a:schemeClr val="bg1"/>
                </a:solidFill>
                <a:cs typeface="Arial" pitchFamily="34" charset="0"/>
              </a:rPr>
              <a:t>Apport alimentaire insuffisant</a:t>
            </a:r>
          </a:p>
        </p:txBody>
      </p:sp>
      <p:sp>
        <p:nvSpPr>
          <p:cNvPr id="6" name="AutoShape 20"/>
          <p:cNvSpPr>
            <a:spLocks noChangeArrowheads="1"/>
          </p:cNvSpPr>
          <p:nvPr/>
        </p:nvSpPr>
        <p:spPr bwMode="auto">
          <a:xfrm>
            <a:off x="3914775" y="1262115"/>
            <a:ext cx="1800225" cy="738133"/>
          </a:xfrm>
          <a:prstGeom prst="leftRightArrow">
            <a:avLst>
              <a:gd name="adj1" fmla="val 50000"/>
              <a:gd name="adj2" fmla="val 69358"/>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 name="Oval 6"/>
          <p:cNvSpPr/>
          <p:nvPr/>
        </p:nvSpPr>
        <p:spPr>
          <a:xfrm>
            <a:off x="457198" y="2201944"/>
            <a:ext cx="3200400" cy="4572000"/>
          </a:xfrm>
          <a:prstGeom prst="ellipse">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r>
              <a:rPr lang="fr-FR" sz="2400">
                <a:solidFill>
                  <a:schemeClr val="bg1"/>
                </a:solidFill>
              </a:rPr>
              <a:t>Diversité</a:t>
            </a:r>
          </a:p>
          <a:p>
            <a:pPr marL="0" lvl="2" algn="ctr"/>
            <a:r>
              <a:rPr lang="fr-FR" sz="2400">
                <a:solidFill>
                  <a:schemeClr val="bg1"/>
                </a:solidFill>
              </a:rPr>
              <a:t>Quantité</a:t>
            </a:r>
          </a:p>
          <a:p>
            <a:pPr marL="0" lvl="2" algn="ctr"/>
            <a:r>
              <a:rPr lang="fr-FR" sz="2400">
                <a:solidFill>
                  <a:schemeClr val="bg1"/>
                </a:solidFill>
              </a:rPr>
              <a:t>Constance</a:t>
            </a:r>
          </a:p>
          <a:p>
            <a:pPr marL="0" lvl="2" algn="ctr"/>
            <a:r>
              <a:rPr lang="fr-FR" sz="2400">
                <a:solidFill>
                  <a:schemeClr val="bg1"/>
                </a:solidFill>
              </a:rPr>
              <a:t>Fréquence</a:t>
            </a:r>
          </a:p>
          <a:p>
            <a:pPr marL="0" lvl="2" algn="ctr"/>
            <a:r>
              <a:rPr lang="fr-FR" sz="2400">
                <a:solidFill>
                  <a:schemeClr val="bg1"/>
                </a:solidFill>
              </a:rPr>
              <a:t>Sûreté</a:t>
            </a:r>
          </a:p>
          <a:p>
            <a:pPr marL="0" lvl="2"/>
            <a:r>
              <a:rPr lang="fr-FR" sz="2400">
                <a:solidFill>
                  <a:schemeClr val="bg1"/>
                </a:solidFill>
              </a:rPr>
              <a:t>Allaitement</a:t>
            </a:r>
          </a:p>
          <a:p>
            <a:pPr marL="0" lvl="2"/>
            <a:r>
              <a:rPr lang="fr-FR" sz="2400">
                <a:solidFill>
                  <a:schemeClr val="bg1"/>
                </a:solidFill>
              </a:rPr>
              <a:t>Alimentation complémentaire</a:t>
            </a:r>
          </a:p>
          <a:p>
            <a:pPr algn="ctr" eaLnBrk="1" hangingPunct="1">
              <a:spcBef>
                <a:spcPct val="20000"/>
              </a:spcBef>
              <a:buClr>
                <a:schemeClr val="tx1"/>
              </a:buClr>
              <a:buFont typeface="Times" pitchFamily="1" charset="0"/>
              <a:buNone/>
              <a:defRPr/>
            </a:pPr>
            <a:endParaRPr lang="en-US" b="1">
              <a:solidFill>
                <a:schemeClr val="bg1"/>
              </a:solidFill>
            </a:endParaRPr>
          </a:p>
        </p:txBody>
      </p:sp>
      <p:sp>
        <p:nvSpPr>
          <p:cNvPr id="9" name="Rectangle 19"/>
          <p:cNvSpPr>
            <a:spLocks noChangeArrowheads="1"/>
          </p:cNvSpPr>
          <p:nvPr/>
        </p:nvSpPr>
        <p:spPr bwMode="auto">
          <a:xfrm>
            <a:off x="6456365" y="1267885"/>
            <a:ext cx="2014538" cy="852810"/>
          </a:xfrm>
          <a:prstGeom prst="rect">
            <a:avLst/>
          </a:prstGeom>
          <a:solidFill>
            <a:srgbClr val="FF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fr-FR" sz="2000" b="1">
                <a:solidFill>
                  <a:schemeClr val="bg1"/>
                </a:solidFill>
                <a:cs typeface="Arial" pitchFamily="34" charset="0"/>
              </a:rPr>
              <a:t>Fardeau de la maladie</a:t>
            </a:r>
            <a:endParaRPr lang="en-US" b="1">
              <a:solidFill>
                <a:schemeClr val="bg1"/>
              </a:solidFill>
              <a:cs typeface="Arial" pitchFamily="34" charset="0"/>
            </a:endParaRPr>
          </a:p>
        </p:txBody>
      </p:sp>
      <p:sp>
        <p:nvSpPr>
          <p:cNvPr id="10" name="Oval 9"/>
          <p:cNvSpPr/>
          <p:nvPr/>
        </p:nvSpPr>
        <p:spPr>
          <a:xfrm>
            <a:off x="5857875" y="2229602"/>
            <a:ext cx="3124200" cy="4491873"/>
          </a:xfrm>
          <a:prstGeom prst="ellipse">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Font typeface="Times" pitchFamily="1" charset="0"/>
              <a:buNone/>
              <a:defRPr/>
            </a:pPr>
            <a:r>
              <a:rPr lang="fr-FR" sz="2400" b="1">
                <a:solidFill>
                  <a:schemeClr val="bg1"/>
                </a:solidFill>
              </a:rPr>
              <a:t>Diarrhée</a:t>
            </a:r>
          </a:p>
          <a:p>
            <a:pPr algn="ctr" eaLnBrk="1" hangingPunct="1">
              <a:spcBef>
                <a:spcPct val="20000"/>
              </a:spcBef>
              <a:buClr>
                <a:schemeClr val="tx1"/>
              </a:buClr>
              <a:buFont typeface="Times" pitchFamily="1" charset="0"/>
              <a:buNone/>
              <a:defRPr/>
            </a:pPr>
            <a:r>
              <a:rPr lang="fr-FR" sz="2400" b="1">
                <a:solidFill>
                  <a:schemeClr val="bg1"/>
                </a:solidFill>
              </a:rPr>
              <a:t>Infections respiratoires aiguës (IRA)</a:t>
            </a:r>
          </a:p>
          <a:p>
            <a:pPr algn="ctr" eaLnBrk="1" hangingPunct="1">
              <a:spcBef>
                <a:spcPct val="20000"/>
              </a:spcBef>
              <a:buClr>
                <a:schemeClr val="tx1"/>
              </a:buClr>
              <a:buFont typeface="Times" pitchFamily="1" charset="0"/>
              <a:buNone/>
              <a:defRPr/>
            </a:pPr>
            <a:r>
              <a:rPr lang="fr-FR" sz="2400" b="1">
                <a:solidFill>
                  <a:schemeClr val="bg1"/>
                </a:solidFill>
              </a:rPr>
              <a:t>Rougeole</a:t>
            </a:r>
          </a:p>
          <a:p>
            <a:pPr algn="ctr" eaLnBrk="1" hangingPunct="1">
              <a:spcBef>
                <a:spcPct val="20000"/>
              </a:spcBef>
              <a:buClr>
                <a:schemeClr val="tx1"/>
              </a:buClr>
              <a:buFont typeface="Times" pitchFamily="1" charset="0"/>
              <a:buNone/>
              <a:defRPr/>
            </a:pPr>
            <a:r>
              <a:rPr lang="fr-FR" sz="2400" b="1">
                <a:solidFill>
                  <a:schemeClr val="bg1"/>
                </a:solidFill>
              </a:rPr>
              <a:t>Paludisme</a:t>
            </a:r>
          </a:p>
        </p:txBody>
      </p:sp>
    </p:spTree>
    <p:extLst>
      <p:ext uri="{BB962C8B-B14F-4D97-AF65-F5344CB8AC3E}">
        <p14:creationId xmlns:p14="http://schemas.microsoft.com/office/powerpoint/2010/main" val="697727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ppt_x"/>
                                          </p:val>
                                        </p:tav>
                                        <p:tav tm="100000">
                                          <p:val>
                                            <p:strVal val="#ppt_x"/>
                                          </p:val>
                                        </p:tav>
                                      </p:tavLst>
                                    </p:anim>
                                    <p:anim calcmode="lin" valueType="num">
                                      <p:cBhvr additive="base">
                                        <p:cTn id="14"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1121-A044-47DB-8938-70DE96802754}"/>
              </a:ext>
            </a:extLst>
          </p:cNvPr>
          <p:cNvSpPr>
            <a:spLocks noGrp="1"/>
          </p:cNvSpPr>
          <p:nvPr>
            <p:ph type="title"/>
          </p:nvPr>
        </p:nvSpPr>
        <p:spPr>
          <a:xfrm>
            <a:off x="100935" y="0"/>
            <a:ext cx="9225945" cy="853440"/>
          </a:xfrm>
        </p:spPr>
        <p:txBody>
          <a:bodyPr/>
          <a:lstStyle/>
          <a:p>
            <a:pPr algn="l"/>
            <a:r>
              <a:rPr lang="fr-FR" sz="3600" b="1" dirty="0"/>
              <a:t>Mauvaise nutrition tout au long du cycle de vie</a:t>
            </a:r>
            <a:endParaRPr lang="en-GB" sz="3600" b="1" dirty="0"/>
          </a:p>
        </p:txBody>
      </p:sp>
      <p:pic>
        <p:nvPicPr>
          <p:cNvPr id="4" name="Picture 3">
            <a:extLst>
              <a:ext uri="{FF2B5EF4-FFF2-40B4-BE49-F238E27FC236}">
                <a16:creationId xmlns:a16="http://schemas.microsoft.com/office/drawing/2014/main" id="{71A57BC5-4754-410C-BBC7-54B64593C5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389" r="23257" b="12694"/>
          <a:stretch/>
        </p:blipFill>
        <p:spPr>
          <a:xfrm>
            <a:off x="1960652" y="3568921"/>
            <a:ext cx="770425" cy="1237491"/>
          </a:xfrm>
          <a:prstGeom prst="rect">
            <a:avLst/>
          </a:prstGeom>
        </p:spPr>
      </p:pic>
      <p:pic>
        <p:nvPicPr>
          <p:cNvPr id="5" name="Picture 4">
            <a:extLst>
              <a:ext uri="{FF2B5EF4-FFF2-40B4-BE49-F238E27FC236}">
                <a16:creationId xmlns:a16="http://schemas.microsoft.com/office/drawing/2014/main" id="{F7E83ACB-9BEF-4F3B-8EC5-D1DE7CE2A7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551" r="25073" b="11900"/>
          <a:stretch/>
        </p:blipFill>
        <p:spPr>
          <a:xfrm>
            <a:off x="5769651" y="2906397"/>
            <a:ext cx="1022720" cy="1942843"/>
          </a:xfrm>
          <a:prstGeom prst="rect">
            <a:avLst/>
          </a:prstGeom>
        </p:spPr>
      </p:pic>
      <p:pic>
        <p:nvPicPr>
          <p:cNvPr id="6" name="Picture 5">
            <a:extLst>
              <a:ext uri="{FF2B5EF4-FFF2-40B4-BE49-F238E27FC236}">
                <a16:creationId xmlns:a16="http://schemas.microsoft.com/office/drawing/2014/main" id="{B905C783-5CCE-4245-87F2-D01A0CEE2D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088" r="15649" b="15490"/>
          <a:stretch/>
        </p:blipFill>
        <p:spPr>
          <a:xfrm>
            <a:off x="7181195" y="3453305"/>
            <a:ext cx="1124993" cy="1353107"/>
          </a:xfrm>
          <a:prstGeom prst="rect">
            <a:avLst/>
          </a:prstGeom>
        </p:spPr>
      </p:pic>
      <p:pic>
        <p:nvPicPr>
          <p:cNvPr id="7" name="Content Placeholder 4">
            <a:extLst>
              <a:ext uri="{FF2B5EF4-FFF2-40B4-BE49-F238E27FC236}">
                <a16:creationId xmlns:a16="http://schemas.microsoft.com/office/drawing/2014/main" id="{473285A3-7D44-44D6-9306-0B484458E2FC}"/>
              </a:ext>
            </a:extLst>
          </p:cNvPr>
          <p:cNvPicPr>
            <a:picLocks noGrp="1" noChangeAspect="1"/>
          </p:cNvPicPr>
          <p:nvPr>
            <p:ph idx="1"/>
          </p:nvPr>
        </p:nvPicPr>
        <p:blipFill rotWithShape="1">
          <a:blip r:embed="rId6" cstate="print">
            <a:extLst>
              <a:ext uri="{28A0092B-C50C-407E-A947-70E740481C1C}">
                <a14:useLocalDpi xmlns:a14="http://schemas.microsoft.com/office/drawing/2010/main" val="0"/>
              </a:ext>
            </a:extLst>
          </a:blip>
          <a:srcRect l="29173" r="27980" b="12679"/>
          <a:stretch/>
        </p:blipFill>
        <p:spPr>
          <a:xfrm>
            <a:off x="4683273" y="2931993"/>
            <a:ext cx="924169" cy="1883454"/>
          </a:xfrm>
          <a:prstGeom prst="rect">
            <a:avLst/>
          </a:prstGeom>
        </p:spPr>
      </p:pic>
      <p:pic>
        <p:nvPicPr>
          <p:cNvPr id="8" name="Picture 7">
            <a:extLst>
              <a:ext uri="{FF2B5EF4-FFF2-40B4-BE49-F238E27FC236}">
                <a16:creationId xmlns:a16="http://schemas.microsoft.com/office/drawing/2014/main" id="{ACB8CBEA-D8BF-4E57-AEDA-7F2801E56BF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282" r="27568" b="15499"/>
          <a:stretch/>
        </p:blipFill>
        <p:spPr>
          <a:xfrm>
            <a:off x="3313052" y="3328637"/>
            <a:ext cx="807084" cy="1477775"/>
          </a:xfrm>
          <a:prstGeom prst="rect">
            <a:avLst/>
          </a:prstGeom>
        </p:spPr>
      </p:pic>
      <p:pic>
        <p:nvPicPr>
          <p:cNvPr id="9" name="Picture 8">
            <a:extLst>
              <a:ext uri="{FF2B5EF4-FFF2-40B4-BE49-F238E27FC236}">
                <a16:creationId xmlns:a16="http://schemas.microsoft.com/office/drawing/2014/main" id="{4E15263E-4C4B-4AFE-9060-43B5DACF98E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655" r="14115" b="12936"/>
          <a:stretch/>
        </p:blipFill>
        <p:spPr>
          <a:xfrm>
            <a:off x="865171" y="3945950"/>
            <a:ext cx="581246" cy="710453"/>
          </a:xfrm>
          <a:prstGeom prst="rect">
            <a:avLst/>
          </a:prstGeom>
        </p:spPr>
      </p:pic>
      <p:cxnSp>
        <p:nvCxnSpPr>
          <p:cNvPr id="11" name="Straight Arrow Connector 10">
            <a:extLst>
              <a:ext uri="{FF2B5EF4-FFF2-40B4-BE49-F238E27FC236}">
                <a16:creationId xmlns:a16="http://schemas.microsoft.com/office/drawing/2014/main" id="{91FD592D-2604-41C3-B10C-2D4ABBFDBE5C}"/>
              </a:ext>
            </a:extLst>
          </p:cNvPr>
          <p:cNvCxnSpPr/>
          <p:nvPr/>
        </p:nvCxnSpPr>
        <p:spPr>
          <a:xfrm>
            <a:off x="865169" y="4853344"/>
            <a:ext cx="8229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26B3ADC-0EBF-482A-81E4-177AAFB1301B}"/>
              </a:ext>
            </a:extLst>
          </p:cNvPr>
          <p:cNvSpPr/>
          <p:nvPr/>
        </p:nvSpPr>
        <p:spPr>
          <a:xfrm>
            <a:off x="182880" y="954169"/>
            <a:ext cx="1492801" cy="1636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Taux de mortalité</a:t>
            </a:r>
          </a:p>
          <a:p>
            <a:pPr algn="ctr"/>
            <a:r>
              <a:rPr lang="fr-FR" sz="1400" dirty="0"/>
              <a:t>Développement mental altéré</a:t>
            </a:r>
            <a:endParaRPr lang="en-GB" sz="1400" dirty="0"/>
          </a:p>
        </p:txBody>
      </p:sp>
      <p:sp>
        <p:nvSpPr>
          <p:cNvPr id="16" name="Rectangle 15">
            <a:extLst>
              <a:ext uri="{FF2B5EF4-FFF2-40B4-BE49-F238E27FC236}">
                <a16:creationId xmlns:a16="http://schemas.microsoft.com/office/drawing/2014/main" id="{4448CC14-0E08-4BEA-9222-3F187CFAD048}"/>
              </a:ext>
            </a:extLst>
          </p:cNvPr>
          <p:cNvSpPr/>
          <p:nvPr/>
        </p:nvSpPr>
        <p:spPr>
          <a:xfrm>
            <a:off x="1918908" y="954168"/>
            <a:ext cx="1057989" cy="1692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Capacité mentale réduite</a:t>
            </a:r>
          </a:p>
        </p:txBody>
      </p:sp>
      <p:sp>
        <p:nvSpPr>
          <p:cNvPr id="17" name="Rectangle 16">
            <a:extLst>
              <a:ext uri="{FF2B5EF4-FFF2-40B4-BE49-F238E27FC236}">
                <a16:creationId xmlns:a16="http://schemas.microsoft.com/office/drawing/2014/main" id="{0FF124A0-F26C-44C1-969B-9F0FD8777D18}"/>
              </a:ext>
            </a:extLst>
          </p:cNvPr>
          <p:cNvSpPr/>
          <p:nvPr/>
        </p:nvSpPr>
        <p:spPr>
          <a:xfrm>
            <a:off x="3242221" y="933653"/>
            <a:ext cx="1057989" cy="1692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Capacité mentale réduite</a:t>
            </a:r>
          </a:p>
        </p:txBody>
      </p:sp>
      <p:sp>
        <p:nvSpPr>
          <p:cNvPr id="18" name="Rectangle 17">
            <a:extLst>
              <a:ext uri="{FF2B5EF4-FFF2-40B4-BE49-F238E27FC236}">
                <a16:creationId xmlns:a16="http://schemas.microsoft.com/office/drawing/2014/main" id="{B7E7EE32-2FB9-4CAC-B752-0B348EA6584C}"/>
              </a:ext>
            </a:extLst>
          </p:cNvPr>
          <p:cNvSpPr/>
          <p:nvPr/>
        </p:nvSpPr>
        <p:spPr>
          <a:xfrm>
            <a:off x="5871856" y="954168"/>
            <a:ext cx="1212556" cy="1672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Mortalité maternelle plus élevée</a:t>
            </a:r>
          </a:p>
          <a:p>
            <a:pPr algn="ctr"/>
            <a:r>
              <a:rPr lang="fr-FR" sz="1400" dirty="0"/>
              <a:t>Malnutrition foetale</a:t>
            </a:r>
          </a:p>
          <a:p>
            <a:pPr algn="ctr"/>
            <a:r>
              <a:rPr lang="fr-FR" sz="1400" dirty="0"/>
              <a:t>Faible gain de poids</a:t>
            </a:r>
          </a:p>
        </p:txBody>
      </p:sp>
      <p:sp>
        <p:nvSpPr>
          <p:cNvPr id="19" name="Rectangle 18">
            <a:extLst>
              <a:ext uri="{FF2B5EF4-FFF2-40B4-BE49-F238E27FC236}">
                <a16:creationId xmlns:a16="http://schemas.microsoft.com/office/drawing/2014/main" id="{D2582113-9034-4677-9A03-93599F9A5293}"/>
              </a:ext>
            </a:extLst>
          </p:cNvPr>
          <p:cNvSpPr/>
          <p:nvPr/>
        </p:nvSpPr>
        <p:spPr>
          <a:xfrm>
            <a:off x="7334488" y="954168"/>
            <a:ext cx="1057989" cy="1692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Capacité réduite à s'occuper du bébé</a:t>
            </a:r>
          </a:p>
        </p:txBody>
      </p:sp>
      <p:sp>
        <p:nvSpPr>
          <p:cNvPr id="20" name="Rectangle 19">
            <a:extLst>
              <a:ext uri="{FF2B5EF4-FFF2-40B4-BE49-F238E27FC236}">
                <a16:creationId xmlns:a16="http://schemas.microsoft.com/office/drawing/2014/main" id="{9DB54CA8-8692-4006-B35E-3AE5DDE283C5}"/>
              </a:ext>
            </a:extLst>
          </p:cNvPr>
          <p:cNvSpPr/>
          <p:nvPr/>
        </p:nvSpPr>
        <p:spPr>
          <a:xfrm>
            <a:off x="450331" y="5119925"/>
            <a:ext cx="1280167" cy="1674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Capacité réduite à s'occuper du bébé</a:t>
            </a:r>
          </a:p>
          <a:p>
            <a:pPr algn="ctr"/>
            <a:r>
              <a:rPr lang="fr-FR" sz="1400" dirty="0"/>
              <a:t>Malnutrition foetale</a:t>
            </a:r>
            <a:endParaRPr lang="en-GB" sz="1400" dirty="0"/>
          </a:p>
        </p:txBody>
      </p:sp>
      <p:sp>
        <p:nvSpPr>
          <p:cNvPr id="21" name="Rectangle 20">
            <a:extLst>
              <a:ext uri="{FF2B5EF4-FFF2-40B4-BE49-F238E27FC236}">
                <a16:creationId xmlns:a16="http://schemas.microsoft.com/office/drawing/2014/main" id="{7BF2C30E-726A-4B4D-80D9-DDFC1A7956BF}"/>
              </a:ext>
            </a:extLst>
          </p:cNvPr>
          <p:cNvSpPr/>
          <p:nvPr/>
        </p:nvSpPr>
        <p:spPr>
          <a:xfrm>
            <a:off x="1730498" y="5875696"/>
            <a:ext cx="1784769" cy="909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Aliments complémentaires inopportuns / inadéquats</a:t>
            </a:r>
          </a:p>
          <a:p>
            <a:pPr algn="ctr"/>
            <a:r>
              <a:rPr lang="fr-FR" sz="1400" dirty="0"/>
              <a:t>Infections fréquentes</a:t>
            </a:r>
          </a:p>
        </p:txBody>
      </p:sp>
      <p:sp>
        <p:nvSpPr>
          <p:cNvPr id="23" name="Rectangle 22">
            <a:extLst>
              <a:ext uri="{FF2B5EF4-FFF2-40B4-BE49-F238E27FC236}">
                <a16:creationId xmlns:a16="http://schemas.microsoft.com/office/drawing/2014/main" id="{BA9640D7-96CC-4665-89F8-8B77C33BF582}"/>
              </a:ext>
            </a:extLst>
          </p:cNvPr>
          <p:cNvSpPr/>
          <p:nvPr/>
        </p:nvSpPr>
        <p:spPr>
          <a:xfrm>
            <a:off x="1843044" y="5120015"/>
            <a:ext cx="6893000" cy="675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Nourriture, santé et soins inadéquats</a:t>
            </a:r>
          </a:p>
        </p:txBody>
      </p:sp>
      <p:sp>
        <p:nvSpPr>
          <p:cNvPr id="25" name="Arrow: Right 24">
            <a:extLst>
              <a:ext uri="{FF2B5EF4-FFF2-40B4-BE49-F238E27FC236}">
                <a16:creationId xmlns:a16="http://schemas.microsoft.com/office/drawing/2014/main" id="{A1EF18EC-1511-447D-80D3-46038BDCA857}"/>
              </a:ext>
            </a:extLst>
          </p:cNvPr>
          <p:cNvSpPr/>
          <p:nvPr/>
        </p:nvSpPr>
        <p:spPr>
          <a:xfrm rot="16200000">
            <a:off x="6169425" y="4930224"/>
            <a:ext cx="183798" cy="127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E26D897D-62B7-4746-8B91-66220848ABC0}"/>
              </a:ext>
            </a:extLst>
          </p:cNvPr>
          <p:cNvSpPr/>
          <p:nvPr/>
        </p:nvSpPr>
        <p:spPr>
          <a:xfrm rot="16200000">
            <a:off x="1068526" y="4930224"/>
            <a:ext cx="183798" cy="127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D3EE8875-D27E-40B0-BF6A-EAD17477E8FC}"/>
              </a:ext>
            </a:extLst>
          </p:cNvPr>
          <p:cNvSpPr/>
          <p:nvPr/>
        </p:nvSpPr>
        <p:spPr>
          <a:xfrm rot="16200000">
            <a:off x="2272767" y="4930224"/>
            <a:ext cx="183798" cy="127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F58204F0-8762-4E83-AA2E-7CC711F91869}"/>
              </a:ext>
            </a:extLst>
          </p:cNvPr>
          <p:cNvSpPr/>
          <p:nvPr/>
        </p:nvSpPr>
        <p:spPr>
          <a:xfrm rot="16200000">
            <a:off x="3624694" y="4930224"/>
            <a:ext cx="183798" cy="127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43A0A271-7F0B-4082-9081-81FB7DE8E5A3}"/>
              </a:ext>
            </a:extLst>
          </p:cNvPr>
          <p:cNvSpPr/>
          <p:nvPr/>
        </p:nvSpPr>
        <p:spPr>
          <a:xfrm rot="16200000">
            <a:off x="5077520" y="4930224"/>
            <a:ext cx="183798" cy="127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extLst>
              <a:ext uri="{FF2B5EF4-FFF2-40B4-BE49-F238E27FC236}">
                <a16:creationId xmlns:a16="http://schemas.microsoft.com/office/drawing/2014/main" id="{166EF8AA-D5D3-428F-A0CB-33F2F32E30BD}"/>
              </a:ext>
            </a:extLst>
          </p:cNvPr>
          <p:cNvSpPr/>
          <p:nvPr/>
        </p:nvSpPr>
        <p:spPr>
          <a:xfrm rot="16200000">
            <a:off x="7742942" y="4930224"/>
            <a:ext cx="183798" cy="127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Right 36">
            <a:extLst>
              <a:ext uri="{FF2B5EF4-FFF2-40B4-BE49-F238E27FC236}">
                <a16:creationId xmlns:a16="http://schemas.microsoft.com/office/drawing/2014/main" id="{C21DB217-5C6E-4F0B-A592-4EF7E7A9D7A4}"/>
              </a:ext>
            </a:extLst>
          </p:cNvPr>
          <p:cNvSpPr/>
          <p:nvPr/>
        </p:nvSpPr>
        <p:spPr>
          <a:xfrm rot="16200000">
            <a:off x="6120269" y="2717154"/>
            <a:ext cx="184404" cy="163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Right 37">
            <a:extLst>
              <a:ext uri="{FF2B5EF4-FFF2-40B4-BE49-F238E27FC236}">
                <a16:creationId xmlns:a16="http://schemas.microsoft.com/office/drawing/2014/main" id="{5133D0BA-D8A2-45ED-BB19-EC5C55CC7E99}"/>
              </a:ext>
            </a:extLst>
          </p:cNvPr>
          <p:cNvSpPr/>
          <p:nvPr/>
        </p:nvSpPr>
        <p:spPr>
          <a:xfrm rot="16200000">
            <a:off x="1019370" y="2717154"/>
            <a:ext cx="184404" cy="163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38">
            <a:extLst>
              <a:ext uri="{FF2B5EF4-FFF2-40B4-BE49-F238E27FC236}">
                <a16:creationId xmlns:a16="http://schemas.microsoft.com/office/drawing/2014/main" id="{A2B667A2-72C9-4268-BA7C-60B2CB475E62}"/>
              </a:ext>
            </a:extLst>
          </p:cNvPr>
          <p:cNvSpPr/>
          <p:nvPr/>
        </p:nvSpPr>
        <p:spPr>
          <a:xfrm rot="16200000">
            <a:off x="2279883" y="2717154"/>
            <a:ext cx="184404" cy="163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Right 39">
            <a:extLst>
              <a:ext uri="{FF2B5EF4-FFF2-40B4-BE49-F238E27FC236}">
                <a16:creationId xmlns:a16="http://schemas.microsoft.com/office/drawing/2014/main" id="{A968AE04-922A-4621-8D63-A09CB4AC04AC}"/>
              </a:ext>
            </a:extLst>
          </p:cNvPr>
          <p:cNvSpPr/>
          <p:nvPr/>
        </p:nvSpPr>
        <p:spPr>
          <a:xfrm rot="16200000">
            <a:off x="3623664" y="2717154"/>
            <a:ext cx="184404" cy="163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rrow: Right 40">
            <a:extLst>
              <a:ext uri="{FF2B5EF4-FFF2-40B4-BE49-F238E27FC236}">
                <a16:creationId xmlns:a16="http://schemas.microsoft.com/office/drawing/2014/main" id="{229C6D7A-B299-45E9-AD23-78305547D20F}"/>
              </a:ext>
            </a:extLst>
          </p:cNvPr>
          <p:cNvSpPr/>
          <p:nvPr/>
        </p:nvSpPr>
        <p:spPr>
          <a:xfrm rot="16200000">
            <a:off x="5028364" y="2717154"/>
            <a:ext cx="184404" cy="163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extLst>
              <a:ext uri="{FF2B5EF4-FFF2-40B4-BE49-F238E27FC236}">
                <a16:creationId xmlns:a16="http://schemas.microsoft.com/office/drawing/2014/main" id="{EF9CF484-A8B5-464B-B601-E138ED412C5F}"/>
              </a:ext>
            </a:extLst>
          </p:cNvPr>
          <p:cNvSpPr/>
          <p:nvPr/>
        </p:nvSpPr>
        <p:spPr>
          <a:xfrm rot="16200000">
            <a:off x="7693786" y="2717154"/>
            <a:ext cx="184404" cy="163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F2202F10-FACF-422B-BAC3-FF01DE65434B}"/>
              </a:ext>
            </a:extLst>
          </p:cNvPr>
          <p:cNvSpPr/>
          <p:nvPr/>
        </p:nvSpPr>
        <p:spPr>
          <a:xfrm>
            <a:off x="4604874" y="954168"/>
            <a:ext cx="1212556" cy="1672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Malnutrition</a:t>
            </a:r>
          </a:p>
        </p:txBody>
      </p:sp>
      <p:sp>
        <p:nvSpPr>
          <p:cNvPr id="44" name="TextBox 43">
            <a:extLst>
              <a:ext uri="{FF2B5EF4-FFF2-40B4-BE49-F238E27FC236}">
                <a16:creationId xmlns:a16="http://schemas.microsoft.com/office/drawing/2014/main" id="{D1F3A730-230A-42EE-85AA-5762581CDBE0}"/>
              </a:ext>
            </a:extLst>
          </p:cNvPr>
          <p:cNvSpPr txBox="1"/>
          <p:nvPr/>
        </p:nvSpPr>
        <p:spPr>
          <a:xfrm>
            <a:off x="6020424" y="6257836"/>
            <a:ext cx="3123576" cy="600164"/>
          </a:xfrm>
          <a:prstGeom prst="rect">
            <a:avLst/>
          </a:prstGeom>
          <a:noFill/>
        </p:spPr>
        <p:txBody>
          <a:bodyPr wrap="square" rtlCol="0">
            <a:spAutoFit/>
          </a:bodyPr>
          <a:lstStyle/>
          <a:p>
            <a:r>
              <a:rPr lang="fr-FR" sz="1100" dirty="0"/>
              <a:t>UNSCN (Comité permanent du système des Nations Unies sur la nutrition, 2000</a:t>
            </a:r>
          </a:p>
          <a:p>
            <a:endParaRPr lang="en-GB" sz="1100" dirty="0"/>
          </a:p>
        </p:txBody>
      </p:sp>
    </p:spTree>
    <p:extLst>
      <p:ext uri="{BB962C8B-B14F-4D97-AF65-F5344CB8AC3E}">
        <p14:creationId xmlns:p14="http://schemas.microsoft.com/office/powerpoint/2010/main" val="3841896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CDDCE0-2010-4BFB-8E92-3173D7BF90D7}"/>
              </a:ext>
            </a:extLst>
          </p:cNvPr>
          <p:cNvPicPr>
            <a:picLocks noChangeAspect="1"/>
          </p:cNvPicPr>
          <p:nvPr/>
        </p:nvPicPr>
        <p:blipFill>
          <a:blip r:embed="rId3" cstate="print"/>
          <a:stretch>
            <a:fillRect/>
          </a:stretch>
        </p:blipFill>
        <p:spPr>
          <a:xfrm>
            <a:off x="0" y="4762"/>
            <a:ext cx="9144000" cy="68484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p:spPr>
        <p:style>
          <a:lnRef idx="3">
            <a:schemeClr val="lt1"/>
          </a:lnRef>
          <a:fillRef idx="1">
            <a:schemeClr val="accent1"/>
          </a:fillRef>
          <a:effectRef idx="1">
            <a:schemeClr val="accent1"/>
          </a:effectRef>
          <a:fontRef idx="minor">
            <a:schemeClr val="lt1"/>
          </a:fontRef>
        </p:style>
        <p:txBody>
          <a:bodyPr/>
          <a:lstStyle/>
          <a:p>
            <a:pPr lvl="1"/>
            <a:br>
              <a:rPr lang="fr-FR" sz="3200" dirty="0"/>
            </a:br>
            <a:r>
              <a:rPr lang="fr-FR" sz="4000" dirty="0"/>
              <a:t>Définitions</a:t>
            </a:r>
            <a:br>
              <a:rPr lang="fr-FR" sz="3200" dirty="0"/>
            </a:br>
            <a:endParaRPr lang="en-US" dirty="0"/>
          </a:p>
        </p:txBody>
      </p:sp>
      <p:pic>
        <p:nvPicPr>
          <p:cNvPr id="3" name="Picture 2">
            <a:extLst>
              <a:ext uri="{FF2B5EF4-FFF2-40B4-BE49-F238E27FC236}">
                <a16:creationId xmlns:a16="http://schemas.microsoft.com/office/drawing/2014/main" id="{96B6203D-B1BD-4302-B36F-C2FCBDB9BC27}"/>
              </a:ext>
            </a:extLst>
          </p:cNvPr>
          <p:cNvPicPr>
            <a:picLocks noChangeAspect="1" noChangeArrowheads="1"/>
          </p:cNvPicPr>
          <p:nvPr/>
        </p:nvPicPr>
        <p:blipFill>
          <a:blip r:embed="rId3" cstate="print"/>
          <a:srcRect/>
          <a:stretch>
            <a:fillRect/>
          </a:stretch>
        </p:blipFill>
        <p:spPr bwMode="auto">
          <a:xfrm>
            <a:off x="1029820" y="5896123"/>
            <a:ext cx="1916365" cy="775063"/>
          </a:xfrm>
          <a:prstGeom prst="rect">
            <a:avLst/>
          </a:prstGeom>
          <a:noFill/>
          <a:ln w="9525">
            <a:noFill/>
            <a:miter lim="800000"/>
            <a:headEnd/>
            <a:tailEnd/>
          </a:ln>
        </p:spPr>
      </p:pic>
      <p:pic>
        <p:nvPicPr>
          <p:cNvPr id="4" name="Picture 3">
            <a:extLst>
              <a:ext uri="{FF2B5EF4-FFF2-40B4-BE49-F238E27FC236}">
                <a16:creationId xmlns:a16="http://schemas.microsoft.com/office/drawing/2014/main" id="{43A97CAD-777F-46B2-BA89-83586744F2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3958" y="6172660"/>
            <a:ext cx="2171878" cy="53294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62000"/>
          </a:xfrm>
          <a:ln>
            <a:noFill/>
          </a:ln>
        </p:spPr>
        <p:txBody>
          <a:bodyPr/>
          <a:lstStyle/>
          <a:p>
            <a:r>
              <a:rPr lang="fr-FR" b="1" dirty="0"/>
              <a:t>Principaux messages à retenir</a:t>
            </a:r>
          </a:p>
        </p:txBody>
      </p:sp>
      <p:sp>
        <p:nvSpPr>
          <p:cNvPr id="5" name="Content Placeholder 4"/>
          <p:cNvSpPr>
            <a:spLocks noGrp="1"/>
          </p:cNvSpPr>
          <p:nvPr>
            <p:ph idx="1"/>
          </p:nvPr>
        </p:nvSpPr>
        <p:spPr>
          <a:xfrm>
            <a:off x="457200" y="1066800"/>
            <a:ext cx="8305800" cy="5257800"/>
          </a:xfrm>
          <a:ln>
            <a:noFill/>
          </a:ln>
        </p:spPr>
        <p:txBody>
          <a:bodyPr>
            <a:normAutofit fontScale="70000" lnSpcReduction="20000"/>
          </a:bodyPr>
          <a:lstStyle/>
          <a:p>
            <a:r>
              <a:rPr lang="fr-FR" dirty="0">
                <a:cs typeface="Calibri"/>
              </a:rPr>
              <a:t>L'état nutritionnel se rapporte à l'apport, aux besoins corporels et à la capacité d'absorber la nutrition. </a:t>
            </a:r>
          </a:p>
          <a:p>
            <a:r>
              <a:rPr lang="fr-FR" dirty="0">
                <a:cs typeface="Calibri"/>
              </a:rPr>
              <a:t>Les principaux types de malnutrition en situation d'urgence sont la malnutrition chronique, la malnutrition aiguë et les carences en micronutriments.</a:t>
            </a:r>
          </a:p>
          <a:p>
            <a:r>
              <a:rPr lang="fr-FR" dirty="0"/>
              <a:t>La malnutrition sous toutes ses formes doit être traitée en situation de crise.</a:t>
            </a:r>
          </a:p>
          <a:p>
            <a:r>
              <a:rPr lang="fr-FR" dirty="0"/>
              <a:t>Les facteurs de malnutrition sont complexes et très contextuels et doivent être compris afin de concevoir les programmes appropriés pour traiter ou prévenir la malnutrition.</a:t>
            </a:r>
          </a:p>
          <a:p>
            <a:r>
              <a:rPr lang="fr-FR" dirty="0"/>
              <a:t>Afin d'améliorer l'état nutritionnel des populations, notamment dans les situations d'urgence, </a:t>
            </a:r>
            <a:r>
              <a:rPr lang="fr-FR" dirty="0">
                <a:solidFill>
                  <a:srgbClr val="FF0000"/>
                </a:solidFill>
              </a:rPr>
              <a:t>les</a:t>
            </a:r>
            <a:r>
              <a:rPr lang="fr-FR" dirty="0"/>
              <a:t> secteurs tels que </a:t>
            </a:r>
            <a:r>
              <a:rPr lang="fr-FR" dirty="0">
                <a:solidFill>
                  <a:srgbClr val="FF0000"/>
                </a:solidFill>
              </a:rPr>
              <a:t>la </a:t>
            </a:r>
            <a:r>
              <a:rPr lang="fr-FR" dirty="0"/>
              <a:t>FSL (Sécurité alimentaire et moyens de subsistance), </a:t>
            </a:r>
            <a:r>
              <a:rPr lang="fr-FR" dirty="0">
                <a:solidFill>
                  <a:srgbClr val="FF0000"/>
                </a:solidFill>
              </a:rPr>
              <a:t>l’</a:t>
            </a:r>
            <a:r>
              <a:rPr lang="fr-FR" dirty="0"/>
              <a:t>EAH (Eau, Assainissement et Hygiène), </a:t>
            </a:r>
            <a:r>
              <a:rPr lang="fr-FR" dirty="0">
                <a:solidFill>
                  <a:srgbClr val="FF0000"/>
                </a:solidFill>
              </a:rPr>
              <a:t>la </a:t>
            </a:r>
            <a:r>
              <a:rPr lang="fr-FR" dirty="0"/>
              <a:t>santé, </a:t>
            </a:r>
            <a:r>
              <a:rPr lang="fr-FR" dirty="0">
                <a:solidFill>
                  <a:srgbClr val="FF0000"/>
                </a:solidFill>
              </a:rPr>
              <a:t>la </a:t>
            </a:r>
            <a:r>
              <a:rPr lang="fr-FR" dirty="0"/>
              <a:t>protection (y compris </a:t>
            </a:r>
            <a:r>
              <a:rPr lang="fr-FR" dirty="0">
                <a:solidFill>
                  <a:srgbClr val="FF0000"/>
                </a:solidFill>
              </a:rPr>
              <a:t>la </a:t>
            </a:r>
            <a:r>
              <a:rPr lang="fr-FR" dirty="0"/>
              <a:t>violence </a:t>
            </a:r>
            <a:r>
              <a:rPr lang="fr-FR" dirty="0">
                <a:solidFill>
                  <a:srgbClr val="FF0000"/>
                </a:solidFill>
              </a:rPr>
              <a:t>basée sur le genre)</a:t>
            </a:r>
            <a:r>
              <a:rPr lang="fr-FR" dirty="0"/>
              <a:t> doivent jouer un rôle crucial dans la prévention et le traitement de la malnutrition sous toutes ses formes.</a:t>
            </a:r>
          </a:p>
          <a:p>
            <a:pPr marL="0"/>
            <a:endParaRPr lang="en-US" dirty="0"/>
          </a:p>
          <a:p>
            <a:pPr>
              <a:buNone/>
            </a:pPr>
            <a:endParaRPr lang="en-US" i="1" dirty="0"/>
          </a:p>
          <a:p>
            <a:pPr marL="0"/>
            <a:endParaRPr lang="en-US" dirty="0"/>
          </a:p>
          <a:p>
            <a:pPr marL="0">
              <a:buNone/>
            </a:pPr>
            <a:endParaRPr lang="en-US" dirty="0"/>
          </a:p>
          <a:p>
            <a:pPr>
              <a:buNone/>
            </a:pPr>
            <a:endParaRPr lang="en-US" dirty="0"/>
          </a:p>
        </p:txBody>
      </p:sp>
      <p:pic>
        <p:nvPicPr>
          <p:cNvPr id="6" name="Picture 5">
            <a:extLst>
              <a:ext uri="{FF2B5EF4-FFF2-40B4-BE49-F238E27FC236}">
                <a16:creationId xmlns:a16="http://schemas.microsoft.com/office/drawing/2014/main" id="{45D0FB04-A408-4A2E-80A9-4DBEECD72999}"/>
              </a:ext>
            </a:extLst>
          </p:cNvPr>
          <p:cNvPicPr>
            <a:picLocks noChangeAspect="1" noChangeArrowheads="1"/>
          </p:cNvPicPr>
          <p:nvPr/>
        </p:nvPicPr>
        <p:blipFill>
          <a:blip r:embed="rId3" cstate="print"/>
          <a:srcRect/>
          <a:stretch>
            <a:fillRect/>
          </a:stretch>
        </p:blipFill>
        <p:spPr bwMode="auto">
          <a:xfrm>
            <a:off x="486499" y="5997392"/>
            <a:ext cx="1916365" cy="775063"/>
          </a:xfrm>
          <a:prstGeom prst="rect">
            <a:avLst/>
          </a:prstGeom>
          <a:noFill/>
          <a:ln w="9525">
            <a:noFill/>
            <a:miter lim="800000"/>
            <a:headEnd/>
            <a:tailEnd/>
          </a:ln>
        </p:spPr>
      </p:pic>
      <p:pic>
        <p:nvPicPr>
          <p:cNvPr id="7" name="Picture 6">
            <a:extLst>
              <a:ext uri="{FF2B5EF4-FFF2-40B4-BE49-F238E27FC236}">
                <a16:creationId xmlns:a16="http://schemas.microsoft.com/office/drawing/2014/main" id="{1FC4F22B-28BB-40A1-8EA7-7D9840CBE7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9534" y="6239515"/>
            <a:ext cx="2171878" cy="532940"/>
          </a:xfrm>
          <a:prstGeom prst="rect">
            <a:avLst/>
          </a:prstGeom>
        </p:spPr>
      </p:pic>
    </p:spTree>
    <p:extLst>
      <p:ext uri="{BB962C8B-B14F-4D97-AF65-F5344CB8AC3E}">
        <p14:creationId xmlns:p14="http://schemas.microsoft.com/office/powerpoint/2010/main" val="218407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3D303E3-0F4F-3545-9D9C-02859736FA6F}"/>
              </a:ext>
            </a:extLst>
          </p:cNvPr>
          <p:cNvGrpSpPr/>
          <p:nvPr/>
        </p:nvGrpSpPr>
        <p:grpSpPr>
          <a:xfrm>
            <a:off x="50737" y="949931"/>
            <a:ext cx="8823959" cy="4891443"/>
            <a:chOff x="67650" y="123575"/>
            <a:chExt cx="9011191" cy="4995233"/>
          </a:xfrm>
        </p:grpSpPr>
        <p:pic>
          <p:nvPicPr>
            <p:cNvPr id="2" name="Google Shape;72;p13">
              <a:extLst>
                <a:ext uri="{FF2B5EF4-FFF2-40B4-BE49-F238E27FC236}">
                  <a16:creationId xmlns:a16="http://schemas.microsoft.com/office/drawing/2014/main" id="{3A546F63-3F92-6240-BAD5-C37497F5826C}"/>
                </a:ext>
              </a:extLst>
            </p:cNvPr>
            <p:cNvPicPr preferRelativeResize="0"/>
            <p:nvPr/>
          </p:nvPicPr>
          <p:blipFill>
            <a:blip r:embed="rId2" cstate="print">
              <a:alphaModFix/>
            </a:blip>
            <a:stretch>
              <a:fillRect/>
            </a:stretch>
          </p:blipFill>
          <p:spPr>
            <a:xfrm>
              <a:off x="3526465" y="2290838"/>
              <a:ext cx="1323625" cy="1323625"/>
            </a:xfrm>
            <a:prstGeom prst="rect">
              <a:avLst/>
            </a:prstGeom>
            <a:noFill/>
            <a:ln>
              <a:noFill/>
            </a:ln>
          </p:spPr>
        </p:pic>
        <p:sp>
          <p:nvSpPr>
            <p:cNvPr id="3" name="Google Shape;54;p13">
              <a:extLst>
                <a:ext uri="{FF2B5EF4-FFF2-40B4-BE49-F238E27FC236}">
                  <a16:creationId xmlns:a16="http://schemas.microsoft.com/office/drawing/2014/main" id="{FC0BE1DD-498D-AC47-8689-2F33A1C2D3C3}"/>
                </a:ext>
              </a:extLst>
            </p:cNvPr>
            <p:cNvSpPr txBox="1">
              <a:spLocks/>
            </p:cNvSpPr>
            <p:nvPr/>
          </p:nvSpPr>
          <p:spPr>
            <a:xfrm>
              <a:off x="87300" y="123575"/>
              <a:ext cx="8520600" cy="572700"/>
            </a:xfrm>
            <a:prstGeom prst="rect">
              <a:avLst/>
            </a:prstGeom>
          </p:spPr>
          <p:txBody>
            <a:bodyPr spcFirstLastPara="1" wrap="square" lIns="68569" tIns="68569" rIns="68569" bIns="68569"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fr-FR" sz="3300"/>
                <a:t>Remerciements</a:t>
              </a:r>
              <a:endParaRPr lang="en-GB" sz="3300" dirty="0"/>
            </a:p>
          </p:txBody>
        </p:sp>
        <p:pic>
          <p:nvPicPr>
            <p:cNvPr id="4" name="Google Shape;55;p13">
              <a:extLst>
                <a:ext uri="{FF2B5EF4-FFF2-40B4-BE49-F238E27FC236}">
                  <a16:creationId xmlns:a16="http://schemas.microsoft.com/office/drawing/2014/main" id="{81654850-8A20-1646-B94C-9CE6A71C665A}"/>
                </a:ext>
              </a:extLst>
            </p:cNvPr>
            <p:cNvPicPr preferRelativeResize="0"/>
            <p:nvPr/>
          </p:nvPicPr>
          <p:blipFill>
            <a:blip r:embed="rId3" cstate="print">
              <a:alphaModFix/>
            </a:blip>
            <a:stretch>
              <a:fillRect/>
            </a:stretch>
          </p:blipFill>
          <p:spPr>
            <a:xfrm>
              <a:off x="7438801" y="1498850"/>
              <a:ext cx="1323625" cy="970750"/>
            </a:xfrm>
            <a:prstGeom prst="rect">
              <a:avLst/>
            </a:prstGeom>
            <a:noFill/>
            <a:ln>
              <a:noFill/>
            </a:ln>
          </p:spPr>
        </p:pic>
        <p:pic>
          <p:nvPicPr>
            <p:cNvPr id="5" name="Google Shape;56;p13">
              <a:extLst>
                <a:ext uri="{FF2B5EF4-FFF2-40B4-BE49-F238E27FC236}">
                  <a16:creationId xmlns:a16="http://schemas.microsoft.com/office/drawing/2014/main" id="{71BA00EE-04A1-8944-A2E0-38693B189DA5}"/>
                </a:ext>
              </a:extLst>
            </p:cNvPr>
            <p:cNvPicPr preferRelativeResize="0"/>
            <p:nvPr/>
          </p:nvPicPr>
          <p:blipFill>
            <a:blip r:embed="rId4" cstate="print">
              <a:alphaModFix/>
            </a:blip>
            <a:stretch>
              <a:fillRect/>
            </a:stretch>
          </p:blipFill>
          <p:spPr>
            <a:xfrm>
              <a:off x="3098900" y="1691975"/>
              <a:ext cx="2695425" cy="712375"/>
            </a:xfrm>
            <a:prstGeom prst="rect">
              <a:avLst/>
            </a:prstGeom>
            <a:noFill/>
            <a:ln>
              <a:noFill/>
            </a:ln>
          </p:spPr>
        </p:pic>
        <p:pic>
          <p:nvPicPr>
            <p:cNvPr id="6" name="Google Shape;57;p13">
              <a:extLst>
                <a:ext uri="{FF2B5EF4-FFF2-40B4-BE49-F238E27FC236}">
                  <a16:creationId xmlns:a16="http://schemas.microsoft.com/office/drawing/2014/main" id="{5C893BF1-814E-5C41-B55C-E42002FF0632}"/>
                </a:ext>
              </a:extLst>
            </p:cNvPr>
            <p:cNvPicPr preferRelativeResize="0"/>
            <p:nvPr/>
          </p:nvPicPr>
          <p:blipFill rotWithShape="1">
            <a:blip r:embed="rId5" cstate="print">
              <a:alphaModFix/>
            </a:blip>
            <a:srcRect t="12603" b="27337"/>
            <a:stretch/>
          </p:blipFill>
          <p:spPr>
            <a:xfrm>
              <a:off x="249550" y="4229466"/>
              <a:ext cx="1437027" cy="842052"/>
            </a:xfrm>
            <a:prstGeom prst="rect">
              <a:avLst/>
            </a:prstGeom>
            <a:noFill/>
            <a:ln>
              <a:noFill/>
            </a:ln>
          </p:spPr>
        </p:pic>
        <p:pic>
          <p:nvPicPr>
            <p:cNvPr id="7" name="Google Shape;58;p13">
              <a:extLst>
                <a:ext uri="{FF2B5EF4-FFF2-40B4-BE49-F238E27FC236}">
                  <a16:creationId xmlns:a16="http://schemas.microsoft.com/office/drawing/2014/main" id="{EAD70EF1-1B65-9243-A22D-734FD2DA2B7D}"/>
                </a:ext>
              </a:extLst>
            </p:cNvPr>
            <p:cNvPicPr preferRelativeResize="0"/>
            <p:nvPr/>
          </p:nvPicPr>
          <p:blipFill>
            <a:blip r:embed="rId6" cstate="print">
              <a:alphaModFix/>
            </a:blip>
            <a:stretch>
              <a:fillRect/>
            </a:stretch>
          </p:blipFill>
          <p:spPr>
            <a:xfrm>
              <a:off x="4625098" y="4349746"/>
              <a:ext cx="2027718" cy="706515"/>
            </a:xfrm>
            <a:prstGeom prst="rect">
              <a:avLst/>
            </a:prstGeom>
            <a:noFill/>
            <a:ln>
              <a:noFill/>
            </a:ln>
          </p:spPr>
        </p:pic>
        <p:pic>
          <p:nvPicPr>
            <p:cNvPr id="8" name="Google Shape;59;p13">
              <a:extLst>
                <a:ext uri="{FF2B5EF4-FFF2-40B4-BE49-F238E27FC236}">
                  <a16:creationId xmlns:a16="http://schemas.microsoft.com/office/drawing/2014/main" id="{ED3434B6-7318-7149-8B11-16561FA4B1D2}"/>
                </a:ext>
              </a:extLst>
            </p:cNvPr>
            <p:cNvPicPr preferRelativeResize="0"/>
            <p:nvPr/>
          </p:nvPicPr>
          <p:blipFill>
            <a:blip r:embed="rId7" cstate="print">
              <a:alphaModFix/>
            </a:blip>
            <a:stretch>
              <a:fillRect/>
            </a:stretch>
          </p:blipFill>
          <p:spPr>
            <a:xfrm>
              <a:off x="4031175" y="467675"/>
              <a:ext cx="4958023" cy="876175"/>
            </a:xfrm>
            <a:prstGeom prst="rect">
              <a:avLst/>
            </a:prstGeom>
            <a:noFill/>
            <a:ln>
              <a:noFill/>
            </a:ln>
          </p:spPr>
        </p:pic>
        <p:pic>
          <p:nvPicPr>
            <p:cNvPr id="9" name="Google Shape;60;p13">
              <a:extLst>
                <a:ext uri="{FF2B5EF4-FFF2-40B4-BE49-F238E27FC236}">
                  <a16:creationId xmlns:a16="http://schemas.microsoft.com/office/drawing/2014/main" id="{090CD693-13C8-1246-B93C-D9D4F6C1F3FF}"/>
                </a:ext>
              </a:extLst>
            </p:cNvPr>
            <p:cNvPicPr preferRelativeResize="0"/>
            <p:nvPr/>
          </p:nvPicPr>
          <p:blipFill>
            <a:blip r:embed="rId8" cstate="print">
              <a:alphaModFix/>
            </a:blip>
            <a:stretch>
              <a:fillRect/>
            </a:stretch>
          </p:blipFill>
          <p:spPr>
            <a:xfrm>
              <a:off x="6044121" y="3517798"/>
              <a:ext cx="2789360" cy="522671"/>
            </a:xfrm>
            <a:prstGeom prst="rect">
              <a:avLst/>
            </a:prstGeom>
            <a:noFill/>
            <a:ln>
              <a:noFill/>
            </a:ln>
          </p:spPr>
        </p:pic>
        <p:pic>
          <p:nvPicPr>
            <p:cNvPr id="10" name="Google Shape;61;p13">
              <a:extLst>
                <a:ext uri="{FF2B5EF4-FFF2-40B4-BE49-F238E27FC236}">
                  <a16:creationId xmlns:a16="http://schemas.microsoft.com/office/drawing/2014/main" id="{D6CE80F1-A1F0-F848-BE5D-71305811E889}"/>
                </a:ext>
              </a:extLst>
            </p:cNvPr>
            <p:cNvPicPr preferRelativeResize="0"/>
            <p:nvPr/>
          </p:nvPicPr>
          <p:blipFill>
            <a:blip r:embed="rId9" cstate="print">
              <a:alphaModFix/>
            </a:blip>
            <a:stretch>
              <a:fillRect/>
            </a:stretch>
          </p:blipFill>
          <p:spPr>
            <a:xfrm>
              <a:off x="6713102" y="4415275"/>
              <a:ext cx="2365739" cy="574304"/>
            </a:xfrm>
            <a:prstGeom prst="rect">
              <a:avLst/>
            </a:prstGeom>
            <a:noFill/>
            <a:ln>
              <a:noFill/>
            </a:ln>
          </p:spPr>
        </p:pic>
        <p:pic>
          <p:nvPicPr>
            <p:cNvPr id="11" name="Google Shape;62;p13">
              <a:extLst>
                <a:ext uri="{FF2B5EF4-FFF2-40B4-BE49-F238E27FC236}">
                  <a16:creationId xmlns:a16="http://schemas.microsoft.com/office/drawing/2014/main" id="{D106D3F9-7501-7140-97BF-127CC8CA76A7}"/>
                </a:ext>
              </a:extLst>
            </p:cNvPr>
            <p:cNvPicPr preferRelativeResize="0"/>
            <p:nvPr/>
          </p:nvPicPr>
          <p:blipFill>
            <a:blip r:embed="rId10" cstate="print">
              <a:alphaModFix/>
            </a:blip>
            <a:stretch>
              <a:fillRect/>
            </a:stretch>
          </p:blipFill>
          <p:spPr>
            <a:xfrm>
              <a:off x="5794325" y="1675400"/>
              <a:ext cx="1073950" cy="713475"/>
            </a:xfrm>
            <a:prstGeom prst="rect">
              <a:avLst/>
            </a:prstGeom>
            <a:noFill/>
            <a:ln>
              <a:noFill/>
            </a:ln>
          </p:spPr>
        </p:pic>
        <p:pic>
          <p:nvPicPr>
            <p:cNvPr id="12" name="Google Shape;63;p13">
              <a:extLst>
                <a:ext uri="{FF2B5EF4-FFF2-40B4-BE49-F238E27FC236}">
                  <a16:creationId xmlns:a16="http://schemas.microsoft.com/office/drawing/2014/main" id="{C9B2DC0E-FFEF-974A-A6EF-5E65058FCEA5}"/>
                </a:ext>
              </a:extLst>
            </p:cNvPr>
            <p:cNvPicPr preferRelativeResize="0"/>
            <p:nvPr/>
          </p:nvPicPr>
          <p:blipFill>
            <a:blip r:embed="rId11" cstate="print">
              <a:alphaModFix/>
            </a:blip>
            <a:stretch>
              <a:fillRect/>
            </a:stretch>
          </p:blipFill>
          <p:spPr>
            <a:xfrm>
              <a:off x="3164899" y="3414575"/>
              <a:ext cx="2872815" cy="799635"/>
            </a:xfrm>
            <a:prstGeom prst="rect">
              <a:avLst/>
            </a:prstGeom>
            <a:noFill/>
            <a:ln>
              <a:noFill/>
            </a:ln>
          </p:spPr>
        </p:pic>
        <p:sp>
          <p:nvSpPr>
            <p:cNvPr id="13" name="Google Shape;64;p13">
              <a:extLst>
                <a:ext uri="{FF2B5EF4-FFF2-40B4-BE49-F238E27FC236}">
                  <a16:creationId xmlns:a16="http://schemas.microsoft.com/office/drawing/2014/main" id="{F5A7E44D-9E38-9B46-A9BF-38BF9128D584}"/>
                </a:ext>
              </a:extLst>
            </p:cNvPr>
            <p:cNvSpPr txBox="1"/>
            <p:nvPr/>
          </p:nvSpPr>
          <p:spPr>
            <a:xfrm>
              <a:off x="108990" y="2571208"/>
              <a:ext cx="1400930" cy="2547600"/>
            </a:xfrm>
            <a:prstGeom prst="rect">
              <a:avLst/>
            </a:prstGeom>
            <a:noFill/>
            <a:ln>
              <a:noFill/>
            </a:ln>
          </p:spPr>
          <p:txBody>
            <a:bodyPr spcFirstLastPara="1" wrap="square" lIns="68569" tIns="68569" rIns="68569" bIns="68569" anchor="t" anchorCtr="0">
              <a:noAutofit/>
            </a:bodyPr>
            <a:lstStyle/>
            <a:p>
              <a:pPr marL="0" lvl="0" indent="0" algn="l" rtl="0">
                <a:spcBef>
                  <a:spcPts val="0"/>
                </a:spcBef>
                <a:spcAft>
                  <a:spcPts val="0"/>
                </a:spcAft>
                <a:buNone/>
              </a:pPr>
              <a:r>
                <a:rPr lang="fr-FR" sz="1350" b="1" dirty="0">
                  <a:solidFill>
                    <a:srgbClr val="38761D"/>
                  </a:solidFill>
                </a:rPr>
                <a:t>Ce module de formation a été développé avec l'assistance technique de</a:t>
              </a:r>
              <a:endParaRPr sz="1350" b="1" dirty="0">
                <a:solidFill>
                  <a:srgbClr val="38761D"/>
                </a:solidFill>
              </a:endParaRPr>
            </a:p>
          </p:txBody>
        </p:sp>
        <p:sp>
          <p:nvSpPr>
            <p:cNvPr id="14" name="Google Shape;65;p13">
              <a:extLst>
                <a:ext uri="{FF2B5EF4-FFF2-40B4-BE49-F238E27FC236}">
                  <a16:creationId xmlns:a16="http://schemas.microsoft.com/office/drawing/2014/main" id="{D3BAD507-CAFB-A84C-B735-2ACEFB14BC39}"/>
                </a:ext>
              </a:extLst>
            </p:cNvPr>
            <p:cNvSpPr txBox="1"/>
            <p:nvPr/>
          </p:nvSpPr>
          <p:spPr>
            <a:xfrm>
              <a:off x="67650" y="678698"/>
              <a:ext cx="3859200" cy="703976"/>
            </a:xfrm>
            <a:prstGeom prst="rect">
              <a:avLst/>
            </a:prstGeom>
            <a:noFill/>
            <a:ln>
              <a:noFill/>
            </a:ln>
          </p:spPr>
          <p:txBody>
            <a:bodyPr spcFirstLastPara="1" wrap="square" lIns="68569" tIns="68569" rIns="68569" bIns="68569" anchor="t" anchorCtr="0">
              <a:noAutofit/>
            </a:bodyPr>
            <a:lstStyle/>
            <a:p>
              <a:pPr lvl="0">
                <a:spcBef>
                  <a:spcPts val="0"/>
                </a:spcBef>
                <a:spcAft>
                  <a:spcPts val="0"/>
                </a:spcAft>
              </a:pPr>
              <a:r>
                <a:rPr lang="fr-FR" sz="1350" b="1" dirty="0">
                  <a:solidFill>
                    <a:srgbClr val="38761D"/>
                  </a:solidFill>
                </a:rPr>
                <a:t>Ce module de formation a été développé par le Groupe de travail</a:t>
              </a:r>
              <a:r>
                <a:rPr lang="fr-FR" sz="1350" b="1" dirty="0">
                  <a:solidFill>
                    <a:srgbClr val="FF0000"/>
                  </a:solidFill>
                </a:rPr>
                <a:t> inter-clusters</a:t>
              </a:r>
              <a:r>
                <a:rPr lang="fr-FR" sz="1350" b="1" dirty="0">
                  <a:solidFill>
                    <a:srgbClr val="38761D"/>
                  </a:solidFill>
                </a:rPr>
                <a:t> sur la nutrition</a:t>
              </a:r>
              <a:endParaRPr sz="1350" b="1" dirty="0">
                <a:solidFill>
                  <a:srgbClr val="38761D"/>
                </a:solidFill>
              </a:endParaRPr>
            </a:p>
          </p:txBody>
        </p:sp>
        <p:sp>
          <p:nvSpPr>
            <p:cNvPr id="15" name="Google Shape;66;p13">
              <a:extLst>
                <a:ext uri="{FF2B5EF4-FFF2-40B4-BE49-F238E27FC236}">
                  <a16:creationId xmlns:a16="http://schemas.microsoft.com/office/drawing/2014/main" id="{FF3A4802-D669-8E41-9044-0DCAE1264EC1}"/>
                </a:ext>
              </a:extLst>
            </p:cNvPr>
            <p:cNvSpPr txBox="1"/>
            <p:nvPr/>
          </p:nvSpPr>
          <p:spPr>
            <a:xfrm>
              <a:off x="87300" y="1442275"/>
              <a:ext cx="2188425" cy="774300"/>
            </a:xfrm>
            <a:prstGeom prst="rect">
              <a:avLst/>
            </a:prstGeom>
            <a:noFill/>
            <a:ln>
              <a:noFill/>
            </a:ln>
          </p:spPr>
          <p:txBody>
            <a:bodyPr spcFirstLastPara="1" wrap="square" lIns="68569" tIns="68569" rIns="68569" bIns="68569" anchor="t" anchorCtr="0">
              <a:noAutofit/>
            </a:bodyPr>
            <a:lstStyle/>
            <a:p>
              <a:pPr marL="0" lvl="0" indent="0" algn="l" rtl="0">
                <a:spcBef>
                  <a:spcPts val="0"/>
                </a:spcBef>
                <a:spcAft>
                  <a:spcPts val="0"/>
                </a:spcAft>
                <a:buNone/>
              </a:pPr>
              <a:r>
                <a:rPr lang="fr-FR" sz="1350" b="1" dirty="0">
                  <a:solidFill>
                    <a:srgbClr val="38761D"/>
                  </a:solidFill>
                </a:rPr>
                <a:t>Ce module de formation a été </a:t>
              </a:r>
              <a:r>
                <a:rPr lang="fr-FR" sz="1350" b="1">
                  <a:solidFill>
                    <a:srgbClr val="38761D"/>
                  </a:solidFill>
                </a:rPr>
                <a:t>financé par</a:t>
              </a:r>
              <a:endParaRPr sz="1350" b="1" dirty="0">
                <a:solidFill>
                  <a:srgbClr val="38761D"/>
                </a:solidFill>
              </a:endParaRPr>
            </a:p>
          </p:txBody>
        </p:sp>
        <p:cxnSp>
          <p:nvCxnSpPr>
            <p:cNvPr id="16" name="Google Shape;67;p13">
              <a:extLst>
                <a:ext uri="{FF2B5EF4-FFF2-40B4-BE49-F238E27FC236}">
                  <a16:creationId xmlns:a16="http://schemas.microsoft.com/office/drawing/2014/main" id="{C4BF1F47-B4B3-7F4C-A8AD-1B5BF077B8F0}"/>
                </a:ext>
              </a:extLst>
            </p:cNvPr>
            <p:cNvCxnSpPr/>
            <p:nvPr/>
          </p:nvCxnSpPr>
          <p:spPr>
            <a:xfrm rot="10800000" flipH="1">
              <a:off x="109925" y="1457975"/>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17" name="Google Shape;69;p13">
              <a:extLst>
                <a:ext uri="{FF2B5EF4-FFF2-40B4-BE49-F238E27FC236}">
                  <a16:creationId xmlns:a16="http://schemas.microsoft.com/office/drawing/2014/main" id="{60EB7F83-6C1D-3D46-A5D2-5B8222BBD464}"/>
                </a:ext>
              </a:extLst>
            </p:cNvPr>
            <p:cNvPicPr preferRelativeResize="0"/>
            <p:nvPr/>
          </p:nvPicPr>
          <p:blipFill>
            <a:blip r:embed="rId12" cstate="print">
              <a:alphaModFix/>
            </a:blip>
            <a:stretch>
              <a:fillRect/>
            </a:stretch>
          </p:blipFill>
          <p:spPr>
            <a:xfrm>
              <a:off x="1587975" y="3414575"/>
              <a:ext cx="1437027" cy="799636"/>
            </a:xfrm>
            <a:prstGeom prst="rect">
              <a:avLst/>
            </a:prstGeom>
            <a:noFill/>
            <a:ln>
              <a:noFill/>
            </a:ln>
          </p:spPr>
        </p:pic>
        <p:pic>
          <p:nvPicPr>
            <p:cNvPr id="18" name="Google Shape;70;p13">
              <a:extLst>
                <a:ext uri="{FF2B5EF4-FFF2-40B4-BE49-F238E27FC236}">
                  <a16:creationId xmlns:a16="http://schemas.microsoft.com/office/drawing/2014/main" id="{20B11ED6-A210-5648-8954-849C6F226A59}"/>
                </a:ext>
              </a:extLst>
            </p:cNvPr>
            <p:cNvPicPr preferRelativeResize="0"/>
            <p:nvPr/>
          </p:nvPicPr>
          <p:blipFill>
            <a:blip r:embed="rId13" cstate="print">
              <a:alphaModFix/>
            </a:blip>
            <a:stretch>
              <a:fillRect/>
            </a:stretch>
          </p:blipFill>
          <p:spPr>
            <a:xfrm>
              <a:off x="1587975" y="2627676"/>
              <a:ext cx="1747592" cy="640625"/>
            </a:xfrm>
            <a:prstGeom prst="rect">
              <a:avLst/>
            </a:prstGeom>
            <a:noFill/>
            <a:ln>
              <a:noFill/>
            </a:ln>
          </p:spPr>
        </p:pic>
        <p:pic>
          <p:nvPicPr>
            <p:cNvPr id="19" name="Google Shape;71;p13">
              <a:extLst>
                <a:ext uri="{FF2B5EF4-FFF2-40B4-BE49-F238E27FC236}">
                  <a16:creationId xmlns:a16="http://schemas.microsoft.com/office/drawing/2014/main" id="{76A7ED7E-192F-9A45-A643-81C667ABEC84}"/>
                </a:ext>
              </a:extLst>
            </p:cNvPr>
            <p:cNvPicPr preferRelativeResize="0"/>
            <p:nvPr/>
          </p:nvPicPr>
          <p:blipFill>
            <a:blip r:embed="rId14" cstate="print">
              <a:alphaModFix/>
            </a:blip>
            <a:stretch>
              <a:fillRect/>
            </a:stretch>
          </p:blipFill>
          <p:spPr>
            <a:xfrm>
              <a:off x="5086700" y="2620375"/>
              <a:ext cx="1509450" cy="640639"/>
            </a:xfrm>
            <a:prstGeom prst="rect">
              <a:avLst/>
            </a:prstGeom>
            <a:noFill/>
            <a:ln>
              <a:noFill/>
            </a:ln>
          </p:spPr>
        </p:pic>
        <p:pic>
          <p:nvPicPr>
            <p:cNvPr id="20" name="Google Shape;73;p13">
              <a:extLst>
                <a:ext uri="{FF2B5EF4-FFF2-40B4-BE49-F238E27FC236}">
                  <a16:creationId xmlns:a16="http://schemas.microsoft.com/office/drawing/2014/main" id="{1A7F9F69-96A4-2C49-8BF5-F0C6306104A7}"/>
                </a:ext>
              </a:extLst>
            </p:cNvPr>
            <p:cNvPicPr preferRelativeResize="0"/>
            <p:nvPr/>
          </p:nvPicPr>
          <p:blipFill>
            <a:blip r:embed="rId15" cstate="print">
              <a:alphaModFix/>
            </a:blip>
            <a:stretch>
              <a:fillRect/>
            </a:stretch>
          </p:blipFill>
          <p:spPr>
            <a:xfrm>
              <a:off x="6832760" y="2701771"/>
              <a:ext cx="2126424" cy="421350"/>
            </a:xfrm>
            <a:prstGeom prst="rect">
              <a:avLst/>
            </a:prstGeom>
            <a:noFill/>
            <a:ln>
              <a:noFill/>
            </a:ln>
          </p:spPr>
        </p:pic>
        <p:cxnSp>
          <p:nvCxnSpPr>
            <p:cNvPr id="21" name="Google Shape;68;p13">
              <a:extLst>
                <a:ext uri="{FF2B5EF4-FFF2-40B4-BE49-F238E27FC236}">
                  <a16:creationId xmlns:a16="http://schemas.microsoft.com/office/drawing/2014/main" id="{FE7B82BC-221E-6746-BEFB-26991A291A65}"/>
                </a:ext>
              </a:extLst>
            </p:cNvPr>
            <p:cNvCxnSpPr/>
            <p:nvPr/>
          </p:nvCxnSpPr>
          <p:spPr>
            <a:xfrm rot="10800000" flipH="1">
              <a:off x="154800" y="2451213"/>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22" name="Picture 21">
              <a:extLst>
                <a:ext uri="{FF2B5EF4-FFF2-40B4-BE49-F238E27FC236}">
                  <a16:creationId xmlns:a16="http://schemas.microsoft.com/office/drawing/2014/main" id="{5CB5DA6E-5E7A-AE49-9955-A5351B1D5410}"/>
                </a:ext>
              </a:extLst>
            </p:cNvPr>
            <p:cNvPicPr>
              <a:picLocks noChangeAspect="1"/>
            </p:cNvPicPr>
            <p:nvPr/>
          </p:nvPicPr>
          <p:blipFill>
            <a:blip r:embed="rId16" cstate="print"/>
            <a:stretch>
              <a:fillRect/>
            </a:stretch>
          </p:blipFill>
          <p:spPr>
            <a:xfrm>
              <a:off x="2050499" y="4286047"/>
              <a:ext cx="2228800" cy="832761"/>
            </a:xfrm>
            <a:prstGeom prst="rect">
              <a:avLst/>
            </a:prstGeom>
          </p:spPr>
        </p:pic>
      </p:grpSp>
    </p:spTree>
    <p:extLst>
      <p:ext uri="{BB962C8B-B14F-4D97-AF65-F5344CB8AC3E}">
        <p14:creationId xmlns:p14="http://schemas.microsoft.com/office/powerpoint/2010/main" val="82838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a:noFill/>
          </a:ln>
        </p:spPr>
        <p:txBody>
          <a:bodyPr/>
          <a:lstStyle/>
          <a:p>
            <a:pPr algn="l"/>
            <a:r>
              <a:rPr lang="fr-FR" b="1" dirty="0"/>
              <a:t>Alimentation réelle </a:t>
            </a:r>
            <a:r>
              <a:rPr lang="fr-FR" b="1" dirty="0">
                <a:solidFill>
                  <a:srgbClr val="FF0000"/>
                </a:solidFill>
              </a:rPr>
              <a:t>et é</a:t>
            </a:r>
            <a:r>
              <a:rPr lang="fr-FR" b="1" dirty="0"/>
              <a:t>quilibrée ?</a:t>
            </a:r>
          </a:p>
        </p:txBody>
      </p:sp>
      <p:graphicFrame>
        <p:nvGraphicFramePr>
          <p:cNvPr id="3" name="Table 3">
            <a:extLst>
              <a:ext uri="{FF2B5EF4-FFF2-40B4-BE49-F238E27FC236}">
                <a16:creationId xmlns:a16="http://schemas.microsoft.com/office/drawing/2014/main" id="{5AAC7AF2-55A8-4470-9D4F-0DDD24575B15}"/>
              </a:ext>
            </a:extLst>
          </p:cNvPr>
          <p:cNvGraphicFramePr>
            <a:graphicFrameLocks noGrp="1"/>
          </p:cNvGraphicFramePr>
          <p:nvPr>
            <p:ph idx="1"/>
            <p:extLst>
              <p:ext uri="{D42A27DB-BD31-4B8C-83A1-F6EECF244321}">
                <p14:modId xmlns:p14="http://schemas.microsoft.com/office/powerpoint/2010/main" val="4206050421"/>
              </p:ext>
            </p:extLst>
          </p:nvPr>
        </p:nvGraphicFramePr>
        <p:xfrm>
          <a:off x="452887" y="1815860"/>
          <a:ext cx="7848600" cy="3799840"/>
        </p:xfrm>
        <a:graphic>
          <a:graphicData uri="http://schemas.openxmlformats.org/drawingml/2006/table">
            <a:tbl>
              <a:tblPr firstRow="1" bandRow="1">
                <a:tableStyleId>{5C22544A-7EE6-4342-B048-85BDC9FD1C3A}</a:tableStyleId>
              </a:tblPr>
              <a:tblGrid>
                <a:gridCol w="3924300">
                  <a:extLst>
                    <a:ext uri="{9D8B030D-6E8A-4147-A177-3AD203B41FA5}">
                      <a16:colId xmlns:a16="http://schemas.microsoft.com/office/drawing/2014/main" val="2511667110"/>
                    </a:ext>
                  </a:extLst>
                </a:gridCol>
                <a:gridCol w="3924300">
                  <a:extLst>
                    <a:ext uri="{9D8B030D-6E8A-4147-A177-3AD203B41FA5}">
                      <a16:colId xmlns:a16="http://schemas.microsoft.com/office/drawing/2014/main" val="3967195771"/>
                    </a:ext>
                  </a:extLst>
                </a:gridCol>
              </a:tblGrid>
              <a:tr h="370840">
                <a:tc>
                  <a:txBody>
                    <a:bodyPr/>
                    <a:lstStyle/>
                    <a:p>
                      <a:r>
                        <a:rPr lang="fr-FR" dirty="0"/>
                        <a:t>Alimentation réelle</a:t>
                      </a:r>
                    </a:p>
                  </a:txBody>
                  <a:tcPr/>
                </a:tc>
                <a:tc>
                  <a:txBody>
                    <a:bodyPr/>
                    <a:lstStyle/>
                    <a:p>
                      <a:r>
                        <a:rPr lang="fr-FR" dirty="0"/>
                        <a:t>Alimentation équilibrée</a:t>
                      </a:r>
                    </a:p>
                  </a:txBody>
                  <a:tcPr/>
                </a:tc>
                <a:extLst>
                  <a:ext uri="{0D108BD9-81ED-4DB2-BD59-A6C34878D82A}">
                    <a16:rowId xmlns:a16="http://schemas.microsoft.com/office/drawing/2014/main" val="2637515923"/>
                  </a:ext>
                </a:extLst>
              </a:tr>
              <a:tr h="34290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16672466"/>
                  </a:ext>
                </a:extLst>
              </a:tr>
            </a:tbl>
          </a:graphicData>
        </a:graphic>
      </p:graphicFrame>
      <p:pic>
        <p:nvPicPr>
          <p:cNvPr id="4" name="Picture 3">
            <a:extLst>
              <a:ext uri="{FF2B5EF4-FFF2-40B4-BE49-F238E27FC236}">
                <a16:creationId xmlns:a16="http://schemas.microsoft.com/office/drawing/2014/main" id="{06631598-D2A8-42C9-AB0F-CB54F7D6E6B4}"/>
              </a:ext>
            </a:extLst>
          </p:cNvPr>
          <p:cNvPicPr>
            <a:picLocks noChangeAspect="1" noChangeArrowheads="1"/>
          </p:cNvPicPr>
          <p:nvPr/>
        </p:nvPicPr>
        <p:blipFill>
          <a:blip r:embed="rId3" cstate="print"/>
          <a:srcRect/>
          <a:stretch>
            <a:fillRect/>
          </a:stretch>
        </p:blipFill>
        <p:spPr bwMode="auto">
          <a:xfrm>
            <a:off x="1029820" y="5896123"/>
            <a:ext cx="1916365" cy="775063"/>
          </a:xfrm>
          <a:prstGeom prst="rect">
            <a:avLst/>
          </a:prstGeom>
          <a:noFill/>
          <a:ln w="9525">
            <a:noFill/>
            <a:miter lim="800000"/>
            <a:headEnd/>
            <a:tailEnd/>
          </a:ln>
        </p:spPr>
      </p:pic>
      <p:pic>
        <p:nvPicPr>
          <p:cNvPr id="5" name="Picture 4">
            <a:extLst>
              <a:ext uri="{FF2B5EF4-FFF2-40B4-BE49-F238E27FC236}">
                <a16:creationId xmlns:a16="http://schemas.microsoft.com/office/drawing/2014/main" id="{94350BAA-8316-4D89-9FA3-86B50CAEC7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3958" y="6172660"/>
            <a:ext cx="2171878" cy="53294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5780E8-28F1-47BC-A91C-6EAAFCCC9E1D}"/>
              </a:ext>
            </a:extLst>
          </p:cNvPr>
          <p:cNvPicPr>
            <a:picLocks noChangeAspect="1"/>
          </p:cNvPicPr>
          <p:nvPr/>
        </p:nvPicPr>
        <p:blipFill>
          <a:blip r:embed="rId3" cstate="print"/>
          <a:stretch>
            <a:fillRect/>
          </a:stretch>
        </p:blipFill>
        <p:spPr>
          <a:xfrm>
            <a:off x="2158211" y="1940302"/>
            <a:ext cx="5953125" cy="5953125"/>
          </a:xfrm>
          <a:prstGeom prst="rect">
            <a:avLst/>
          </a:prstGeom>
        </p:spPr>
      </p:pic>
      <p:sp>
        <p:nvSpPr>
          <p:cNvPr id="2" name="Title 1"/>
          <p:cNvSpPr>
            <a:spLocks noGrp="1"/>
          </p:cNvSpPr>
          <p:nvPr>
            <p:ph type="title"/>
          </p:nvPr>
        </p:nvSpPr>
        <p:spPr>
          <a:xfrm>
            <a:off x="457200" y="116608"/>
            <a:ext cx="8229600" cy="537119"/>
          </a:xfrm>
          <a:ln>
            <a:noFill/>
          </a:ln>
        </p:spPr>
        <p:txBody>
          <a:bodyPr/>
          <a:lstStyle/>
          <a:p>
            <a:pPr algn="l"/>
            <a:r>
              <a:rPr lang="fr-FR" b="1" dirty="0"/>
              <a:t>Une alimentation équilibrée</a:t>
            </a:r>
          </a:p>
        </p:txBody>
      </p:sp>
      <p:sp>
        <p:nvSpPr>
          <p:cNvPr id="5" name="TextBox 4">
            <a:extLst>
              <a:ext uri="{FF2B5EF4-FFF2-40B4-BE49-F238E27FC236}">
                <a16:creationId xmlns:a16="http://schemas.microsoft.com/office/drawing/2014/main" id="{7821E237-25A2-4B16-9792-E259F11FB9F3}"/>
              </a:ext>
            </a:extLst>
          </p:cNvPr>
          <p:cNvSpPr txBox="1"/>
          <p:nvPr/>
        </p:nvSpPr>
        <p:spPr>
          <a:xfrm>
            <a:off x="6839744" y="5757623"/>
            <a:ext cx="2304256" cy="276999"/>
          </a:xfrm>
          <a:prstGeom prst="rect">
            <a:avLst/>
          </a:prstGeom>
          <a:noFill/>
        </p:spPr>
        <p:txBody>
          <a:bodyPr wrap="square" rtlCol="0">
            <a:spAutoFit/>
          </a:bodyPr>
          <a:lstStyle/>
          <a:p>
            <a:r>
              <a:rPr lang="fr-FR" sz="1200" dirty="0"/>
              <a:t>Crédit: République du Bénin, 2015</a:t>
            </a:r>
          </a:p>
        </p:txBody>
      </p:sp>
      <p:sp>
        <p:nvSpPr>
          <p:cNvPr id="6" name="Rectangle 5"/>
          <p:cNvSpPr/>
          <p:nvPr/>
        </p:nvSpPr>
        <p:spPr>
          <a:xfrm>
            <a:off x="640080" y="631625"/>
            <a:ext cx="8046720" cy="1477328"/>
          </a:xfrm>
          <a:prstGeom prst="rect">
            <a:avLst/>
          </a:prstGeom>
        </p:spPr>
        <p:txBody>
          <a:bodyPr wrap="square">
            <a:spAutoFit/>
          </a:bodyPr>
          <a:lstStyle/>
          <a:p>
            <a:r>
              <a:rPr lang="fr-FR" dirty="0"/>
              <a:t>Un régime alimentaire</a:t>
            </a:r>
            <a:r>
              <a:rPr lang="fr-FR" b="1" dirty="0"/>
              <a:t> qui fournit une quantité suffisante et une diversité / variété d'aliments qui peuvent répondre aux besoins</a:t>
            </a:r>
            <a:r>
              <a:rPr lang="fr-FR" dirty="0"/>
              <a:t> des femmes, des hommes, des filles et des garçons en matière d'énergie et de nutriments afin qu'ils puissent avoir une vie saine et active. Ce régime alimentaire doit être composé d'une variété d'aliments de différents groupe</a:t>
            </a:r>
            <a:r>
              <a:rPr lang="fr-FR" dirty="0">
                <a:solidFill>
                  <a:srgbClr val="FF0000"/>
                </a:solidFill>
              </a:rPr>
              <a:t>s</a:t>
            </a:r>
            <a:r>
              <a:rPr lang="fr-FR" dirty="0"/>
              <a:t>:</a:t>
            </a:r>
            <a:r>
              <a:rPr lang="fr-FR" i="1" dirty="0"/>
              <a:t> </a:t>
            </a:r>
            <a:r>
              <a:rPr lang="fr-FR" dirty="0"/>
              <a:t> </a:t>
            </a:r>
            <a:endParaRPr lang="en-GB" dirty="0"/>
          </a:p>
        </p:txBody>
      </p:sp>
      <p:pic>
        <p:nvPicPr>
          <p:cNvPr id="7" name="Picture 6">
            <a:extLst>
              <a:ext uri="{FF2B5EF4-FFF2-40B4-BE49-F238E27FC236}">
                <a16:creationId xmlns:a16="http://schemas.microsoft.com/office/drawing/2014/main" id="{54689FB1-C01B-441C-A813-F932D4535C95}"/>
              </a:ext>
            </a:extLst>
          </p:cNvPr>
          <p:cNvPicPr>
            <a:picLocks noChangeAspect="1" noChangeArrowheads="1"/>
          </p:cNvPicPr>
          <p:nvPr/>
        </p:nvPicPr>
        <p:blipFill>
          <a:blip r:embed="rId4" cstate="print"/>
          <a:srcRect/>
          <a:stretch>
            <a:fillRect/>
          </a:stretch>
        </p:blipFill>
        <p:spPr bwMode="auto">
          <a:xfrm>
            <a:off x="1029820" y="5896123"/>
            <a:ext cx="1916365" cy="775063"/>
          </a:xfrm>
          <a:prstGeom prst="rect">
            <a:avLst/>
          </a:prstGeom>
          <a:noFill/>
          <a:ln w="9525">
            <a:noFill/>
            <a:miter lim="800000"/>
            <a:headEnd/>
            <a:tailEnd/>
          </a:ln>
        </p:spPr>
      </p:pic>
      <p:pic>
        <p:nvPicPr>
          <p:cNvPr id="8" name="Picture 7">
            <a:extLst>
              <a:ext uri="{FF2B5EF4-FFF2-40B4-BE49-F238E27FC236}">
                <a16:creationId xmlns:a16="http://schemas.microsoft.com/office/drawing/2014/main" id="{5A729481-EB8D-4705-AAF3-D36765137A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6301" y="6245141"/>
            <a:ext cx="2171878" cy="5329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uffmann\Dropbox\Module 0 Basics\Final version\Images_M03\M03\FAO002_m03_200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951" y="1562100"/>
            <a:ext cx="8315326" cy="466725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465704" y="1728356"/>
            <a:ext cx="2928875" cy="3477875"/>
          </a:xfrm>
          <a:prstGeom prst="rect">
            <a:avLst/>
          </a:prstGeom>
          <a:noFill/>
          <a:ln>
            <a:noFill/>
          </a:ln>
        </p:spPr>
        <p:txBody>
          <a:bodyPr wrap="square" rtlCol="0">
            <a:spAutoFit/>
          </a:bodyPr>
          <a:lstStyle/>
          <a:p>
            <a:r>
              <a:rPr lang="fr-FR" sz="2000" b="1" i="1" dirty="0"/>
              <a:t>Nutrition</a:t>
            </a:r>
          </a:p>
          <a:p>
            <a:endParaRPr lang="en-US" sz="2000" dirty="0"/>
          </a:p>
          <a:p>
            <a:r>
              <a:rPr lang="fr-FR" sz="2000" dirty="0"/>
              <a:t>« La consommation de </a:t>
            </a:r>
            <a:r>
              <a:rPr lang="fr-FR" sz="2000" dirty="0">
                <a:hlinkClick r:id="rId5" action="ppaction://hlinksldjump"/>
              </a:rPr>
              <a:t>nourriture</a:t>
            </a:r>
            <a:r>
              <a:rPr lang="fr-FR" sz="2000" dirty="0"/>
              <a:t> et l'interaction des processus biologiques, sociaux et économiques qui influencent la croissance, le fonctionnement et la réparation du corps. »</a:t>
            </a:r>
          </a:p>
        </p:txBody>
      </p:sp>
      <p:sp>
        <p:nvSpPr>
          <p:cNvPr id="9" name="Rectángulo 147"/>
          <p:cNvSpPr/>
          <p:nvPr/>
        </p:nvSpPr>
        <p:spPr>
          <a:xfrm>
            <a:off x="441143" y="1168606"/>
            <a:ext cx="8014088" cy="284693"/>
          </a:xfrm>
          <a:prstGeom prst="rect">
            <a:avLst/>
          </a:prstGeom>
          <a:solidFill>
            <a:schemeClr val="bg1"/>
          </a:solidFill>
        </p:spPr>
        <p:txBody>
          <a:bodyPr wrap="square">
            <a:spAutoFit/>
          </a:bodyPr>
          <a:lstStyle/>
          <a:p>
            <a:endParaRPr lang="en-US" sz="1250"/>
          </a:p>
        </p:txBody>
      </p:sp>
      <p:sp>
        <p:nvSpPr>
          <p:cNvPr id="13" name="CuadroTexto 3"/>
          <p:cNvSpPr txBox="1"/>
          <p:nvPr/>
        </p:nvSpPr>
        <p:spPr>
          <a:xfrm>
            <a:off x="441142" y="399165"/>
            <a:ext cx="8489497" cy="769441"/>
          </a:xfrm>
          <a:prstGeom prst="rect">
            <a:avLst/>
          </a:prstGeom>
          <a:noFill/>
        </p:spPr>
        <p:txBody>
          <a:bodyPr wrap="square" rtlCol="0">
            <a:spAutoFit/>
          </a:bodyPr>
          <a:lstStyle>
            <a:defPPr>
              <a:defRPr lang="es-ES"/>
            </a:defPPr>
            <a:lvl1pPr>
              <a:defRPr sz="1900">
                <a:solidFill>
                  <a:srgbClr val="00B0F0"/>
                </a:solidFill>
              </a:defRPr>
            </a:lvl1pPr>
          </a:lstStyle>
          <a:p>
            <a:r>
              <a:rPr lang="fr-FR" sz="4400" b="1" dirty="0">
                <a:solidFill>
                  <a:schemeClr val="tx1"/>
                </a:solidFill>
                <a:latin typeface="+mn-lt"/>
              </a:rPr>
              <a:t>Nutrition, aliments et nutriments</a:t>
            </a:r>
          </a:p>
        </p:txBody>
      </p:sp>
      <p:sp>
        <p:nvSpPr>
          <p:cNvPr id="6" name="Footer Placeholder 13"/>
          <p:cNvSpPr>
            <a:spLocks noGrp="1"/>
          </p:cNvSpPr>
          <p:nvPr>
            <p:ph type="ftr" sz="quarter" idx="11"/>
          </p:nvPr>
        </p:nvSpPr>
        <p:spPr>
          <a:xfrm>
            <a:off x="5816600" y="6174740"/>
            <a:ext cx="3505200" cy="365125"/>
          </a:xfrm>
        </p:spPr>
        <p:txBody>
          <a:bodyPr/>
          <a:lstStyle/>
          <a:p>
            <a:pPr>
              <a:defRPr/>
            </a:pPr>
            <a:r>
              <a:rPr lang="fr-FR" sz="1200" dirty="0"/>
              <a:t>WFP Nutrition_FAS_Basic concepts_Syria2016</a:t>
            </a:r>
          </a:p>
          <a:p>
            <a:pPr>
              <a:defRPr/>
            </a:pPr>
            <a:endParaRPr lang="en-US" dirty="0"/>
          </a:p>
        </p:txBody>
      </p:sp>
      <p:pic>
        <p:nvPicPr>
          <p:cNvPr id="7" name="Picture 6">
            <a:extLst>
              <a:ext uri="{FF2B5EF4-FFF2-40B4-BE49-F238E27FC236}">
                <a16:creationId xmlns:a16="http://schemas.microsoft.com/office/drawing/2014/main" id="{CB9C1E27-16F9-4942-B363-6DFBFAD5A6F7}"/>
              </a:ext>
            </a:extLst>
          </p:cNvPr>
          <p:cNvPicPr>
            <a:picLocks noChangeAspect="1" noChangeArrowheads="1"/>
          </p:cNvPicPr>
          <p:nvPr/>
        </p:nvPicPr>
        <p:blipFill>
          <a:blip r:embed="rId6" cstate="print"/>
          <a:srcRect/>
          <a:stretch>
            <a:fillRect/>
          </a:stretch>
        </p:blipFill>
        <p:spPr bwMode="auto">
          <a:xfrm>
            <a:off x="2472385" y="6121941"/>
            <a:ext cx="1597266" cy="646005"/>
          </a:xfrm>
          <a:prstGeom prst="rect">
            <a:avLst/>
          </a:prstGeom>
          <a:noFill/>
          <a:ln w="9525">
            <a:noFill/>
            <a:miter lim="800000"/>
            <a:headEnd/>
            <a:tailEnd/>
          </a:ln>
        </p:spPr>
      </p:pic>
      <p:pic>
        <p:nvPicPr>
          <p:cNvPr id="8" name="Picture 7">
            <a:extLst>
              <a:ext uri="{FF2B5EF4-FFF2-40B4-BE49-F238E27FC236}">
                <a16:creationId xmlns:a16="http://schemas.microsoft.com/office/drawing/2014/main" id="{20470B37-4497-4031-A58D-DF617AAE3D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9651" y="6182903"/>
            <a:ext cx="1810233" cy="444199"/>
          </a:xfrm>
          <a:prstGeom prst="rect">
            <a:avLst/>
          </a:prstGeom>
        </p:spPr>
      </p:pic>
    </p:spTree>
    <p:custDataLst>
      <p:tags r:id="rId1"/>
    </p:custDataLst>
    <p:extLst>
      <p:ext uri="{BB962C8B-B14F-4D97-AF65-F5344CB8AC3E}">
        <p14:creationId xmlns:p14="http://schemas.microsoft.com/office/powerpoint/2010/main" val="4047912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43596" y="286933"/>
            <a:ext cx="7965294" cy="769441"/>
          </a:xfrm>
          <a:prstGeom prst="rect">
            <a:avLst/>
          </a:prstGeom>
          <a:noFill/>
        </p:spPr>
        <p:txBody>
          <a:bodyPr wrap="square" rtlCol="0">
            <a:spAutoFit/>
          </a:bodyPr>
          <a:lstStyle>
            <a:defPPr>
              <a:defRPr lang="es-ES"/>
            </a:defPPr>
            <a:lvl1pPr>
              <a:defRPr sz="1900">
                <a:solidFill>
                  <a:srgbClr val="00B0F0"/>
                </a:solidFill>
              </a:defRPr>
            </a:lvl1pPr>
          </a:lstStyle>
          <a:p>
            <a:r>
              <a:rPr lang="fr-FR" sz="4400" b="1" dirty="0">
                <a:solidFill>
                  <a:schemeClr val="tx1"/>
                </a:solidFill>
                <a:latin typeface="+mn-lt"/>
              </a:rPr>
              <a:t>L'état nutritionnel</a:t>
            </a:r>
          </a:p>
        </p:txBody>
      </p:sp>
      <p:sp>
        <p:nvSpPr>
          <p:cNvPr id="11" name="Rectangle 10"/>
          <p:cNvSpPr/>
          <p:nvPr/>
        </p:nvSpPr>
        <p:spPr>
          <a:xfrm>
            <a:off x="3277018" y="1361306"/>
            <a:ext cx="2799762" cy="7703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t>L'état nutritionnel</a:t>
            </a:r>
            <a:endParaRPr lang="en-GB" sz="2000" dirty="0"/>
          </a:p>
        </p:txBody>
      </p:sp>
      <p:sp>
        <p:nvSpPr>
          <p:cNvPr id="34" name="Rectangle 33"/>
          <p:cNvSpPr/>
          <p:nvPr/>
        </p:nvSpPr>
        <p:spPr>
          <a:xfrm>
            <a:off x="443596" y="2781768"/>
            <a:ext cx="2630078" cy="8569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a:t>Apport en nutriments</a:t>
            </a:r>
            <a:endParaRPr lang="en-GB" sz="2000"/>
          </a:p>
        </p:txBody>
      </p:sp>
      <p:sp>
        <p:nvSpPr>
          <p:cNvPr id="48" name="Rectangle 47"/>
          <p:cNvSpPr/>
          <p:nvPr/>
        </p:nvSpPr>
        <p:spPr>
          <a:xfrm>
            <a:off x="3450211" y="2781595"/>
            <a:ext cx="2470756" cy="8569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a:t>Besoins en nutriments</a:t>
            </a:r>
            <a:endParaRPr lang="en-GB" sz="2000"/>
          </a:p>
        </p:txBody>
      </p:sp>
      <p:cxnSp>
        <p:nvCxnSpPr>
          <p:cNvPr id="16" name="Connecteur droit avec flèche 15"/>
          <p:cNvCxnSpPr/>
          <p:nvPr/>
        </p:nvCxnSpPr>
        <p:spPr>
          <a:xfrm>
            <a:off x="3121205" y="3391633"/>
            <a:ext cx="329006" cy="0"/>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sp>
        <p:nvSpPr>
          <p:cNvPr id="18" name="Rectangle 17"/>
          <p:cNvSpPr/>
          <p:nvPr/>
        </p:nvSpPr>
        <p:spPr>
          <a:xfrm>
            <a:off x="6359387" y="2793985"/>
            <a:ext cx="2379337" cy="8569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900" dirty="0"/>
              <a:t>La capacité du corps à digérer, absorber et utiliser les nutriments</a:t>
            </a:r>
            <a:endParaRPr lang="en-GB" sz="1900" dirty="0"/>
          </a:p>
        </p:txBody>
      </p:sp>
      <p:cxnSp>
        <p:nvCxnSpPr>
          <p:cNvPr id="15" name="Connecteur droit avec flèche 14"/>
          <p:cNvCxnSpPr/>
          <p:nvPr/>
        </p:nvCxnSpPr>
        <p:spPr>
          <a:xfrm>
            <a:off x="6000707" y="3391633"/>
            <a:ext cx="329006" cy="0"/>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pic>
        <p:nvPicPr>
          <p:cNvPr id="4098" name="Picture 2" descr="C:\Users\kauffmann\Dropbox\Module 0\Final version\Images_M03\M03\FAO002_m03_2000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473" y="3890357"/>
            <a:ext cx="2057400" cy="1981200"/>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C:\Users\kauffmann\Dropbox\Module 0\Final version\Images_M03\M03\FAO002_m03_2000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9306" y="4179459"/>
            <a:ext cx="2754974" cy="1402996"/>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C:\Users\kauffmann\Dropbox\Module 0\Final version\Images_M03\M03\FAO002_m03_2000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9950" y="3924300"/>
            <a:ext cx="900924" cy="1766286"/>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Footer Placeholder 13"/>
          <p:cNvSpPr>
            <a:spLocks noGrp="1"/>
          </p:cNvSpPr>
          <p:nvPr>
            <p:ph type="ftr" sz="quarter" idx="11"/>
          </p:nvPr>
        </p:nvSpPr>
        <p:spPr>
          <a:xfrm>
            <a:off x="5570048" y="5713560"/>
            <a:ext cx="3505200" cy="365125"/>
          </a:xfrm>
        </p:spPr>
        <p:txBody>
          <a:bodyPr/>
          <a:lstStyle/>
          <a:p>
            <a:pPr>
              <a:defRPr/>
            </a:pPr>
            <a:r>
              <a:rPr lang="fr-FR" sz="1200" dirty="0"/>
              <a:t>WFP Nutrition_FAS_Basic concepts_Syria2016</a:t>
            </a:r>
          </a:p>
          <a:p>
            <a:pPr>
              <a:defRPr/>
            </a:pPr>
            <a:endParaRPr lang="en-US" dirty="0"/>
          </a:p>
        </p:txBody>
      </p:sp>
      <p:cxnSp>
        <p:nvCxnSpPr>
          <p:cNvPr id="3" name="Connector: Elbow 2">
            <a:extLst>
              <a:ext uri="{FF2B5EF4-FFF2-40B4-BE49-F238E27FC236}">
                <a16:creationId xmlns:a16="http://schemas.microsoft.com/office/drawing/2014/main" id="{D2FD9387-4705-40E6-9DB3-C16EC879337A}"/>
              </a:ext>
            </a:extLst>
          </p:cNvPr>
          <p:cNvCxnSpPr>
            <a:stCxn id="11" idx="2"/>
            <a:endCxn id="34" idx="0"/>
          </p:cNvCxnSpPr>
          <p:nvPr/>
        </p:nvCxnSpPr>
        <p:spPr>
          <a:xfrm rot="5400000">
            <a:off x="2892721" y="997590"/>
            <a:ext cx="650092" cy="29182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AC2F266-04B3-4A01-8F4E-34D9A8594761}"/>
              </a:ext>
            </a:extLst>
          </p:cNvPr>
          <p:cNvCxnSpPr>
            <a:stCxn id="11" idx="2"/>
            <a:endCxn id="48" idx="0"/>
          </p:cNvCxnSpPr>
          <p:nvPr/>
        </p:nvCxnSpPr>
        <p:spPr>
          <a:xfrm>
            <a:off x="4676899" y="2131676"/>
            <a:ext cx="8690" cy="649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CD132C61-72F0-4724-AA1D-840D460B9A34}"/>
              </a:ext>
            </a:extLst>
          </p:cNvPr>
          <p:cNvCxnSpPr>
            <a:stCxn id="11" idx="2"/>
            <a:endCxn id="18" idx="0"/>
          </p:cNvCxnSpPr>
          <p:nvPr/>
        </p:nvCxnSpPr>
        <p:spPr>
          <a:xfrm rot="16200000" flipH="1">
            <a:off x="5781823" y="1026751"/>
            <a:ext cx="662309" cy="28721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3E86493-EE9B-4B58-8E52-4372FB434C2B}"/>
              </a:ext>
            </a:extLst>
          </p:cNvPr>
          <p:cNvPicPr>
            <a:picLocks noChangeAspect="1" noChangeArrowheads="1"/>
          </p:cNvPicPr>
          <p:nvPr/>
        </p:nvPicPr>
        <p:blipFill>
          <a:blip r:embed="rId7" cstate="print"/>
          <a:srcRect/>
          <a:stretch>
            <a:fillRect/>
          </a:stretch>
        </p:blipFill>
        <p:spPr bwMode="auto">
          <a:xfrm>
            <a:off x="1029820" y="5896123"/>
            <a:ext cx="1916365" cy="775063"/>
          </a:xfrm>
          <a:prstGeom prst="rect">
            <a:avLst/>
          </a:prstGeom>
          <a:noFill/>
          <a:ln w="9525">
            <a:noFill/>
            <a:miter lim="800000"/>
            <a:headEnd/>
            <a:tailEnd/>
          </a:ln>
        </p:spPr>
      </p:pic>
      <p:pic>
        <p:nvPicPr>
          <p:cNvPr id="19" name="Picture 18">
            <a:extLst>
              <a:ext uri="{FF2B5EF4-FFF2-40B4-BE49-F238E27FC236}">
                <a16:creationId xmlns:a16="http://schemas.microsoft.com/office/drawing/2014/main" id="{0BB73DB6-7064-47CA-B56B-10879267F5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3958" y="6172660"/>
            <a:ext cx="2171878" cy="532940"/>
          </a:xfrm>
          <a:prstGeom prst="rect">
            <a:avLst/>
          </a:prstGeom>
        </p:spPr>
      </p:pic>
    </p:spTree>
    <p:custDataLst>
      <p:tags r:id="rId1"/>
    </p:custDataLst>
    <p:extLst>
      <p:ext uri="{BB962C8B-B14F-4D97-AF65-F5344CB8AC3E}">
        <p14:creationId xmlns:p14="http://schemas.microsoft.com/office/powerpoint/2010/main" val="8636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8"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auffmann\Dropbox\Module 0\Final version\Images_M03\M03\FAO002_m03_200008_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4528" y="3116631"/>
            <a:ext cx="2705100" cy="305752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uadroTexto 3"/>
          <p:cNvSpPr txBox="1"/>
          <p:nvPr/>
        </p:nvSpPr>
        <p:spPr>
          <a:xfrm>
            <a:off x="472706" y="270383"/>
            <a:ext cx="7965294" cy="707886"/>
          </a:xfrm>
          <a:prstGeom prst="rect">
            <a:avLst/>
          </a:prstGeom>
          <a:noFill/>
        </p:spPr>
        <p:txBody>
          <a:bodyPr wrap="square" rtlCol="0">
            <a:spAutoFit/>
          </a:bodyPr>
          <a:lstStyle>
            <a:defPPr>
              <a:defRPr lang="es-ES"/>
            </a:defPPr>
            <a:lvl1pPr>
              <a:defRPr sz="1900">
                <a:solidFill>
                  <a:srgbClr val="00B0F0"/>
                </a:solidFill>
              </a:defRPr>
            </a:lvl1pPr>
          </a:lstStyle>
          <a:p>
            <a:r>
              <a:rPr lang="fr-FR" sz="4000" b="1" dirty="0">
                <a:solidFill>
                  <a:schemeClr val="tx1"/>
                </a:solidFill>
                <a:latin typeface="+mn-lt"/>
              </a:rPr>
              <a:t>Apport en nutriments</a:t>
            </a:r>
          </a:p>
        </p:txBody>
      </p:sp>
      <p:sp>
        <p:nvSpPr>
          <p:cNvPr id="8" name="Rectángulo 147"/>
          <p:cNvSpPr/>
          <p:nvPr/>
        </p:nvSpPr>
        <p:spPr>
          <a:xfrm>
            <a:off x="517068" y="1045036"/>
            <a:ext cx="8239719" cy="1200329"/>
          </a:xfrm>
          <a:prstGeom prst="rect">
            <a:avLst/>
          </a:prstGeom>
          <a:solidFill>
            <a:schemeClr val="bg1"/>
          </a:solidFill>
        </p:spPr>
        <p:txBody>
          <a:bodyPr wrap="square">
            <a:spAutoFit/>
          </a:bodyPr>
          <a:lstStyle/>
          <a:p>
            <a:pPr algn="just"/>
            <a:r>
              <a:rPr lang="fr-FR" sz="2400" b="1" dirty="0">
                <a:latin typeface="+mj-lt"/>
              </a:rPr>
              <a:t>L'apport en nutriments </a:t>
            </a:r>
            <a:r>
              <a:rPr lang="fr-FR" sz="2400" dirty="0">
                <a:latin typeface="+mj-lt"/>
              </a:rPr>
              <a:t>fait référence aux différents nutriments absorbés par l'organisme. </a:t>
            </a:r>
          </a:p>
          <a:p>
            <a:pPr algn="just"/>
            <a:endParaRPr lang="en-US" sz="2400" dirty="0"/>
          </a:p>
        </p:txBody>
      </p:sp>
      <p:sp>
        <p:nvSpPr>
          <p:cNvPr id="14" name="Rectangle à coins arrondis 10"/>
          <p:cNvSpPr/>
          <p:nvPr/>
        </p:nvSpPr>
        <p:spPr>
          <a:xfrm>
            <a:off x="2104221" y="3500438"/>
            <a:ext cx="2075584" cy="37798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2000" dirty="0"/>
              <a:t>Matières</a:t>
            </a:r>
            <a:r>
              <a:rPr lang="sr-Latn-RS" sz="2000" dirty="0"/>
              <a:t> </a:t>
            </a:r>
            <a:r>
              <a:rPr lang="fr-FR" sz="2000" dirty="0"/>
              <a:t>grasses</a:t>
            </a:r>
          </a:p>
        </p:txBody>
      </p:sp>
      <p:sp>
        <p:nvSpPr>
          <p:cNvPr id="15" name="Rectangle à coins arrondis 11"/>
          <p:cNvSpPr/>
          <p:nvPr/>
        </p:nvSpPr>
        <p:spPr>
          <a:xfrm>
            <a:off x="2387268" y="4095530"/>
            <a:ext cx="1244923" cy="37087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2000">
                <a:solidFill>
                  <a:schemeClr val="bg1"/>
                </a:solidFill>
              </a:rPr>
              <a:t>Protéines</a:t>
            </a:r>
          </a:p>
        </p:txBody>
      </p:sp>
      <p:sp>
        <p:nvSpPr>
          <p:cNvPr id="17" name="Rectangle à coins arrondis 13"/>
          <p:cNvSpPr/>
          <p:nvPr/>
        </p:nvSpPr>
        <p:spPr>
          <a:xfrm>
            <a:off x="2104221" y="5253359"/>
            <a:ext cx="1902705" cy="326455"/>
          </a:xfrm>
          <a:prstGeom prst="roundRect">
            <a:avLst>
              <a:gd name="adj" fmla="val 26574"/>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2000"/>
              <a:t>Glucides</a:t>
            </a:r>
          </a:p>
        </p:txBody>
      </p:sp>
      <p:sp>
        <p:nvSpPr>
          <p:cNvPr id="28" name="Rectangle à coins arrondis 13"/>
          <p:cNvSpPr/>
          <p:nvPr/>
        </p:nvSpPr>
        <p:spPr>
          <a:xfrm>
            <a:off x="2058378" y="4676690"/>
            <a:ext cx="1902705" cy="326455"/>
          </a:xfrm>
          <a:prstGeom prst="roundRect">
            <a:avLst>
              <a:gd name="adj" fmla="val 26574"/>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2000">
                <a:solidFill>
                  <a:schemeClr val="bg1"/>
                </a:solidFill>
              </a:rPr>
              <a:t>Eau</a:t>
            </a:r>
          </a:p>
        </p:txBody>
      </p:sp>
      <p:sp>
        <p:nvSpPr>
          <p:cNvPr id="3" name="Rounded Rectangle 2"/>
          <p:cNvSpPr/>
          <p:nvPr/>
        </p:nvSpPr>
        <p:spPr>
          <a:xfrm>
            <a:off x="1814528" y="2503361"/>
            <a:ext cx="2705100" cy="390706"/>
          </a:xfrm>
          <a:prstGeom prst="roundRect">
            <a:avLst/>
          </a:prstGeom>
          <a:ln>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sz="2000"/>
              <a:t>Macronutriments</a:t>
            </a:r>
            <a:endParaRPr lang="en-GB" sz="2000"/>
          </a:p>
        </p:txBody>
      </p:sp>
      <p:sp>
        <p:nvSpPr>
          <p:cNvPr id="31" name="Rounded Rectangle 30"/>
          <p:cNvSpPr/>
          <p:nvPr/>
        </p:nvSpPr>
        <p:spPr>
          <a:xfrm>
            <a:off x="4947236" y="2503361"/>
            <a:ext cx="2705100" cy="39070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a:t>Micronutriments</a:t>
            </a:r>
            <a:endParaRPr lang="en-GB" sz="2000"/>
          </a:p>
        </p:txBody>
      </p:sp>
      <p:pic>
        <p:nvPicPr>
          <p:cNvPr id="5123" name="Picture 3" descr="C:\Users\kauffmann\Dropbox\Module 0\Final version\Images_M03\M03\FAO002_m03_200008_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9608" y="3161938"/>
            <a:ext cx="2705100" cy="3057525"/>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Rectangle à coins arrondis 12"/>
          <p:cNvSpPr/>
          <p:nvPr/>
        </p:nvSpPr>
        <p:spPr>
          <a:xfrm>
            <a:off x="5542044" y="3689260"/>
            <a:ext cx="1342861" cy="31703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2000"/>
              <a:t>Vitamines</a:t>
            </a:r>
          </a:p>
        </p:txBody>
      </p:sp>
      <p:sp>
        <p:nvSpPr>
          <p:cNvPr id="18" name="Rectangle à coins arrondis 16"/>
          <p:cNvSpPr/>
          <p:nvPr/>
        </p:nvSpPr>
        <p:spPr>
          <a:xfrm>
            <a:off x="5308979" y="4318712"/>
            <a:ext cx="1942159" cy="35797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1900" dirty="0" err="1">
                <a:solidFill>
                  <a:schemeClr val="bg1"/>
                </a:solidFill>
              </a:rPr>
              <a:t>Macrominéraux</a:t>
            </a:r>
            <a:endParaRPr lang="en-US" sz="1900" dirty="0">
              <a:solidFill>
                <a:schemeClr val="bg1"/>
              </a:solidFill>
            </a:endParaRPr>
          </a:p>
        </p:txBody>
      </p:sp>
      <p:sp>
        <p:nvSpPr>
          <p:cNvPr id="24" name="Rectangle à coins arrondis 13"/>
          <p:cNvSpPr/>
          <p:nvPr/>
        </p:nvSpPr>
        <p:spPr>
          <a:xfrm>
            <a:off x="5107905" y="4963309"/>
            <a:ext cx="2383762" cy="580100"/>
          </a:xfrm>
          <a:prstGeom prst="roundRect">
            <a:avLst>
              <a:gd name="adj" fmla="val 26574"/>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2000" dirty="0" err="1">
                <a:solidFill>
                  <a:schemeClr val="bg1"/>
                </a:solidFill>
              </a:rPr>
              <a:t>Microminéraux</a:t>
            </a:r>
            <a:endParaRPr lang="fr-FR" sz="2000" dirty="0">
              <a:solidFill>
                <a:schemeClr val="bg1"/>
              </a:solidFill>
            </a:endParaRPr>
          </a:p>
          <a:p>
            <a:pPr algn="ctr"/>
            <a:r>
              <a:rPr lang="fr-FR" sz="2000" dirty="0"/>
              <a:t>(« Oligo-éléments »)</a:t>
            </a:r>
          </a:p>
        </p:txBody>
      </p:sp>
      <p:sp>
        <p:nvSpPr>
          <p:cNvPr id="2" name="Rectangle 1"/>
          <p:cNvSpPr/>
          <p:nvPr/>
        </p:nvSpPr>
        <p:spPr>
          <a:xfrm>
            <a:off x="1691008" y="1905278"/>
            <a:ext cx="5493812" cy="523220"/>
          </a:xfrm>
          <a:prstGeom prst="rect">
            <a:avLst/>
          </a:prstGeom>
        </p:spPr>
        <p:txBody>
          <a:bodyPr wrap="none">
            <a:spAutoFit/>
          </a:bodyPr>
          <a:lstStyle/>
          <a:p>
            <a:pPr algn="just"/>
            <a:r>
              <a:rPr lang="fr-FR" sz="2800"/>
              <a:t>Il existe 2 principaux types de nutriments :</a:t>
            </a:r>
          </a:p>
        </p:txBody>
      </p:sp>
      <p:sp>
        <p:nvSpPr>
          <p:cNvPr id="19" name="Footer Placeholder 13"/>
          <p:cNvSpPr>
            <a:spLocks noGrp="1"/>
          </p:cNvSpPr>
          <p:nvPr>
            <p:ph type="ftr" sz="quarter" idx="11"/>
          </p:nvPr>
        </p:nvSpPr>
        <p:spPr>
          <a:xfrm>
            <a:off x="5899736" y="6172254"/>
            <a:ext cx="3505200" cy="365125"/>
          </a:xfrm>
        </p:spPr>
        <p:txBody>
          <a:bodyPr/>
          <a:lstStyle/>
          <a:p>
            <a:pPr>
              <a:defRPr/>
            </a:pPr>
            <a:r>
              <a:rPr lang="fr-FR" sz="1200" dirty="0"/>
              <a:t>WFP Nutrition_FAS_Basic concepts_Syria2016</a:t>
            </a:r>
          </a:p>
          <a:p>
            <a:pPr>
              <a:defRPr/>
            </a:pPr>
            <a:endParaRPr lang="en-US" dirty="0"/>
          </a:p>
        </p:txBody>
      </p:sp>
      <p:pic>
        <p:nvPicPr>
          <p:cNvPr id="20" name="Picture 19">
            <a:extLst>
              <a:ext uri="{FF2B5EF4-FFF2-40B4-BE49-F238E27FC236}">
                <a16:creationId xmlns:a16="http://schemas.microsoft.com/office/drawing/2014/main" id="{B455FC6D-6D49-47F5-913A-105E2DD7665A}"/>
              </a:ext>
            </a:extLst>
          </p:cNvPr>
          <p:cNvPicPr>
            <a:picLocks noChangeAspect="1" noChangeArrowheads="1"/>
          </p:cNvPicPr>
          <p:nvPr/>
        </p:nvPicPr>
        <p:blipFill>
          <a:blip r:embed="rId6" cstate="print"/>
          <a:srcRect/>
          <a:stretch>
            <a:fillRect/>
          </a:stretch>
        </p:blipFill>
        <p:spPr bwMode="auto">
          <a:xfrm>
            <a:off x="3341401" y="6319664"/>
            <a:ext cx="1331050" cy="538336"/>
          </a:xfrm>
          <a:prstGeom prst="rect">
            <a:avLst/>
          </a:prstGeom>
          <a:noFill/>
          <a:ln w="9525">
            <a:noFill/>
            <a:miter lim="800000"/>
            <a:headEnd/>
            <a:tailEnd/>
          </a:ln>
        </p:spPr>
      </p:pic>
      <p:pic>
        <p:nvPicPr>
          <p:cNvPr id="21" name="Picture 20">
            <a:extLst>
              <a:ext uri="{FF2B5EF4-FFF2-40B4-BE49-F238E27FC236}">
                <a16:creationId xmlns:a16="http://schemas.microsoft.com/office/drawing/2014/main" id="{50171EE1-A718-4680-BD69-A8CCECA487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36927" y="6450792"/>
            <a:ext cx="1508522" cy="370164"/>
          </a:xfrm>
          <a:prstGeom prst="rect">
            <a:avLst/>
          </a:prstGeom>
        </p:spPr>
      </p:pic>
    </p:spTree>
    <p:custDataLst>
      <p:tags r:id="rId1"/>
    </p:custDataLst>
    <p:extLst>
      <p:ext uri="{BB962C8B-B14F-4D97-AF65-F5344CB8AC3E}">
        <p14:creationId xmlns:p14="http://schemas.microsoft.com/office/powerpoint/2010/main" val="22070521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3"/>
          <p:cNvSpPr txBox="1"/>
          <p:nvPr/>
        </p:nvSpPr>
        <p:spPr>
          <a:xfrm>
            <a:off x="127000" y="352703"/>
            <a:ext cx="5960225" cy="769441"/>
          </a:xfrm>
          <a:prstGeom prst="rect">
            <a:avLst/>
          </a:prstGeom>
          <a:noFill/>
        </p:spPr>
        <p:txBody>
          <a:bodyPr wrap="square" rtlCol="0">
            <a:spAutoFit/>
          </a:bodyPr>
          <a:lstStyle>
            <a:defPPr>
              <a:defRPr lang="es-ES"/>
            </a:defPPr>
            <a:lvl1pPr>
              <a:defRPr sz="1900">
                <a:solidFill>
                  <a:srgbClr val="00B0F0"/>
                </a:solidFill>
              </a:defRPr>
            </a:lvl1pPr>
          </a:lstStyle>
          <a:p>
            <a:r>
              <a:rPr lang="fr-FR" sz="4400" b="1" dirty="0">
                <a:solidFill>
                  <a:schemeClr val="tx1"/>
                </a:solidFill>
                <a:latin typeface="+mj-lt"/>
              </a:rPr>
              <a:t>Besoins en nutriments</a:t>
            </a:r>
          </a:p>
        </p:txBody>
      </p:sp>
      <p:sp>
        <p:nvSpPr>
          <p:cNvPr id="42" name="Rectángulo 147"/>
          <p:cNvSpPr/>
          <p:nvPr/>
        </p:nvSpPr>
        <p:spPr>
          <a:xfrm>
            <a:off x="266700" y="1300917"/>
            <a:ext cx="8610600" cy="5355312"/>
          </a:xfrm>
          <a:prstGeom prst="rect">
            <a:avLst/>
          </a:prstGeom>
          <a:solidFill>
            <a:schemeClr val="bg1"/>
          </a:solidFill>
          <a:ln>
            <a:noFill/>
          </a:ln>
        </p:spPr>
        <p:txBody>
          <a:bodyPr wrap="square">
            <a:spAutoFit/>
          </a:bodyPr>
          <a:lstStyle/>
          <a:p>
            <a:pPr>
              <a:buFont typeface="Wingdings" pitchFamily="2" charset="2"/>
              <a:buChar char="§"/>
            </a:pPr>
            <a:r>
              <a:rPr lang="fr-FR" sz="3400" dirty="0">
                <a:latin typeface="+mn-lt"/>
              </a:rPr>
              <a:t>Les différents nutriments dont le corps a besoin pour l’énergie, la croissance, la récupération et la protection contre les maladies.</a:t>
            </a:r>
            <a:endParaRPr lang="sr-Latn-RS" sz="3400" dirty="0">
              <a:latin typeface="+mn-lt"/>
            </a:endParaRPr>
          </a:p>
          <a:p>
            <a:endParaRPr lang="fr-FR" sz="3400" dirty="0">
              <a:latin typeface="+mn-lt"/>
            </a:endParaRPr>
          </a:p>
          <a:p>
            <a:pPr>
              <a:buFont typeface="Wingdings" pitchFamily="2" charset="2"/>
              <a:buChar char="§"/>
            </a:pPr>
            <a:r>
              <a:rPr lang="fr-FR" sz="3400" dirty="0">
                <a:latin typeface="+mn-lt"/>
              </a:rPr>
              <a:t>Les besoins en nutriments diffèrent selon l'âge, le sexe, le niveau d'activité physique, la taille, le poids, le stade de la vie et l'état de santé de chaque individu. </a:t>
            </a:r>
          </a:p>
          <a:p>
            <a:endParaRPr lang="en-US" sz="3600" dirty="0"/>
          </a:p>
        </p:txBody>
      </p:sp>
      <p:pic>
        <p:nvPicPr>
          <p:cNvPr id="7170" name="Picture 2" descr="C:\Users\kauffmann\Dropbox\Module 0\Final version\Images_M03\M03\FAO002_m03_200009.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00800" y="152400"/>
            <a:ext cx="2590800" cy="142466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ooter Placeholder 13"/>
          <p:cNvSpPr txBox="1">
            <a:spLocks/>
          </p:cNvSpPr>
          <p:nvPr/>
        </p:nvSpPr>
        <p:spPr>
          <a:xfrm>
            <a:off x="5486400" y="5613407"/>
            <a:ext cx="350520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WFP Nutrition_FAS_Basic concepts_Syria2016</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A3FF68ED-F343-449E-AE37-0CCD032BF623}"/>
              </a:ext>
            </a:extLst>
          </p:cNvPr>
          <p:cNvPicPr>
            <a:picLocks noChangeAspect="1" noChangeArrowheads="1"/>
          </p:cNvPicPr>
          <p:nvPr/>
        </p:nvPicPr>
        <p:blipFill>
          <a:blip r:embed="rId5" cstate="print"/>
          <a:srcRect/>
          <a:stretch>
            <a:fillRect/>
          </a:stretch>
        </p:blipFill>
        <p:spPr bwMode="auto">
          <a:xfrm>
            <a:off x="1029820" y="5925151"/>
            <a:ext cx="1916365" cy="775063"/>
          </a:xfrm>
          <a:prstGeom prst="rect">
            <a:avLst/>
          </a:prstGeom>
          <a:noFill/>
          <a:ln w="9525">
            <a:noFill/>
            <a:miter lim="800000"/>
            <a:headEnd/>
            <a:tailEnd/>
          </a:ln>
        </p:spPr>
      </p:pic>
      <p:pic>
        <p:nvPicPr>
          <p:cNvPr id="7" name="Picture 6">
            <a:extLst>
              <a:ext uri="{FF2B5EF4-FFF2-40B4-BE49-F238E27FC236}">
                <a16:creationId xmlns:a16="http://schemas.microsoft.com/office/drawing/2014/main" id="{16C170BB-8B19-4146-9FA8-F030DF886E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3958" y="6172660"/>
            <a:ext cx="2171878" cy="532940"/>
          </a:xfrm>
          <a:prstGeom prst="rect">
            <a:avLst/>
          </a:prstGeom>
        </p:spPr>
      </p:pic>
    </p:spTree>
    <p:custDataLst>
      <p:tags r:id="rId1"/>
    </p:custDataLst>
    <p:extLst>
      <p:ext uri="{BB962C8B-B14F-4D97-AF65-F5344CB8AC3E}">
        <p14:creationId xmlns:p14="http://schemas.microsoft.com/office/powerpoint/2010/main" val="3733295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 calcmode="lin" valueType="num">
                                      <p:cBhvr additive="base">
                                        <p:cTn id="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bg/>
                                          </p:spTgt>
                                        </p:tgtEl>
                                        <p:attrNameLst>
                                          <p:attrName>style.visibility</p:attrName>
                                        </p:attrNameLst>
                                      </p:cBhvr>
                                      <p:to>
                                        <p:strVal val="visible"/>
                                      </p:to>
                                    </p:set>
                                    <p:anim calcmode="lin" valueType="num">
                                      <p:cBhvr additive="base">
                                        <p:cTn id="13" dur="500" fill="hold"/>
                                        <p:tgtEl>
                                          <p:spTgt spid="42">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42">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 calcmode="lin" valueType="num">
                                      <p:cBhvr additive="base">
                                        <p:cTn id="17" dur="500" fill="hold"/>
                                        <p:tgtEl>
                                          <p:spTgt spid="4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uiExpand="1" build="allAtOnce"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12</Value>
      <Value>10</Value>
      <Value>198</Value>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French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GNC</TermName>
          <TermId xmlns="http://schemas.microsoft.com/office/infopath/2007/PartnerControls">82a4199d-9c93-4d57-833f-59195f986fba</TermId>
        </TermInfo>
        <TermInfo xmlns="http://schemas.microsoft.com/office/infopath/2007/PartnerControls">
          <TermName xmlns="http://schemas.microsoft.com/office/infopath/2007/PartnerControls">Trainings</TermName>
          <TermId xmlns="http://schemas.microsoft.com/office/infopath/2007/PartnerControls">e247eb15-5fb6-4a93-80cd-515db5075dba</TermId>
        </TermInfo>
      </Terms>
    </TaxKeywordTaxHTField>
    <CategoryDescription xmlns="http://schemas.microsoft.com/sharepoint.v3">MASTER GNC Packages - FR 2019 Intercluster - Day 1</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EMOPSGCCU-1435067120-19147</_dlc_DocId>
    <_dlc_DocIdUrl xmlns="5858627f-d058-4b92-9b52-677b5fd7d454">
      <Url>https://unicef.sharepoint.com/teams/EMOPS-GCCU/_layouts/15/DocIdRedir.aspx?ID=EMOPSGCCU-1435067120-19147</Url>
      <Description>EMOPSGCCU-1435067120-19147</Description>
    </_dlc_DocIdUrl>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36ABFCB-EFD7-4340-AEA1-AF726274AAF4}"/>
</file>

<file path=customXml/itemProps2.xml><?xml version="1.0" encoding="utf-8"?>
<ds:datastoreItem xmlns:ds="http://schemas.openxmlformats.org/officeDocument/2006/customXml" ds:itemID="{CC06EA4F-4FCA-4DCA-B54F-4D2A2B3C25A6}"/>
</file>

<file path=customXml/itemProps3.xml><?xml version="1.0" encoding="utf-8"?>
<ds:datastoreItem xmlns:ds="http://schemas.openxmlformats.org/officeDocument/2006/customXml" ds:itemID="{90068951-A9B9-4C9F-928F-25F5A7105B93}"/>
</file>

<file path=customXml/itemProps4.xml><?xml version="1.0" encoding="utf-8"?>
<ds:datastoreItem xmlns:ds="http://schemas.openxmlformats.org/officeDocument/2006/customXml" ds:itemID="{BB175F62-0BC0-4096-B2D8-0FE2F210A929}"/>
</file>

<file path=customXml/itemProps5.xml><?xml version="1.0" encoding="utf-8"?>
<ds:datastoreItem xmlns:ds="http://schemas.openxmlformats.org/officeDocument/2006/customXml" ds:itemID="{5D81AEA9-B1BB-4967-9F95-21D0A5032A27}"/>
</file>

<file path=customXml/itemProps6.xml><?xml version="1.0" encoding="utf-8"?>
<ds:datastoreItem xmlns:ds="http://schemas.openxmlformats.org/officeDocument/2006/customXml" ds:itemID="{5F1AD637-6206-4E76-92B5-5B613004D17D}"/>
</file>

<file path=docProps/app.xml><?xml version="1.0" encoding="utf-8"?>
<Properties xmlns="http://schemas.openxmlformats.org/officeDocument/2006/extended-properties" xmlns:vt="http://schemas.openxmlformats.org/officeDocument/2006/docPropsVTypes">
  <TotalTime>3321</TotalTime>
  <Words>2570</Words>
  <Application>Microsoft Office PowerPoint</Application>
  <PresentationFormat>On-screen Show (4:3)</PresentationFormat>
  <Paragraphs>379</Paragraphs>
  <Slides>31</Slides>
  <Notes>28</Notes>
  <HiddenSlides>3</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Calibri Light</vt:lpstr>
      <vt:lpstr>Courier New</vt:lpstr>
      <vt:lpstr>Tahoma Bold</vt:lpstr>
      <vt:lpstr>Times</vt:lpstr>
      <vt:lpstr>Wingdings</vt:lpstr>
      <vt:lpstr>blank</vt:lpstr>
      <vt:lpstr>Office Theme</vt:lpstr>
      <vt:lpstr>PowerPoint Presentation</vt:lpstr>
      <vt:lpstr>Objectifs d’apprentissage :</vt:lpstr>
      <vt:lpstr> Définitions </vt:lpstr>
      <vt:lpstr>Alimentation réelle et équilibrée ?</vt:lpstr>
      <vt:lpstr>Une alimentation équilibrée</vt:lpstr>
      <vt:lpstr>PowerPoint Presentation</vt:lpstr>
      <vt:lpstr>PowerPoint Presentation</vt:lpstr>
      <vt:lpstr>PowerPoint Presentation</vt:lpstr>
      <vt:lpstr>PowerPoint Presentation</vt:lpstr>
      <vt:lpstr>Types de malnutrition</vt:lpstr>
      <vt:lpstr>Différences entre sous-nutrition aiguë et chronique</vt:lpstr>
      <vt:lpstr>Malnutrition aiguë : émaciation</vt:lpstr>
      <vt:lpstr>Classification de la malnutrition aiguë</vt:lpstr>
      <vt:lpstr>Malnutrition aiguë sévère</vt:lpstr>
      <vt:lpstr>Malnutrition Aiguë Modérée</vt:lpstr>
      <vt:lpstr>Sous-nutrition chronique : retard de croissance</vt:lpstr>
      <vt:lpstr>PowerPoint Presentation</vt:lpstr>
      <vt:lpstr>Carences en micronutriments</vt:lpstr>
      <vt:lpstr>PowerPoint Presentation</vt:lpstr>
      <vt:lpstr>Réponse en Nutrition en pays X</vt:lpstr>
      <vt:lpstr>Soins inadéquats pour les enfants et les femmes en pays X</vt:lpstr>
      <vt:lpstr>Déterminants / Causes, Conséquences et Coûts de la malnutrition</vt:lpstr>
      <vt:lpstr>Exercice : Étude de cas</vt:lpstr>
      <vt:lpstr>Cadre conceptuel de l'UNICEF sur la malnutrition</vt:lpstr>
      <vt:lpstr>Facteurs de base / déterminants</vt:lpstr>
      <vt:lpstr>Facteurs / déterminants sous-jacents</vt:lpstr>
      <vt:lpstr>Facteurs / déterminants immédiats</vt:lpstr>
      <vt:lpstr>Mauvaise nutrition tout au long du cycle de vie</vt:lpstr>
      <vt:lpstr>PowerPoint Presentation</vt:lpstr>
      <vt:lpstr>Principaux messages à retenir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Tove Eriksson</dc:creator>
  <cp:keywords>Trainings; GNC</cp:keywords>
  <cp:lastModifiedBy>Gwenaelle GARNIER</cp:lastModifiedBy>
  <cp:revision>100</cp:revision>
  <cp:lastPrinted>2019-03-06T16:36:26Z</cp:lastPrinted>
  <dcterms:created xsi:type="dcterms:W3CDTF">2019-01-09T16:16:48Z</dcterms:created>
  <dcterms:modified xsi:type="dcterms:W3CDTF">2019-07-10T13:03:41Z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133;#GNC|82a4199d-9c93-4d57-833f-59195f986fba;#198;#Trainings|e247eb15-5fb6-4a93-80cd-515db5075dba</vt:lpwstr>
  </property>
  <property fmtid="{D5CDD505-2E9C-101B-9397-08002B2CF9AE}" pid="5" name="Topic">
    <vt:lpwstr>10;#Nutrition Humanitarian Cluster, Coordination|414c5639-61e6-4b56-aaa5-511cdacc25c2</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04c907dc-b761-4bc8-9820-f495ce306798</vt:lpwstr>
  </property>
</Properties>
</file>