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39"/>
  </p:notesMasterIdLst>
  <p:sldIdLst>
    <p:sldId id="1088" r:id="rId8"/>
    <p:sldId id="1149" r:id="rId9"/>
    <p:sldId id="1250" r:id="rId10"/>
    <p:sldId id="1300" r:id="rId11"/>
    <p:sldId id="1278" r:id="rId12"/>
    <p:sldId id="1141" r:id="rId13"/>
    <p:sldId id="1279" r:id="rId14"/>
    <p:sldId id="1143" r:id="rId15"/>
    <p:sldId id="1145" r:id="rId16"/>
    <p:sldId id="1203" r:id="rId17"/>
    <p:sldId id="1263" r:id="rId18"/>
    <p:sldId id="1213" r:id="rId19"/>
    <p:sldId id="1295" r:id="rId20"/>
    <p:sldId id="1297" r:id="rId21"/>
    <p:sldId id="1296" r:id="rId22"/>
    <p:sldId id="1201" r:id="rId23"/>
    <p:sldId id="1333" r:id="rId24"/>
    <p:sldId id="1183" r:id="rId25"/>
    <p:sldId id="1276" r:id="rId26"/>
    <p:sldId id="1339" r:id="rId27"/>
    <p:sldId id="1340" r:id="rId28"/>
    <p:sldId id="1302" r:id="rId29"/>
    <p:sldId id="1304" r:id="rId30"/>
    <p:sldId id="1305" r:id="rId31"/>
    <p:sldId id="1311" r:id="rId32"/>
    <p:sldId id="1309" r:id="rId33"/>
    <p:sldId id="1307" r:id="rId34"/>
    <p:sldId id="1335" r:id="rId35"/>
    <p:sldId id="1259" r:id="rId36"/>
    <p:sldId id="1313" r:id="rId37"/>
    <p:sldId id="1338" r:id="rId38"/>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userDrawn="1">
          <p15:clr>
            <a:srgbClr val="A4A3A4"/>
          </p15:clr>
        </p15:guide>
      </p15:sldGuideLst>
    </p:ext>
    <p:ext uri="{2D200454-40CA-4A62-9FC3-DE9A4176ACB9}">
      <p15:notesGuideLst xmlns:p15="http://schemas.microsoft.com/office/powerpoint/2012/main">
        <p15:guide id="1" orient="horz" pos="2308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Abla" initials="CA" lastIdx="4" clrIdx="0">
    <p:extLst>
      <p:ext uri="{19B8F6BF-5375-455C-9EA6-DF929625EA0E}">
        <p15:presenceInfo xmlns:p15="http://schemas.microsoft.com/office/powerpoint/2012/main" userId="89d8a582-c29b-45dc-adc1-49d9433c3460" providerId="Windows Live"/>
      </p:ext>
    </p:extLst>
  </p:cmAuthor>
  <p:cmAuthor id="2" name="Caro" initials="C" lastIdx="7" clrIdx="1"/>
  <p:cmAuthor id="3" name="Tove Eriksson" initials="TE" lastIdx="10" clrIdx="2">
    <p:extLst>
      <p:ext uri="{19B8F6BF-5375-455C-9EA6-DF929625EA0E}">
        <p15:presenceInfo xmlns:p15="http://schemas.microsoft.com/office/powerpoint/2012/main" userId="S::Tove.Eriksson@redr.org.uk::fd4bf3dc-9314-482f-8100-a10a366545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E1716"/>
    <a:srgbClr val="52BA5C"/>
    <a:srgbClr val="E0EBFC"/>
    <a:srgbClr val="E9F1FD"/>
    <a:srgbClr val="BFF4A2"/>
    <a:srgbClr val="FFFF99"/>
    <a:srgbClr val="E9EDF4"/>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A86989-D8E7-4BB9-B1B9-EFBBF1D42749}" v="278" dt="2019-10-16T13:42:20.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7"/>
    <p:restoredTop sz="61596" autoAdjust="0"/>
  </p:normalViewPr>
  <p:slideViewPr>
    <p:cSldViewPr snapToGrid="0">
      <p:cViewPr varScale="1">
        <p:scale>
          <a:sx n="61" d="100"/>
          <a:sy n="61" d="100"/>
        </p:scale>
        <p:origin x="1254" y="78"/>
      </p:cViewPr>
      <p:guideLst>
        <p:guide orient="horz" pos="2160"/>
        <p:guide pos="2928"/>
      </p:guideLst>
    </p:cSldViewPr>
  </p:slideViewPr>
  <p:notesTextViewPr>
    <p:cViewPr>
      <p:scale>
        <a:sx n="1" d="1"/>
        <a:sy n="1" d="1"/>
      </p:scale>
      <p:origin x="0" y="0"/>
    </p:cViewPr>
  </p:notesTextViewPr>
  <p:notesViewPr>
    <p:cSldViewPr snapToGrid="0">
      <p:cViewPr>
        <p:scale>
          <a:sx n="1" d="2"/>
          <a:sy n="1" d="2"/>
        </p:scale>
        <p:origin x="0" y="0"/>
      </p:cViewPr>
      <p:guideLst>
        <p:guide orient="horz" pos="23088"/>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ve Eriksson" userId="S::tove.eriksson@redr.org.uk::fd4bf3dc-9314-482f-8100-a10a36654583" providerId="AD" clId="Web-{0A572DD0-016A-88F1-FDCC-A94F5C815CAE}"/>
  </pc:docChgLst>
  <pc:docChgLst>
    <pc:chgData name="Tove Eriksson" userId="fd4bf3dc-9314-482f-8100-a10a36654583" providerId="ADAL" clId="{FAFC343A-1E83-4D78-AF36-50A165ACD3D3}"/>
  </pc:docChgLst>
  <pc:docChgLst>
    <pc:chgData clId="Web-{ABEEB155-16AC-4F90-8703-155E0EC1E954}"/>
  </pc:docChgLst>
  <pc:docChgLst>
    <pc:chgData name="Tove Eriksson" userId="S::tove.eriksson@redr.org.uk::fd4bf3dc-9314-482f-8100-a10a36654583" providerId="AD" clId="Web-{BFD2E736-923F-F2A5-14CF-A547DC34AD10}"/>
  </pc:docChgLst>
  <pc:docChgLst>
    <pc:chgData name="Tove Eriksson" userId="fd4bf3dc-9314-482f-8100-a10a36654583" providerId="ADAL" clId="{FE65E458-2805-2F4E-A27D-57EC226E83F0}"/>
  </pc:docChgLst>
  <pc:docChgLst>
    <pc:chgData name="Tove Eriksson" userId="fd4bf3dc-9314-482f-8100-a10a36654583" providerId="ADAL" clId="{ADE071B6-B2FE-41C0-981E-99BFEE06B368}"/>
  </pc:docChgLst>
  <pc:docChgLst>
    <pc:chgData name="Diogo Loureiro Jurema" userId="9dfde3f0-34dd-48c5-90ef-eaf27597f482" providerId="ADAL" clId="{56A86989-D8E7-4BB9-B1B9-EFBBF1D42749}"/>
    <pc:docChg chg="undo custSel modSld modMainMaster">
      <pc:chgData name="Diogo Loureiro Jurema" userId="9dfde3f0-34dd-48c5-90ef-eaf27597f482" providerId="ADAL" clId="{56A86989-D8E7-4BB9-B1B9-EFBBF1D42749}" dt="2019-10-16T13:42:20.520" v="277" actId="1076"/>
      <pc:docMkLst>
        <pc:docMk/>
      </pc:docMkLst>
      <pc:sldChg chg="addSp delSp modSp">
        <pc:chgData name="Diogo Loureiro Jurema" userId="9dfde3f0-34dd-48c5-90ef-eaf27597f482" providerId="ADAL" clId="{56A86989-D8E7-4BB9-B1B9-EFBBF1D42749}" dt="2019-10-16T13:29:51.279" v="26" actId="1076"/>
        <pc:sldMkLst>
          <pc:docMk/>
          <pc:sldMk cId="0" sldId="1088"/>
        </pc:sldMkLst>
        <pc:picChg chg="add mod">
          <ac:chgData name="Diogo Loureiro Jurema" userId="9dfde3f0-34dd-48c5-90ef-eaf27597f482" providerId="ADAL" clId="{56A86989-D8E7-4BB9-B1B9-EFBBF1D42749}" dt="2019-10-16T13:29:51.279" v="26" actId="1076"/>
          <ac:picMkLst>
            <pc:docMk/>
            <pc:sldMk cId="0" sldId="1088"/>
            <ac:picMk id="5" creationId="{113FE6FA-0769-47B4-AA18-178A1DB7E1E0}"/>
          </ac:picMkLst>
        </pc:picChg>
        <pc:picChg chg="del">
          <ac:chgData name="Diogo Loureiro Jurema" userId="9dfde3f0-34dd-48c5-90ef-eaf27597f482" providerId="ADAL" clId="{56A86989-D8E7-4BB9-B1B9-EFBBF1D42749}" dt="2019-10-16T13:29:33.338" v="4" actId="478"/>
          <ac:picMkLst>
            <pc:docMk/>
            <pc:sldMk cId="0" sldId="1088"/>
            <ac:picMk id="135170" creationId="{00000000-0000-0000-0000-000000000000}"/>
          </ac:picMkLst>
        </pc:picChg>
      </pc:sldChg>
      <pc:sldChg chg="delSp modSp">
        <pc:chgData name="Diogo Loureiro Jurema" userId="9dfde3f0-34dd-48c5-90ef-eaf27597f482" providerId="ADAL" clId="{56A86989-D8E7-4BB9-B1B9-EFBBF1D42749}" dt="2019-10-16T13:30:31.050" v="44" actId="1035"/>
        <pc:sldMkLst>
          <pc:docMk/>
          <pc:sldMk cId="4047912400" sldId="1141"/>
        </pc:sldMkLst>
        <pc:spChg chg="mod">
          <ac:chgData name="Diogo Loureiro Jurema" userId="9dfde3f0-34dd-48c5-90ef-eaf27597f482" providerId="ADAL" clId="{56A86989-D8E7-4BB9-B1B9-EFBBF1D42749}" dt="2019-10-16T13:30:31.050" v="44" actId="1035"/>
          <ac:spMkLst>
            <pc:docMk/>
            <pc:sldMk cId="4047912400" sldId="1141"/>
            <ac:spMk id="6" creationId="{00000000-0000-0000-0000-000000000000}"/>
          </ac:spMkLst>
        </pc:spChg>
        <pc:picChg chg="del">
          <ac:chgData name="Diogo Loureiro Jurema" userId="9dfde3f0-34dd-48c5-90ef-eaf27597f482" providerId="ADAL" clId="{56A86989-D8E7-4BB9-B1B9-EFBBF1D42749}" dt="2019-10-16T13:30:06.117" v="31" actId="478"/>
          <ac:picMkLst>
            <pc:docMk/>
            <pc:sldMk cId="4047912400" sldId="1141"/>
            <ac:picMk id="7" creationId="{CB9C1E27-16F9-4942-B363-6DFBFAD5A6F7}"/>
          </ac:picMkLst>
        </pc:picChg>
        <pc:picChg chg="mod">
          <ac:chgData name="Diogo Loureiro Jurema" userId="9dfde3f0-34dd-48c5-90ef-eaf27597f482" providerId="ADAL" clId="{56A86989-D8E7-4BB9-B1B9-EFBBF1D42749}" dt="2019-10-16T13:30:25.045" v="33" actId="1076"/>
          <ac:picMkLst>
            <pc:docMk/>
            <pc:sldMk cId="4047912400" sldId="1141"/>
            <ac:picMk id="8" creationId="{20470B37-4497-4031-A58D-DF617AAE3D8D}"/>
          </ac:picMkLst>
        </pc:picChg>
        <pc:picChg chg="mod">
          <ac:chgData name="Diogo Loureiro Jurema" userId="9dfde3f0-34dd-48c5-90ef-eaf27597f482" providerId="ADAL" clId="{56A86989-D8E7-4BB9-B1B9-EFBBF1D42749}" dt="2019-10-16T13:30:31.050" v="44" actId="1035"/>
          <ac:picMkLst>
            <pc:docMk/>
            <pc:sldMk cId="4047912400" sldId="1141"/>
            <ac:picMk id="1026" creationId="{00000000-0000-0000-0000-000000000000}"/>
          </ac:picMkLst>
        </pc:picChg>
      </pc:sldChg>
      <pc:sldChg chg="delSp modSp">
        <pc:chgData name="Diogo Loureiro Jurema" userId="9dfde3f0-34dd-48c5-90ef-eaf27597f482" providerId="ADAL" clId="{56A86989-D8E7-4BB9-B1B9-EFBBF1D42749}" dt="2019-10-16T13:31:30.830" v="58" actId="1035"/>
        <pc:sldMkLst>
          <pc:docMk/>
          <pc:sldMk cId="2207052141" sldId="1143"/>
        </pc:sldMkLst>
        <pc:spChg chg="mod">
          <ac:chgData name="Diogo Loureiro Jurema" userId="9dfde3f0-34dd-48c5-90ef-eaf27597f482" providerId="ADAL" clId="{56A86989-D8E7-4BB9-B1B9-EFBBF1D42749}" dt="2019-10-16T13:31:30.830" v="58" actId="1035"/>
          <ac:spMkLst>
            <pc:docMk/>
            <pc:sldMk cId="2207052141" sldId="1143"/>
            <ac:spMk id="2" creationId="{00000000-0000-0000-0000-000000000000}"/>
          </ac:spMkLst>
        </pc:spChg>
        <pc:spChg chg="mod">
          <ac:chgData name="Diogo Loureiro Jurema" userId="9dfde3f0-34dd-48c5-90ef-eaf27597f482" providerId="ADAL" clId="{56A86989-D8E7-4BB9-B1B9-EFBBF1D42749}" dt="2019-10-16T13:31:30.830" v="58" actId="1035"/>
          <ac:spMkLst>
            <pc:docMk/>
            <pc:sldMk cId="2207052141" sldId="1143"/>
            <ac:spMk id="3" creationId="{00000000-0000-0000-0000-000000000000}"/>
          </ac:spMkLst>
        </pc:spChg>
        <pc:spChg chg="mod">
          <ac:chgData name="Diogo Loureiro Jurema" userId="9dfde3f0-34dd-48c5-90ef-eaf27597f482" providerId="ADAL" clId="{56A86989-D8E7-4BB9-B1B9-EFBBF1D42749}" dt="2019-10-16T13:31:30.830" v="58" actId="1035"/>
          <ac:spMkLst>
            <pc:docMk/>
            <pc:sldMk cId="2207052141" sldId="1143"/>
            <ac:spMk id="14" creationId="{00000000-0000-0000-0000-000000000000}"/>
          </ac:spMkLst>
        </pc:spChg>
        <pc:spChg chg="mod">
          <ac:chgData name="Diogo Loureiro Jurema" userId="9dfde3f0-34dd-48c5-90ef-eaf27597f482" providerId="ADAL" clId="{56A86989-D8E7-4BB9-B1B9-EFBBF1D42749}" dt="2019-10-16T13:31:30.830" v="58" actId="1035"/>
          <ac:spMkLst>
            <pc:docMk/>
            <pc:sldMk cId="2207052141" sldId="1143"/>
            <ac:spMk id="15" creationId="{00000000-0000-0000-0000-000000000000}"/>
          </ac:spMkLst>
        </pc:spChg>
        <pc:spChg chg="mod">
          <ac:chgData name="Diogo Loureiro Jurema" userId="9dfde3f0-34dd-48c5-90ef-eaf27597f482" providerId="ADAL" clId="{56A86989-D8E7-4BB9-B1B9-EFBBF1D42749}" dt="2019-10-16T13:31:30.830" v="58" actId="1035"/>
          <ac:spMkLst>
            <pc:docMk/>
            <pc:sldMk cId="2207052141" sldId="1143"/>
            <ac:spMk id="16" creationId="{00000000-0000-0000-0000-000000000000}"/>
          </ac:spMkLst>
        </pc:spChg>
        <pc:spChg chg="mod">
          <ac:chgData name="Diogo Loureiro Jurema" userId="9dfde3f0-34dd-48c5-90ef-eaf27597f482" providerId="ADAL" clId="{56A86989-D8E7-4BB9-B1B9-EFBBF1D42749}" dt="2019-10-16T13:31:30.830" v="58" actId="1035"/>
          <ac:spMkLst>
            <pc:docMk/>
            <pc:sldMk cId="2207052141" sldId="1143"/>
            <ac:spMk id="17" creationId="{00000000-0000-0000-0000-000000000000}"/>
          </ac:spMkLst>
        </pc:spChg>
        <pc:spChg chg="mod">
          <ac:chgData name="Diogo Loureiro Jurema" userId="9dfde3f0-34dd-48c5-90ef-eaf27597f482" providerId="ADAL" clId="{56A86989-D8E7-4BB9-B1B9-EFBBF1D42749}" dt="2019-10-16T13:31:30.830" v="58" actId="1035"/>
          <ac:spMkLst>
            <pc:docMk/>
            <pc:sldMk cId="2207052141" sldId="1143"/>
            <ac:spMk id="18" creationId="{00000000-0000-0000-0000-000000000000}"/>
          </ac:spMkLst>
        </pc:spChg>
        <pc:spChg chg="mod">
          <ac:chgData name="Diogo Loureiro Jurema" userId="9dfde3f0-34dd-48c5-90ef-eaf27597f482" providerId="ADAL" clId="{56A86989-D8E7-4BB9-B1B9-EFBBF1D42749}" dt="2019-10-16T13:31:30.830" v="58" actId="1035"/>
          <ac:spMkLst>
            <pc:docMk/>
            <pc:sldMk cId="2207052141" sldId="1143"/>
            <ac:spMk id="19" creationId="{00000000-0000-0000-0000-000000000000}"/>
          </ac:spMkLst>
        </pc:spChg>
        <pc:spChg chg="mod">
          <ac:chgData name="Diogo Loureiro Jurema" userId="9dfde3f0-34dd-48c5-90ef-eaf27597f482" providerId="ADAL" clId="{56A86989-D8E7-4BB9-B1B9-EFBBF1D42749}" dt="2019-10-16T13:31:30.830" v="58" actId="1035"/>
          <ac:spMkLst>
            <pc:docMk/>
            <pc:sldMk cId="2207052141" sldId="1143"/>
            <ac:spMk id="24" creationId="{00000000-0000-0000-0000-000000000000}"/>
          </ac:spMkLst>
        </pc:spChg>
        <pc:spChg chg="mod">
          <ac:chgData name="Diogo Loureiro Jurema" userId="9dfde3f0-34dd-48c5-90ef-eaf27597f482" providerId="ADAL" clId="{56A86989-D8E7-4BB9-B1B9-EFBBF1D42749}" dt="2019-10-16T13:31:30.830" v="58" actId="1035"/>
          <ac:spMkLst>
            <pc:docMk/>
            <pc:sldMk cId="2207052141" sldId="1143"/>
            <ac:spMk id="28" creationId="{00000000-0000-0000-0000-000000000000}"/>
          </ac:spMkLst>
        </pc:spChg>
        <pc:spChg chg="mod">
          <ac:chgData name="Diogo Loureiro Jurema" userId="9dfde3f0-34dd-48c5-90ef-eaf27597f482" providerId="ADAL" clId="{56A86989-D8E7-4BB9-B1B9-EFBBF1D42749}" dt="2019-10-16T13:31:30.830" v="58" actId="1035"/>
          <ac:spMkLst>
            <pc:docMk/>
            <pc:sldMk cId="2207052141" sldId="1143"/>
            <ac:spMk id="31" creationId="{00000000-0000-0000-0000-000000000000}"/>
          </ac:spMkLst>
        </pc:spChg>
        <pc:picChg chg="del mod">
          <ac:chgData name="Diogo Loureiro Jurema" userId="9dfde3f0-34dd-48c5-90ef-eaf27597f482" providerId="ADAL" clId="{56A86989-D8E7-4BB9-B1B9-EFBBF1D42749}" dt="2019-10-16T13:30:54.077" v="47" actId="478"/>
          <ac:picMkLst>
            <pc:docMk/>
            <pc:sldMk cId="2207052141" sldId="1143"/>
            <ac:picMk id="20" creationId="{B455FC6D-6D49-47F5-913A-105E2DD7665A}"/>
          </ac:picMkLst>
        </pc:picChg>
        <pc:picChg chg="mod">
          <ac:chgData name="Diogo Loureiro Jurema" userId="9dfde3f0-34dd-48c5-90ef-eaf27597f482" providerId="ADAL" clId="{56A86989-D8E7-4BB9-B1B9-EFBBF1D42749}" dt="2019-10-16T13:31:11.066" v="49" actId="1076"/>
          <ac:picMkLst>
            <pc:docMk/>
            <pc:sldMk cId="2207052141" sldId="1143"/>
            <ac:picMk id="21" creationId="{50171EE1-A718-4680-BD69-A8CCECA48741}"/>
          </ac:picMkLst>
        </pc:picChg>
        <pc:picChg chg="mod">
          <ac:chgData name="Diogo Loureiro Jurema" userId="9dfde3f0-34dd-48c5-90ef-eaf27597f482" providerId="ADAL" clId="{56A86989-D8E7-4BB9-B1B9-EFBBF1D42749}" dt="2019-10-16T13:31:30.830" v="58" actId="1035"/>
          <ac:picMkLst>
            <pc:docMk/>
            <pc:sldMk cId="2207052141" sldId="1143"/>
            <ac:picMk id="5122" creationId="{00000000-0000-0000-0000-000000000000}"/>
          </ac:picMkLst>
        </pc:picChg>
        <pc:picChg chg="mod">
          <ac:chgData name="Diogo Loureiro Jurema" userId="9dfde3f0-34dd-48c5-90ef-eaf27597f482" providerId="ADAL" clId="{56A86989-D8E7-4BB9-B1B9-EFBBF1D42749}" dt="2019-10-16T13:31:30.830" v="58" actId="1035"/>
          <ac:picMkLst>
            <pc:docMk/>
            <pc:sldMk cId="2207052141" sldId="1143"/>
            <ac:picMk id="5123" creationId="{00000000-0000-0000-0000-000000000000}"/>
          </ac:picMkLst>
        </pc:picChg>
      </pc:sldChg>
      <pc:sldChg chg="delSp">
        <pc:chgData name="Diogo Loureiro Jurema" userId="9dfde3f0-34dd-48c5-90ef-eaf27597f482" providerId="ADAL" clId="{56A86989-D8E7-4BB9-B1B9-EFBBF1D42749}" dt="2019-10-16T13:31:40.561" v="59" actId="478"/>
        <pc:sldMkLst>
          <pc:docMk/>
          <pc:sldMk cId="3733295027" sldId="1145"/>
        </pc:sldMkLst>
        <pc:picChg chg="del">
          <ac:chgData name="Diogo Loureiro Jurema" userId="9dfde3f0-34dd-48c5-90ef-eaf27597f482" providerId="ADAL" clId="{56A86989-D8E7-4BB9-B1B9-EFBBF1D42749}" dt="2019-10-16T13:31:40.561" v="59" actId="478"/>
          <ac:picMkLst>
            <pc:docMk/>
            <pc:sldMk cId="3733295027" sldId="1145"/>
            <ac:picMk id="6" creationId="{A3FF68ED-F343-449E-AE37-0CCD032BF623}"/>
          </ac:picMkLst>
        </pc:picChg>
      </pc:sldChg>
      <pc:sldChg chg="delSp">
        <pc:chgData name="Diogo Loureiro Jurema" userId="9dfde3f0-34dd-48c5-90ef-eaf27597f482" providerId="ADAL" clId="{56A86989-D8E7-4BB9-B1B9-EFBBF1D42749}" dt="2019-10-16T13:29:56.008" v="27" actId="478"/>
        <pc:sldMkLst>
          <pc:docMk/>
          <pc:sldMk cId="0" sldId="1149"/>
        </pc:sldMkLst>
        <pc:picChg chg="del">
          <ac:chgData name="Diogo Loureiro Jurema" userId="9dfde3f0-34dd-48c5-90ef-eaf27597f482" providerId="ADAL" clId="{56A86989-D8E7-4BB9-B1B9-EFBBF1D42749}" dt="2019-10-16T13:29:56.008" v="27" actId="478"/>
          <ac:picMkLst>
            <pc:docMk/>
            <pc:sldMk cId="0" sldId="1149"/>
            <ac:picMk id="4" creationId="{F302E456-61B9-469C-835C-007C44AE2F9E}"/>
          </ac:picMkLst>
        </pc:picChg>
      </pc:sldChg>
      <pc:sldChg chg="delSp">
        <pc:chgData name="Diogo Loureiro Jurema" userId="9dfde3f0-34dd-48c5-90ef-eaf27597f482" providerId="ADAL" clId="{56A86989-D8E7-4BB9-B1B9-EFBBF1D42749}" dt="2019-10-16T13:34:11.924" v="147" actId="478"/>
        <pc:sldMkLst>
          <pc:docMk/>
          <pc:sldMk cId="4089048771" sldId="1183"/>
        </pc:sldMkLst>
        <pc:picChg chg="del">
          <ac:chgData name="Diogo Loureiro Jurema" userId="9dfde3f0-34dd-48c5-90ef-eaf27597f482" providerId="ADAL" clId="{56A86989-D8E7-4BB9-B1B9-EFBBF1D42749}" dt="2019-10-16T13:34:11.924" v="147" actId="478"/>
          <ac:picMkLst>
            <pc:docMk/>
            <pc:sldMk cId="4089048771" sldId="1183"/>
            <ac:picMk id="6" creationId="{E56772C2-5526-4756-BA85-2FA16184B79A}"/>
          </ac:picMkLst>
        </pc:picChg>
      </pc:sldChg>
      <pc:sldChg chg="delSp modSp">
        <pc:chgData name="Diogo Loureiro Jurema" userId="9dfde3f0-34dd-48c5-90ef-eaf27597f482" providerId="ADAL" clId="{56A86989-D8E7-4BB9-B1B9-EFBBF1D42749}" dt="2019-10-16T13:34:02.354" v="145" actId="1076"/>
        <pc:sldMkLst>
          <pc:docMk/>
          <pc:sldMk cId="1350688394" sldId="1201"/>
        </pc:sldMkLst>
        <pc:spChg chg="mod">
          <ac:chgData name="Diogo Loureiro Jurema" userId="9dfde3f0-34dd-48c5-90ef-eaf27597f482" providerId="ADAL" clId="{56A86989-D8E7-4BB9-B1B9-EFBBF1D42749}" dt="2019-10-16T13:33:51.653" v="144" actId="1035"/>
          <ac:spMkLst>
            <pc:docMk/>
            <pc:sldMk cId="1350688394" sldId="1201"/>
            <ac:spMk id="2" creationId="{00000000-0000-0000-0000-000000000000}"/>
          </ac:spMkLst>
        </pc:spChg>
        <pc:spChg chg="mod">
          <ac:chgData name="Diogo Loureiro Jurema" userId="9dfde3f0-34dd-48c5-90ef-eaf27597f482" providerId="ADAL" clId="{56A86989-D8E7-4BB9-B1B9-EFBBF1D42749}" dt="2019-10-16T13:33:51.653" v="144" actId="1035"/>
          <ac:spMkLst>
            <pc:docMk/>
            <pc:sldMk cId="1350688394" sldId="1201"/>
            <ac:spMk id="3" creationId="{00000000-0000-0000-0000-000000000000}"/>
          </ac:spMkLst>
        </pc:spChg>
        <pc:spChg chg="mod">
          <ac:chgData name="Diogo Loureiro Jurema" userId="9dfde3f0-34dd-48c5-90ef-eaf27597f482" providerId="ADAL" clId="{56A86989-D8E7-4BB9-B1B9-EFBBF1D42749}" dt="2019-10-16T13:33:51.653" v="144" actId="1035"/>
          <ac:spMkLst>
            <pc:docMk/>
            <pc:sldMk cId="1350688394" sldId="1201"/>
            <ac:spMk id="6" creationId="{00000000-0000-0000-0000-000000000000}"/>
          </ac:spMkLst>
        </pc:spChg>
        <pc:spChg chg="mod">
          <ac:chgData name="Diogo Loureiro Jurema" userId="9dfde3f0-34dd-48c5-90ef-eaf27597f482" providerId="ADAL" clId="{56A86989-D8E7-4BB9-B1B9-EFBBF1D42749}" dt="2019-10-16T13:33:51.653" v="144" actId="1035"/>
          <ac:spMkLst>
            <pc:docMk/>
            <pc:sldMk cId="1350688394" sldId="1201"/>
            <ac:spMk id="7" creationId="{00000000-0000-0000-0000-000000000000}"/>
          </ac:spMkLst>
        </pc:spChg>
        <pc:spChg chg="mod">
          <ac:chgData name="Diogo Loureiro Jurema" userId="9dfde3f0-34dd-48c5-90ef-eaf27597f482" providerId="ADAL" clId="{56A86989-D8E7-4BB9-B1B9-EFBBF1D42749}" dt="2019-10-16T13:33:51.653" v="144" actId="1035"/>
          <ac:spMkLst>
            <pc:docMk/>
            <pc:sldMk cId="1350688394" sldId="1201"/>
            <ac:spMk id="8" creationId="{00000000-0000-0000-0000-000000000000}"/>
          </ac:spMkLst>
        </pc:spChg>
        <pc:picChg chg="mod">
          <ac:chgData name="Diogo Loureiro Jurema" userId="9dfde3f0-34dd-48c5-90ef-eaf27597f482" providerId="ADAL" clId="{56A86989-D8E7-4BB9-B1B9-EFBBF1D42749}" dt="2019-10-16T13:33:51.653" v="144" actId="1035"/>
          <ac:picMkLst>
            <pc:docMk/>
            <pc:sldMk cId="1350688394" sldId="1201"/>
            <ac:picMk id="5" creationId="{00000000-0000-0000-0000-000000000000}"/>
          </ac:picMkLst>
        </pc:picChg>
        <pc:picChg chg="del">
          <ac:chgData name="Diogo Loureiro Jurema" userId="9dfde3f0-34dd-48c5-90ef-eaf27597f482" providerId="ADAL" clId="{56A86989-D8E7-4BB9-B1B9-EFBBF1D42749}" dt="2019-10-16T13:33:30.957" v="111" actId="478"/>
          <ac:picMkLst>
            <pc:docMk/>
            <pc:sldMk cId="1350688394" sldId="1201"/>
            <ac:picMk id="9" creationId="{48661E8E-DC5D-442A-A24A-296840200DD9}"/>
          </ac:picMkLst>
        </pc:picChg>
        <pc:picChg chg="mod">
          <ac:chgData name="Diogo Loureiro Jurema" userId="9dfde3f0-34dd-48c5-90ef-eaf27597f482" providerId="ADAL" clId="{56A86989-D8E7-4BB9-B1B9-EFBBF1D42749}" dt="2019-10-16T13:34:02.354" v="145" actId="1076"/>
          <ac:picMkLst>
            <pc:docMk/>
            <pc:sldMk cId="1350688394" sldId="1201"/>
            <ac:picMk id="10" creationId="{29A17F81-72B0-4C33-A866-CAA3BD33AC67}"/>
          </ac:picMkLst>
        </pc:picChg>
      </pc:sldChg>
      <pc:sldChg chg="delSp">
        <pc:chgData name="Diogo Loureiro Jurema" userId="9dfde3f0-34dd-48c5-90ef-eaf27597f482" providerId="ADAL" clId="{56A86989-D8E7-4BB9-B1B9-EFBBF1D42749}" dt="2019-10-16T13:31:57.274" v="61" actId="478"/>
        <pc:sldMkLst>
          <pc:docMk/>
          <pc:sldMk cId="3494149172" sldId="1213"/>
        </pc:sldMkLst>
        <pc:picChg chg="del">
          <ac:chgData name="Diogo Loureiro Jurema" userId="9dfde3f0-34dd-48c5-90ef-eaf27597f482" providerId="ADAL" clId="{56A86989-D8E7-4BB9-B1B9-EFBBF1D42749}" dt="2019-10-16T13:31:57.274" v="61" actId="478"/>
          <ac:picMkLst>
            <pc:docMk/>
            <pc:sldMk cId="3494149172" sldId="1213"/>
            <ac:picMk id="4" creationId="{B90F3828-2EC2-4DE5-9A2F-27BEE90CD8D0}"/>
          </ac:picMkLst>
        </pc:picChg>
      </pc:sldChg>
      <pc:sldChg chg="delSp">
        <pc:chgData name="Diogo Loureiro Jurema" userId="9dfde3f0-34dd-48c5-90ef-eaf27597f482" providerId="ADAL" clId="{56A86989-D8E7-4BB9-B1B9-EFBBF1D42749}" dt="2019-10-16T13:29:57.534" v="28" actId="478"/>
        <pc:sldMkLst>
          <pc:docMk/>
          <pc:sldMk cId="0" sldId="1250"/>
        </pc:sldMkLst>
        <pc:picChg chg="del">
          <ac:chgData name="Diogo Loureiro Jurema" userId="9dfde3f0-34dd-48c5-90ef-eaf27597f482" providerId="ADAL" clId="{56A86989-D8E7-4BB9-B1B9-EFBBF1D42749}" dt="2019-10-16T13:29:57.534" v="28" actId="478"/>
          <ac:picMkLst>
            <pc:docMk/>
            <pc:sldMk cId="0" sldId="1250"/>
            <ac:picMk id="3" creationId="{96B6203D-B1BD-4302-B36F-C2FCBDB9BC27}"/>
          </ac:picMkLst>
        </pc:picChg>
      </pc:sldChg>
      <pc:sldChg chg="modSp">
        <pc:chgData name="Diogo Loureiro Jurema" userId="9dfde3f0-34dd-48c5-90ef-eaf27597f482" providerId="ADAL" clId="{56A86989-D8E7-4BB9-B1B9-EFBBF1D42749}" dt="2019-10-16T13:40:54.046" v="252" actId="1036"/>
        <pc:sldMkLst>
          <pc:docMk/>
          <pc:sldMk cId="0" sldId="1259"/>
        </pc:sldMkLst>
        <pc:picChg chg="mod modCrop">
          <ac:chgData name="Diogo Loureiro Jurema" userId="9dfde3f0-34dd-48c5-90ef-eaf27597f482" providerId="ADAL" clId="{56A86989-D8E7-4BB9-B1B9-EFBBF1D42749}" dt="2019-10-16T13:40:54.046" v="252" actId="1036"/>
          <ac:picMkLst>
            <pc:docMk/>
            <pc:sldMk cId="0" sldId="1259"/>
            <ac:picMk id="1026" creationId="{00000000-0000-0000-0000-000000000000}"/>
          </ac:picMkLst>
        </pc:picChg>
      </pc:sldChg>
      <pc:sldChg chg="delSp">
        <pc:chgData name="Diogo Loureiro Jurema" userId="9dfde3f0-34dd-48c5-90ef-eaf27597f482" providerId="ADAL" clId="{56A86989-D8E7-4BB9-B1B9-EFBBF1D42749}" dt="2019-10-16T13:31:55.698" v="60" actId="478"/>
        <pc:sldMkLst>
          <pc:docMk/>
          <pc:sldMk cId="0" sldId="1263"/>
        </pc:sldMkLst>
        <pc:picChg chg="del">
          <ac:chgData name="Diogo Loureiro Jurema" userId="9dfde3f0-34dd-48c5-90ef-eaf27597f482" providerId="ADAL" clId="{56A86989-D8E7-4BB9-B1B9-EFBBF1D42749}" dt="2019-10-16T13:31:55.698" v="60" actId="478"/>
          <ac:picMkLst>
            <pc:docMk/>
            <pc:sldMk cId="0" sldId="1263"/>
            <ac:picMk id="5" creationId="{412C2ED8-4E8A-4936-B5D5-99E904E5E165}"/>
          </ac:picMkLst>
        </pc:picChg>
      </pc:sldChg>
      <pc:sldChg chg="delSp">
        <pc:chgData name="Diogo Loureiro Jurema" userId="9dfde3f0-34dd-48c5-90ef-eaf27597f482" providerId="ADAL" clId="{56A86989-D8E7-4BB9-B1B9-EFBBF1D42749}" dt="2019-10-16T13:34:16.481" v="148" actId="478"/>
        <pc:sldMkLst>
          <pc:docMk/>
          <pc:sldMk cId="1582603430" sldId="1276"/>
        </pc:sldMkLst>
        <pc:picChg chg="del">
          <ac:chgData name="Diogo Loureiro Jurema" userId="9dfde3f0-34dd-48c5-90ef-eaf27597f482" providerId="ADAL" clId="{56A86989-D8E7-4BB9-B1B9-EFBBF1D42749}" dt="2019-10-16T13:34:16.481" v="148" actId="478"/>
          <ac:picMkLst>
            <pc:docMk/>
            <pc:sldMk cId="1582603430" sldId="1276"/>
            <ac:picMk id="16" creationId="{8C31973D-9C78-4E5B-AAD6-1833211BD0A4}"/>
          </ac:picMkLst>
        </pc:picChg>
      </pc:sldChg>
      <pc:sldChg chg="delSp">
        <pc:chgData name="Diogo Loureiro Jurema" userId="9dfde3f0-34dd-48c5-90ef-eaf27597f482" providerId="ADAL" clId="{56A86989-D8E7-4BB9-B1B9-EFBBF1D42749}" dt="2019-10-16T13:30:00.848" v="30" actId="478"/>
        <pc:sldMkLst>
          <pc:docMk/>
          <pc:sldMk cId="0" sldId="1278"/>
        </pc:sldMkLst>
        <pc:picChg chg="del">
          <ac:chgData name="Diogo Loureiro Jurema" userId="9dfde3f0-34dd-48c5-90ef-eaf27597f482" providerId="ADAL" clId="{56A86989-D8E7-4BB9-B1B9-EFBBF1D42749}" dt="2019-10-16T13:30:00.848" v="30" actId="478"/>
          <ac:picMkLst>
            <pc:docMk/>
            <pc:sldMk cId="0" sldId="1278"/>
            <ac:picMk id="7" creationId="{54689FB1-C01B-441C-A813-F932D4535C95}"/>
          </ac:picMkLst>
        </pc:picChg>
      </pc:sldChg>
      <pc:sldChg chg="delSp">
        <pc:chgData name="Diogo Loureiro Jurema" userId="9dfde3f0-34dd-48c5-90ef-eaf27597f482" providerId="ADAL" clId="{56A86989-D8E7-4BB9-B1B9-EFBBF1D42749}" dt="2019-10-16T13:30:39.910" v="45" actId="478"/>
        <pc:sldMkLst>
          <pc:docMk/>
          <pc:sldMk cId="863691760" sldId="1279"/>
        </pc:sldMkLst>
        <pc:picChg chg="del">
          <ac:chgData name="Diogo Loureiro Jurema" userId="9dfde3f0-34dd-48c5-90ef-eaf27597f482" providerId="ADAL" clId="{56A86989-D8E7-4BB9-B1B9-EFBBF1D42749}" dt="2019-10-16T13:30:39.910" v="45" actId="478"/>
          <ac:picMkLst>
            <pc:docMk/>
            <pc:sldMk cId="863691760" sldId="1279"/>
            <ac:picMk id="17" creationId="{73E86493-EE9B-4B58-8E52-4372FB434C2B}"/>
          </ac:picMkLst>
        </pc:picChg>
      </pc:sldChg>
      <pc:sldChg chg="addSp delSp modSp">
        <pc:chgData name="Diogo Loureiro Jurema" userId="9dfde3f0-34dd-48c5-90ef-eaf27597f482" providerId="ADAL" clId="{56A86989-D8E7-4BB9-B1B9-EFBBF1D42749}" dt="2019-10-16T13:32:16.287" v="83" actId="1076"/>
        <pc:sldMkLst>
          <pc:docMk/>
          <pc:sldMk cId="3770732155" sldId="1295"/>
        </pc:sldMkLst>
        <pc:spChg chg="add del mod">
          <ac:chgData name="Diogo Loureiro Jurema" userId="9dfde3f0-34dd-48c5-90ef-eaf27597f482" providerId="ADAL" clId="{56A86989-D8E7-4BB9-B1B9-EFBBF1D42749}" dt="2019-10-16T13:32:09.127" v="73" actId="478"/>
          <ac:spMkLst>
            <pc:docMk/>
            <pc:sldMk cId="3770732155" sldId="1295"/>
            <ac:spMk id="7" creationId="{63EB37EC-4633-4A3B-B4BF-5F8F6C87FCA6}"/>
          </ac:spMkLst>
        </pc:spChg>
        <pc:graphicFrameChg chg="add del mod">
          <ac:chgData name="Diogo Loureiro Jurema" userId="9dfde3f0-34dd-48c5-90ef-eaf27597f482" providerId="ADAL" clId="{56A86989-D8E7-4BB9-B1B9-EFBBF1D42749}" dt="2019-10-16T13:32:09.127" v="73" actId="478"/>
          <ac:graphicFrameMkLst>
            <pc:docMk/>
            <pc:sldMk cId="3770732155" sldId="1295"/>
            <ac:graphicFrameMk id="4" creationId="{348F041A-6F28-40AA-9C21-BC88F4D741E5}"/>
          </ac:graphicFrameMkLst>
        </pc:graphicFrameChg>
        <pc:picChg chg="del">
          <ac:chgData name="Diogo Loureiro Jurema" userId="9dfde3f0-34dd-48c5-90ef-eaf27597f482" providerId="ADAL" clId="{56A86989-D8E7-4BB9-B1B9-EFBBF1D42749}" dt="2019-10-16T13:31:58.675" v="62" actId="478"/>
          <ac:picMkLst>
            <pc:docMk/>
            <pc:sldMk cId="3770732155" sldId="1295"/>
            <ac:picMk id="5" creationId="{78647CF5-15A3-487A-8187-93C880705C9B}"/>
          </ac:picMkLst>
        </pc:picChg>
        <pc:picChg chg="mod">
          <ac:chgData name="Diogo Loureiro Jurema" userId="9dfde3f0-34dd-48c5-90ef-eaf27597f482" providerId="ADAL" clId="{56A86989-D8E7-4BB9-B1B9-EFBBF1D42749}" dt="2019-10-16T13:32:16.287" v="83" actId="1076"/>
          <ac:picMkLst>
            <pc:docMk/>
            <pc:sldMk cId="3770732155" sldId="1295"/>
            <ac:picMk id="6" creationId="{C473E67C-2E41-4D0C-ABAB-3126F881DB42}"/>
          </ac:picMkLst>
        </pc:picChg>
      </pc:sldChg>
      <pc:sldChg chg="delSp modSp">
        <pc:chgData name="Diogo Loureiro Jurema" userId="9dfde3f0-34dd-48c5-90ef-eaf27597f482" providerId="ADAL" clId="{56A86989-D8E7-4BB9-B1B9-EFBBF1D42749}" dt="2019-10-16T13:33:24.404" v="110" actId="1076"/>
        <pc:sldMkLst>
          <pc:docMk/>
          <pc:sldMk cId="0" sldId="1296"/>
        </pc:sldMkLst>
        <pc:spChg chg="mod">
          <ac:chgData name="Diogo Loureiro Jurema" userId="9dfde3f0-34dd-48c5-90ef-eaf27597f482" providerId="ADAL" clId="{56A86989-D8E7-4BB9-B1B9-EFBBF1D42749}" dt="2019-10-16T13:33:15.391" v="109" actId="1038"/>
          <ac:spMkLst>
            <pc:docMk/>
            <pc:sldMk cId="0" sldId="1296"/>
            <ac:spMk id="4" creationId="{00000000-0000-0000-0000-000000000000}"/>
          </ac:spMkLst>
        </pc:spChg>
        <pc:picChg chg="del">
          <ac:chgData name="Diogo Loureiro Jurema" userId="9dfde3f0-34dd-48c5-90ef-eaf27597f482" providerId="ADAL" clId="{56A86989-D8E7-4BB9-B1B9-EFBBF1D42749}" dt="2019-10-16T13:33:03.455" v="90" actId="478"/>
          <ac:picMkLst>
            <pc:docMk/>
            <pc:sldMk cId="0" sldId="1296"/>
            <ac:picMk id="6" creationId="{C2AD3D23-BABA-4A32-96D3-BED686ADC2BD}"/>
          </ac:picMkLst>
        </pc:picChg>
        <pc:picChg chg="mod">
          <ac:chgData name="Diogo Loureiro Jurema" userId="9dfde3f0-34dd-48c5-90ef-eaf27597f482" providerId="ADAL" clId="{56A86989-D8E7-4BB9-B1B9-EFBBF1D42749}" dt="2019-10-16T13:33:24.404" v="110" actId="1076"/>
          <ac:picMkLst>
            <pc:docMk/>
            <pc:sldMk cId="0" sldId="1296"/>
            <ac:picMk id="7" creationId="{A1BEC5D2-1774-401D-8BED-FE87E86A423D}"/>
          </ac:picMkLst>
        </pc:picChg>
        <pc:picChg chg="mod">
          <ac:chgData name="Diogo Loureiro Jurema" userId="9dfde3f0-34dd-48c5-90ef-eaf27597f482" providerId="ADAL" clId="{56A86989-D8E7-4BB9-B1B9-EFBBF1D42749}" dt="2019-10-16T13:33:15.391" v="109" actId="1038"/>
          <ac:picMkLst>
            <pc:docMk/>
            <pc:sldMk cId="0" sldId="1296"/>
            <ac:picMk id="6146" creationId="{641548DB-4784-4DCE-96A8-86D92A46B6E4}"/>
          </ac:picMkLst>
        </pc:picChg>
      </pc:sldChg>
      <pc:sldChg chg="delSp modSp">
        <pc:chgData name="Diogo Loureiro Jurema" userId="9dfde3f0-34dd-48c5-90ef-eaf27597f482" providerId="ADAL" clId="{56A86989-D8E7-4BB9-B1B9-EFBBF1D42749}" dt="2019-10-16T13:32:50.326" v="89" actId="1076"/>
        <pc:sldMkLst>
          <pc:docMk/>
          <pc:sldMk cId="3089456065" sldId="1297"/>
        </pc:sldMkLst>
        <pc:spChg chg="mod">
          <ac:chgData name="Diogo Loureiro Jurema" userId="9dfde3f0-34dd-48c5-90ef-eaf27597f482" providerId="ADAL" clId="{56A86989-D8E7-4BB9-B1B9-EFBBF1D42749}" dt="2019-10-16T13:32:32.335" v="87" actId="1076"/>
          <ac:spMkLst>
            <pc:docMk/>
            <pc:sldMk cId="3089456065" sldId="1297"/>
            <ac:spMk id="9" creationId="{00000000-0000-0000-0000-000000000000}"/>
          </ac:spMkLst>
        </pc:spChg>
        <pc:picChg chg="del mod">
          <ac:chgData name="Diogo Loureiro Jurema" userId="9dfde3f0-34dd-48c5-90ef-eaf27597f482" providerId="ADAL" clId="{56A86989-D8E7-4BB9-B1B9-EFBBF1D42749}" dt="2019-10-16T13:32:22.001" v="85" actId="478"/>
          <ac:picMkLst>
            <pc:docMk/>
            <pc:sldMk cId="3089456065" sldId="1297"/>
            <ac:picMk id="7" creationId="{76FBA91E-49F9-4184-A956-C6ED3F030B7E}"/>
          </ac:picMkLst>
        </pc:picChg>
        <pc:picChg chg="mod">
          <ac:chgData name="Diogo Loureiro Jurema" userId="9dfde3f0-34dd-48c5-90ef-eaf27597f482" providerId="ADAL" clId="{56A86989-D8E7-4BB9-B1B9-EFBBF1D42749}" dt="2019-10-16T13:32:50.326" v="89" actId="1076"/>
          <ac:picMkLst>
            <pc:docMk/>
            <pc:sldMk cId="3089456065" sldId="1297"/>
            <ac:picMk id="8" creationId="{F7D09FA3-B854-4CA0-8641-7DC74CFE345D}"/>
          </ac:picMkLst>
        </pc:picChg>
      </pc:sldChg>
      <pc:sldChg chg="delSp">
        <pc:chgData name="Diogo Loureiro Jurema" userId="9dfde3f0-34dd-48c5-90ef-eaf27597f482" providerId="ADAL" clId="{56A86989-D8E7-4BB9-B1B9-EFBBF1D42749}" dt="2019-10-16T13:29:58.872" v="29" actId="478"/>
        <pc:sldMkLst>
          <pc:docMk/>
          <pc:sldMk cId="0" sldId="1300"/>
        </pc:sldMkLst>
        <pc:picChg chg="del">
          <ac:chgData name="Diogo Loureiro Jurema" userId="9dfde3f0-34dd-48c5-90ef-eaf27597f482" providerId="ADAL" clId="{56A86989-D8E7-4BB9-B1B9-EFBBF1D42749}" dt="2019-10-16T13:29:58.872" v="29" actId="478"/>
          <ac:picMkLst>
            <pc:docMk/>
            <pc:sldMk cId="0" sldId="1300"/>
            <ac:picMk id="4" creationId="{06631598-D2A8-42C9-AB0F-CB54F7D6E6B4}"/>
          </ac:picMkLst>
        </pc:picChg>
      </pc:sldChg>
      <pc:sldChg chg="delSp">
        <pc:chgData name="Diogo Loureiro Jurema" userId="9dfde3f0-34dd-48c5-90ef-eaf27597f482" providerId="ADAL" clId="{56A86989-D8E7-4BB9-B1B9-EFBBF1D42749}" dt="2019-10-16T13:34:23.683" v="150" actId="478"/>
        <pc:sldMkLst>
          <pc:docMk/>
          <pc:sldMk cId="0" sldId="1302"/>
        </pc:sldMkLst>
        <pc:picChg chg="del">
          <ac:chgData name="Diogo Loureiro Jurema" userId="9dfde3f0-34dd-48c5-90ef-eaf27597f482" providerId="ADAL" clId="{56A86989-D8E7-4BB9-B1B9-EFBBF1D42749}" dt="2019-10-16T13:34:23.683" v="150" actId="478"/>
          <ac:picMkLst>
            <pc:docMk/>
            <pc:sldMk cId="0" sldId="1302"/>
            <ac:picMk id="3" creationId="{2179DCE0-AB0B-4ACF-BDE3-CF49D58CD178}"/>
          </ac:picMkLst>
        </pc:picChg>
      </pc:sldChg>
      <pc:sldChg chg="delSp modSp">
        <pc:chgData name="Diogo Loureiro Jurema" userId="9dfde3f0-34dd-48c5-90ef-eaf27597f482" providerId="ADAL" clId="{56A86989-D8E7-4BB9-B1B9-EFBBF1D42749}" dt="2019-10-16T13:34:30.169" v="153" actId="27636"/>
        <pc:sldMkLst>
          <pc:docMk/>
          <pc:sldMk cId="0" sldId="1304"/>
        </pc:sldMkLst>
        <pc:spChg chg="mod">
          <ac:chgData name="Diogo Loureiro Jurema" userId="9dfde3f0-34dd-48c5-90ef-eaf27597f482" providerId="ADAL" clId="{56A86989-D8E7-4BB9-B1B9-EFBBF1D42749}" dt="2019-10-16T13:34:30.169" v="153" actId="27636"/>
          <ac:spMkLst>
            <pc:docMk/>
            <pc:sldMk cId="0" sldId="1304"/>
            <ac:spMk id="3" creationId="{00000000-0000-0000-0000-000000000000}"/>
          </ac:spMkLst>
        </pc:spChg>
        <pc:picChg chg="del">
          <ac:chgData name="Diogo Loureiro Jurema" userId="9dfde3f0-34dd-48c5-90ef-eaf27597f482" providerId="ADAL" clId="{56A86989-D8E7-4BB9-B1B9-EFBBF1D42749}" dt="2019-10-16T13:34:25.315" v="151" actId="478"/>
          <ac:picMkLst>
            <pc:docMk/>
            <pc:sldMk cId="0" sldId="1304"/>
            <ac:picMk id="4" creationId="{CFC7EF7C-E04D-41BE-9CC3-AA9E86E15157}"/>
          </ac:picMkLst>
        </pc:picChg>
      </pc:sldChg>
      <pc:sldChg chg="addSp delSp modSp">
        <pc:chgData name="Diogo Loureiro Jurema" userId="9dfde3f0-34dd-48c5-90ef-eaf27597f482" providerId="ADAL" clId="{56A86989-D8E7-4BB9-B1B9-EFBBF1D42749}" dt="2019-10-16T13:36:14.672" v="180" actId="1076"/>
        <pc:sldMkLst>
          <pc:docMk/>
          <pc:sldMk cId="697727578" sldId="1307"/>
        </pc:sldMkLst>
        <pc:spChg chg="del mod">
          <ac:chgData name="Diogo Loureiro Jurema" userId="9dfde3f0-34dd-48c5-90ef-eaf27597f482" providerId="ADAL" clId="{56A86989-D8E7-4BB9-B1B9-EFBBF1D42749}" dt="2019-10-16T13:35:41.422" v="175" actId="478"/>
          <ac:spMkLst>
            <pc:docMk/>
            <pc:sldMk cId="697727578" sldId="1307"/>
            <ac:spMk id="3" creationId="{00000000-0000-0000-0000-000000000000}"/>
          </ac:spMkLst>
        </pc:spChg>
        <pc:spChg chg="mod">
          <ac:chgData name="Diogo Loureiro Jurema" userId="9dfde3f0-34dd-48c5-90ef-eaf27597f482" providerId="ADAL" clId="{56A86989-D8E7-4BB9-B1B9-EFBBF1D42749}" dt="2019-10-16T13:35:57.176" v="178" actId="1076"/>
          <ac:spMkLst>
            <pc:docMk/>
            <pc:sldMk cId="697727578" sldId="1307"/>
            <ac:spMk id="4" creationId="{00000000-0000-0000-0000-000000000000}"/>
          </ac:spMkLst>
        </pc:spChg>
        <pc:spChg chg="mod">
          <ac:chgData name="Diogo Loureiro Jurema" userId="9dfde3f0-34dd-48c5-90ef-eaf27597f482" providerId="ADAL" clId="{56A86989-D8E7-4BB9-B1B9-EFBBF1D42749}" dt="2019-10-16T13:35:21.619" v="171" actId="1035"/>
          <ac:spMkLst>
            <pc:docMk/>
            <pc:sldMk cId="697727578" sldId="1307"/>
            <ac:spMk id="5" creationId="{0F685136-EAD1-B545-BFCA-0E96D27BD106}"/>
          </ac:spMkLst>
        </pc:spChg>
        <pc:spChg chg="mod">
          <ac:chgData name="Diogo Loureiro Jurema" userId="9dfde3f0-34dd-48c5-90ef-eaf27597f482" providerId="ADAL" clId="{56A86989-D8E7-4BB9-B1B9-EFBBF1D42749}" dt="2019-10-16T13:35:53.353" v="177" actId="1076"/>
          <ac:spMkLst>
            <pc:docMk/>
            <pc:sldMk cId="697727578" sldId="1307"/>
            <ac:spMk id="7" creationId="{00000000-0000-0000-0000-000000000000}"/>
          </ac:spMkLst>
        </pc:spChg>
        <pc:spChg chg="add del mod">
          <ac:chgData name="Diogo Loureiro Jurema" userId="9dfde3f0-34dd-48c5-90ef-eaf27597f482" providerId="ADAL" clId="{56A86989-D8E7-4BB9-B1B9-EFBBF1D42749}" dt="2019-10-16T13:35:44.594" v="176" actId="478"/>
          <ac:spMkLst>
            <pc:docMk/>
            <pc:sldMk cId="697727578" sldId="1307"/>
            <ac:spMk id="8" creationId="{2C5BCB99-C1C0-4BEF-949A-6AA4B4F0FED6}"/>
          </ac:spMkLst>
        </pc:spChg>
        <pc:spChg chg="mod">
          <ac:chgData name="Diogo Loureiro Jurema" userId="9dfde3f0-34dd-48c5-90ef-eaf27597f482" providerId="ADAL" clId="{56A86989-D8E7-4BB9-B1B9-EFBBF1D42749}" dt="2019-10-16T13:36:09.520" v="179" actId="1076"/>
          <ac:spMkLst>
            <pc:docMk/>
            <pc:sldMk cId="697727578" sldId="1307"/>
            <ac:spMk id="9" creationId="{00000000-0000-0000-0000-000000000000}"/>
          </ac:spMkLst>
        </pc:spChg>
        <pc:spChg chg="mod">
          <ac:chgData name="Diogo Loureiro Jurema" userId="9dfde3f0-34dd-48c5-90ef-eaf27597f482" providerId="ADAL" clId="{56A86989-D8E7-4BB9-B1B9-EFBBF1D42749}" dt="2019-10-16T13:36:14.672" v="180" actId="1076"/>
          <ac:spMkLst>
            <pc:docMk/>
            <pc:sldMk cId="697727578" sldId="1307"/>
            <ac:spMk id="10" creationId="{00000000-0000-0000-0000-000000000000}"/>
          </ac:spMkLst>
        </pc:spChg>
      </pc:sldChg>
      <pc:sldChg chg="delSp modSp">
        <pc:chgData name="Diogo Loureiro Jurema" userId="9dfde3f0-34dd-48c5-90ef-eaf27597f482" providerId="ADAL" clId="{56A86989-D8E7-4BB9-B1B9-EFBBF1D42749}" dt="2019-10-16T13:34:49.287" v="159" actId="27636"/>
        <pc:sldMkLst>
          <pc:docMk/>
          <pc:sldMk cId="0" sldId="1309"/>
        </pc:sldMkLst>
        <pc:spChg chg="mod">
          <ac:chgData name="Diogo Loureiro Jurema" userId="9dfde3f0-34dd-48c5-90ef-eaf27597f482" providerId="ADAL" clId="{56A86989-D8E7-4BB9-B1B9-EFBBF1D42749}" dt="2019-10-16T13:34:49.287" v="159" actId="27636"/>
          <ac:spMkLst>
            <pc:docMk/>
            <pc:sldMk cId="0" sldId="1309"/>
            <ac:spMk id="3" creationId="{00000000-0000-0000-0000-000000000000}"/>
          </ac:spMkLst>
        </pc:spChg>
        <pc:picChg chg="del">
          <ac:chgData name="Diogo Loureiro Jurema" userId="9dfde3f0-34dd-48c5-90ef-eaf27597f482" providerId="ADAL" clId="{56A86989-D8E7-4BB9-B1B9-EFBBF1D42749}" dt="2019-10-16T13:34:46.010" v="157" actId="478"/>
          <ac:picMkLst>
            <pc:docMk/>
            <pc:sldMk cId="0" sldId="1309"/>
            <ac:picMk id="5" creationId="{A91E43B5-1749-4CC6-98D1-C79C66DF2D0C}"/>
          </ac:picMkLst>
        </pc:picChg>
      </pc:sldChg>
      <pc:sldChg chg="delSp modSp">
        <pc:chgData name="Diogo Loureiro Jurema" userId="9dfde3f0-34dd-48c5-90ef-eaf27597f482" providerId="ADAL" clId="{56A86989-D8E7-4BB9-B1B9-EFBBF1D42749}" dt="2019-10-16T13:34:41.805" v="156" actId="27636"/>
        <pc:sldMkLst>
          <pc:docMk/>
          <pc:sldMk cId="0" sldId="1311"/>
        </pc:sldMkLst>
        <pc:spChg chg="mod">
          <ac:chgData name="Diogo Loureiro Jurema" userId="9dfde3f0-34dd-48c5-90ef-eaf27597f482" providerId="ADAL" clId="{56A86989-D8E7-4BB9-B1B9-EFBBF1D42749}" dt="2019-10-16T13:34:41.805" v="156" actId="27636"/>
          <ac:spMkLst>
            <pc:docMk/>
            <pc:sldMk cId="0" sldId="1311"/>
            <ac:spMk id="3" creationId="{00000000-0000-0000-0000-000000000000}"/>
          </ac:spMkLst>
        </pc:spChg>
        <pc:picChg chg="del">
          <ac:chgData name="Diogo Loureiro Jurema" userId="9dfde3f0-34dd-48c5-90ef-eaf27597f482" providerId="ADAL" clId="{56A86989-D8E7-4BB9-B1B9-EFBBF1D42749}" dt="2019-10-16T13:34:37.208" v="154" actId="478"/>
          <ac:picMkLst>
            <pc:docMk/>
            <pc:sldMk cId="0" sldId="1311"/>
            <ac:picMk id="5" creationId="{3D3F84D7-1692-4112-B837-63FFF9C5E67E}"/>
          </ac:picMkLst>
        </pc:picChg>
      </pc:sldChg>
      <pc:sldChg chg="delSp modSp">
        <pc:chgData name="Diogo Loureiro Jurema" userId="9dfde3f0-34dd-48c5-90ef-eaf27597f482" providerId="ADAL" clId="{56A86989-D8E7-4BB9-B1B9-EFBBF1D42749}" dt="2019-10-16T13:41:27.041" v="269" actId="20577"/>
        <pc:sldMkLst>
          <pc:docMk/>
          <pc:sldMk cId="2184077711" sldId="1313"/>
        </pc:sldMkLst>
        <pc:spChg chg="mod">
          <ac:chgData name="Diogo Loureiro Jurema" userId="9dfde3f0-34dd-48c5-90ef-eaf27597f482" providerId="ADAL" clId="{56A86989-D8E7-4BB9-B1B9-EFBBF1D42749}" dt="2019-10-16T13:41:27.041" v="269" actId="20577"/>
          <ac:spMkLst>
            <pc:docMk/>
            <pc:sldMk cId="2184077711" sldId="1313"/>
            <ac:spMk id="5" creationId="{00000000-0000-0000-0000-000000000000}"/>
          </ac:spMkLst>
        </pc:spChg>
        <pc:picChg chg="del">
          <ac:chgData name="Diogo Loureiro Jurema" userId="9dfde3f0-34dd-48c5-90ef-eaf27597f482" providerId="ADAL" clId="{56A86989-D8E7-4BB9-B1B9-EFBBF1D42749}" dt="2019-10-16T13:41:01.850" v="253" actId="478"/>
          <ac:picMkLst>
            <pc:docMk/>
            <pc:sldMk cId="2184077711" sldId="1313"/>
            <ac:picMk id="6" creationId="{45D0FB04-A408-4A2E-80A9-4DBEECD72999}"/>
          </ac:picMkLst>
        </pc:picChg>
      </pc:sldChg>
      <pc:sldChg chg="delSp">
        <pc:chgData name="Diogo Loureiro Jurema" userId="9dfde3f0-34dd-48c5-90ef-eaf27597f482" providerId="ADAL" clId="{56A86989-D8E7-4BB9-B1B9-EFBBF1D42749}" dt="2019-10-16T13:34:10.507" v="146" actId="478"/>
        <pc:sldMkLst>
          <pc:docMk/>
          <pc:sldMk cId="3370970596" sldId="1333"/>
        </pc:sldMkLst>
        <pc:picChg chg="del">
          <ac:chgData name="Diogo Loureiro Jurema" userId="9dfde3f0-34dd-48c5-90ef-eaf27597f482" providerId="ADAL" clId="{56A86989-D8E7-4BB9-B1B9-EFBBF1D42749}" dt="2019-10-16T13:34:10.507" v="146" actId="478"/>
          <ac:picMkLst>
            <pc:docMk/>
            <pc:sldMk cId="3370970596" sldId="1333"/>
            <ac:picMk id="3" creationId="{B6148B38-0E6F-4EBA-839B-D4C1EAD451B7}"/>
          </ac:picMkLst>
        </pc:picChg>
      </pc:sldChg>
      <pc:sldChg chg="modSp">
        <pc:chgData name="Diogo Loureiro Jurema" userId="9dfde3f0-34dd-48c5-90ef-eaf27597f482" providerId="ADAL" clId="{56A86989-D8E7-4BB9-B1B9-EFBBF1D42749}" dt="2019-10-16T13:39:50.664" v="241" actId="1036"/>
        <pc:sldMkLst>
          <pc:docMk/>
          <pc:sldMk cId="3841896552" sldId="1335"/>
        </pc:sldMkLst>
        <pc:spChg chg="mod">
          <ac:chgData name="Diogo Loureiro Jurema" userId="9dfde3f0-34dd-48c5-90ef-eaf27597f482" providerId="ADAL" clId="{56A86989-D8E7-4BB9-B1B9-EFBBF1D42749}" dt="2019-10-16T13:37:27.048" v="182" actId="14100"/>
          <ac:spMkLst>
            <pc:docMk/>
            <pc:sldMk cId="3841896552" sldId="1335"/>
            <ac:spMk id="2" creationId="{25771121-A044-47DB-8938-70DE96802754}"/>
          </ac:spMkLst>
        </pc:spChg>
        <pc:spChg chg="mod">
          <ac:chgData name="Diogo Loureiro Jurema" userId="9dfde3f0-34dd-48c5-90ef-eaf27597f482" providerId="ADAL" clId="{56A86989-D8E7-4BB9-B1B9-EFBBF1D42749}" dt="2019-10-16T13:39:50.664" v="241" actId="1036"/>
          <ac:spMkLst>
            <pc:docMk/>
            <pc:sldMk cId="3841896552" sldId="1335"/>
            <ac:spMk id="15" creationId="{B26B3ADC-0EBF-482A-81E4-177AAFB1301B}"/>
          </ac:spMkLst>
        </pc:spChg>
        <pc:spChg chg="mod">
          <ac:chgData name="Diogo Loureiro Jurema" userId="9dfde3f0-34dd-48c5-90ef-eaf27597f482" providerId="ADAL" clId="{56A86989-D8E7-4BB9-B1B9-EFBBF1D42749}" dt="2019-10-16T13:39:50.664" v="241" actId="1036"/>
          <ac:spMkLst>
            <pc:docMk/>
            <pc:sldMk cId="3841896552" sldId="1335"/>
            <ac:spMk id="16" creationId="{4448CC14-0E08-4BEA-9222-3F187CFAD048}"/>
          </ac:spMkLst>
        </pc:spChg>
        <pc:spChg chg="mod">
          <ac:chgData name="Diogo Loureiro Jurema" userId="9dfde3f0-34dd-48c5-90ef-eaf27597f482" providerId="ADAL" clId="{56A86989-D8E7-4BB9-B1B9-EFBBF1D42749}" dt="2019-10-16T13:39:50.664" v="241" actId="1036"/>
          <ac:spMkLst>
            <pc:docMk/>
            <pc:sldMk cId="3841896552" sldId="1335"/>
            <ac:spMk id="17" creationId="{0FF124A0-F26C-44C1-969B-9F0FD8777D18}"/>
          </ac:spMkLst>
        </pc:spChg>
        <pc:spChg chg="mod">
          <ac:chgData name="Diogo Loureiro Jurema" userId="9dfde3f0-34dd-48c5-90ef-eaf27597f482" providerId="ADAL" clId="{56A86989-D8E7-4BB9-B1B9-EFBBF1D42749}" dt="2019-10-16T13:39:50.664" v="241" actId="1036"/>
          <ac:spMkLst>
            <pc:docMk/>
            <pc:sldMk cId="3841896552" sldId="1335"/>
            <ac:spMk id="18" creationId="{B7E7EE32-2FB9-4CAC-B752-0B348EA6584C}"/>
          </ac:spMkLst>
        </pc:spChg>
        <pc:spChg chg="mod">
          <ac:chgData name="Diogo Loureiro Jurema" userId="9dfde3f0-34dd-48c5-90ef-eaf27597f482" providerId="ADAL" clId="{56A86989-D8E7-4BB9-B1B9-EFBBF1D42749}" dt="2019-10-16T13:39:50.664" v="241" actId="1036"/>
          <ac:spMkLst>
            <pc:docMk/>
            <pc:sldMk cId="3841896552" sldId="1335"/>
            <ac:spMk id="19" creationId="{D2582113-9034-4677-9A03-93599F9A5293}"/>
          </ac:spMkLst>
        </pc:spChg>
        <pc:spChg chg="mod">
          <ac:chgData name="Diogo Loureiro Jurema" userId="9dfde3f0-34dd-48c5-90ef-eaf27597f482" providerId="ADAL" clId="{56A86989-D8E7-4BB9-B1B9-EFBBF1D42749}" dt="2019-10-16T13:39:50.664" v="241" actId="1036"/>
          <ac:spMkLst>
            <pc:docMk/>
            <pc:sldMk cId="3841896552" sldId="1335"/>
            <ac:spMk id="20" creationId="{9DB54CA8-8692-4006-B35E-3AE5DDE283C5}"/>
          </ac:spMkLst>
        </pc:spChg>
        <pc:spChg chg="mod">
          <ac:chgData name="Diogo Loureiro Jurema" userId="9dfde3f0-34dd-48c5-90ef-eaf27597f482" providerId="ADAL" clId="{56A86989-D8E7-4BB9-B1B9-EFBBF1D42749}" dt="2019-10-16T13:39:50.664" v="241" actId="1036"/>
          <ac:spMkLst>
            <pc:docMk/>
            <pc:sldMk cId="3841896552" sldId="1335"/>
            <ac:spMk id="21" creationId="{7BF2C30E-726A-4B4D-80D9-DDFC1A7956BF}"/>
          </ac:spMkLst>
        </pc:spChg>
        <pc:spChg chg="mod">
          <ac:chgData name="Diogo Loureiro Jurema" userId="9dfde3f0-34dd-48c5-90ef-eaf27597f482" providerId="ADAL" clId="{56A86989-D8E7-4BB9-B1B9-EFBBF1D42749}" dt="2019-10-16T13:39:50.664" v="241" actId="1036"/>
          <ac:spMkLst>
            <pc:docMk/>
            <pc:sldMk cId="3841896552" sldId="1335"/>
            <ac:spMk id="23" creationId="{BA9640D7-96CC-4665-89F8-8B77C33BF582}"/>
          </ac:spMkLst>
        </pc:spChg>
        <pc:spChg chg="mod">
          <ac:chgData name="Diogo Loureiro Jurema" userId="9dfde3f0-34dd-48c5-90ef-eaf27597f482" providerId="ADAL" clId="{56A86989-D8E7-4BB9-B1B9-EFBBF1D42749}" dt="2019-10-16T13:39:50.664" v="241" actId="1036"/>
          <ac:spMkLst>
            <pc:docMk/>
            <pc:sldMk cId="3841896552" sldId="1335"/>
            <ac:spMk id="25" creationId="{A1EF18EC-1511-447D-80D3-46038BDCA857}"/>
          </ac:spMkLst>
        </pc:spChg>
        <pc:spChg chg="mod">
          <ac:chgData name="Diogo Loureiro Jurema" userId="9dfde3f0-34dd-48c5-90ef-eaf27597f482" providerId="ADAL" clId="{56A86989-D8E7-4BB9-B1B9-EFBBF1D42749}" dt="2019-10-16T13:39:50.664" v="241" actId="1036"/>
          <ac:spMkLst>
            <pc:docMk/>
            <pc:sldMk cId="3841896552" sldId="1335"/>
            <ac:spMk id="26" creationId="{E26D897D-62B7-4746-8B91-66220848ABC0}"/>
          </ac:spMkLst>
        </pc:spChg>
        <pc:spChg chg="mod">
          <ac:chgData name="Diogo Loureiro Jurema" userId="9dfde3f0-34dd-48c5-90ef-eaf27597f482" providerId="ADAL" clId="{56A86989-D8E7-4BB9-B1B9-EFBBF1D42749}" dt="2019-10-16T13:39:50.664" v="241" actId="1036"/>
          <ac:spMkLst>
            <pc:docMk/>
            <pc:sldMk cId="3841896552" sldId="1335"/>
            <ac:spMk id="27" creationId="{D3EE8875-D27E-40B0-BF6A-EAD17477E8FC}"/>
          </ac:spMkLst>
        </pc:spChg>
        <pc:spChg chg="mod">
          <ac:chgData name="Diogo Loureiro Jurema" userId="9dfde3f0-34dd-48c5-90ef-eaf27597f482" providerId="ADAL" clId="{56A86989-D8E7-4BB9-B1B9-EFBBF1D42749}" dt="2019-10-16T13:39:50.664" v="241" actId="1036"/>
          <ac:spMkLst>
            <pc:docMk/>
            <pc:sldMk cId="3841896552" sldId="1335"/>
            <ac:spMk id="28" creationId="{F58204F0-8762-4E83-AA2E-7CC711F91869}"/>
          </ac:spMkLst>
        </pc:spChg>
        <pc:spChg chg="mod">
          <ac:chgData name="Diogo Loureiro Jurema" userId="9dfde3f0-34dd-48c5-90ef-eaf27597f482" providerId="ADAL" clId="{56A86989-D8E7-4BB9-B1B9-EFBBF1D42749}" dt="2019-10-16T13:39:50.664" v="241" actId="1036"/>
          <ac:spMkLst>
            <pc:docMk/>
            <pc:sldMk cId="3841896552" sldId="1335"/>
            <ac:spMk id="29" creationId="{43A0A271-7F0B-4082-9081-81FB7DE8E5A3}"/>
          </ac:spMkLst>
        </pc:spChg>
        <pc:spChg chg="mod">
          <ac:chgData name="Diogo Loureiro Jurema" userId="9dfde3f0-34dd-48c5-90ef-eaf27597f482" providerId="ADAL" clId="{56A86989-D8E7-4BB9-B1B9-EFBBF1D42749}" dt="2019-10-16T13:39:50.664" v="241" actId="1036"/>
          <ac:spMkLst>
            <pc:docMk/>
            <pc:sldMk cId="3841896552" sldId="1335"/>
            <ac:spMk id="30" creationId="{166EF8AA-D5D3-428F-A0CB-33F2F32E30BD}"/>
          </ac:spMkLst>
        </pc:spChg>
        <pc:spChg chg="mod">
          <ac:chgData name="Diogo Loureiro Jurema" userId="9dfde3f0-34dd-48c5-90ef-eaf27597f482" providerId="ADAL" clId="{56A86989-D8E7-4BB9-B1B9-EFBBF1D42749}" dt="2019-10-16T13:39:50.664" v="241" actId="1036"/>
          <ac:spMkLst>
            <pc:docMk/>
            <pc:sldMk cId="3841896552" sldId="1335"/>
            <ac:spMk id="37" creationId="{C21DB217-5C6E-4F0B-A592-4EF7E7A9D7A4}"/>
          </ac:spMkLst>
        </pc:spChg>
        <pc:spChg chg="mod">
          <ac:chgData name="Diogo Loureiro Jurema" userId="9dfde3f0-34dd-48c5-90ef-eaf27597f482" providerId="ADAL" clId="{56A86989-D8E7-4BB9-B1B9-EFBBF1D42749}" dt="2019-10-16T13:39:50.664" v="241" actId="1036"/>
          <ac:spMkLst>
            <pc:docMk/>
            <pc:sldMk cId="3841896552" sldId="1335"/>
            <ac:spMk id="38" creationId="{5133D0BA-D8A2-45ED-BB19-EC5C55CC7E99}"/>
          </ac:spMkLst>
        </pc:spChg>
        <pc:spChg chg="mod">
          <ac:chgData name="Diogo Loureiro Jurema" userId="9dfde3f0-34dd-48c5-90ef-eaf27597f482" providerId="ADAL" clId="{56A86989-D8E7-4BB9-B1B9-EFBBF1D42749}" dt="2019-10-16T13:39:50.664" v="241" actId="1036"/>
          <ac:spMkLst>
            <pc:docMk/>
            <pc:sldMk cId="3841896552" sldId="1335"/>
            <ac:spMk id="39" creationId="{A2B667A2-72C9-4268-BA7C-60B2CB475E62}"/>
          </ac:spMkLst>
        </pc:spChg>
        <pc:spChg chg="mod">
          <ac:chgData name="Diogo Loureiro Jurema" userId="9dfde3f0-34dd-48c5-90ef-eaf27597f482" providerId="ADAL" clId="{56A86989-D8E7-4BB9-B1B9-EFBBF1D42749}" dt="2019-10-16T13:39:50.664" v="241" actId="1036"/>
          <ac:spMkLst>
            <pc:docMk/>
            <pc:sldMk cId="3841896552" sldId="1335"/>
            <ac:spMk id="40" creationId="{A968AE04-922A-4621-8D63-A09CB4AC04AC}"/>
          </ac:spMkLst>
        </pc:spChg>
        <pc:spChg chg="mod">
          <ac:chgData name="Diogo Loureiro Jurema" userId="9dfde3f0-34dd-48c5-90ef-eaf27597f482" providerId="ADAL" clId="{56A86989-D8E7-4BB9-B1B9-EFBBF1D42749}" dt="2019-10-16T13:39:50.664" v="241" actId="1036"/>
          <ac:spMkLst>
            <pc:docMk/>
            <pc:sldMk cId="3841896552" sldId="1335"/>
            <ac:spMk id="41" creationId="{229C6D7A-B299-45E9-AD23-78305547D20F}"/>
          </ac:spMkLst>
        </pc:spChg>
        <pc:spChg chg="mod">
          <ac:chgData name="Diogo Loureiro Jurema" userId="9dfde3f0-34dd-48c5-90ef-eaf27597f482" providerId="ADAL" clId="{56A86989-D8E7-4BB9-B1B9-EFBBF1D42749}" dt="2019-10-16T13:39:50.664" v="241" actId="1036"/>
          <ac:spMkLst>
            <pc:docMk/>
            <pc:sldMk cId="3841896552" sldId="1335"/>
            <ac:spMk id="42" creationId="{EF9CF484-A8B5-464B-B601-E138ED412C5F}"/>
          </ac:spMkLst>
        </pc:spChg>
        <pc:spChg chg="mod">
          <ac:chgData name="Diogo Loureiro Jurema" userId="9dfde3f0-34dd-48c5-90ef-eaf27597f482" providerId="ADAL" clId="{56A86989-D8E7-4BB9-B1B9-EFBBF1D42749}" dt="2019-10-16T13:39:50.664" v="241" actId="1036"/>
          <ac:spMkLst>
            <pc:docMk/>
            <pc:sldMk cId="3841896552" sldId="1335"/>
            <ac:spMk id="43" creationId="{F2202F10-FACF-422B-BAC3-FF01DE65434B}"/>
          </ac:spMkLst>
        </pc:spChg>
        <pc:spChg chg="mod">
          <ac:chgData name="Diogo Loureiro Jurema" userId="9dfde3f0-34dd-48c5-90ef-eaf27597f482" providerId="ADAL" clId="{56A86989-D8E7-4BB9-B1B9-EFBBF1D42749}" dt="2019-10-16T13:39:50.664" v="241" actId="1036"/>
          <ac:spMkLst>
            <pc:docMk/>
            <pc:sldMk cId="3841896552" sldId="1335"/>
            <ac:spMk id="44" creationId="{D1F3A730-230A-42EE-85AA-5762581CDBE0}"/>
          </ac:spMkLst>
        </pc:spChg>
        <pc:picChg chg="mod">
          <ac:chgData name="Diogo Loureiro Jurema" userId="9dfde3f0-34dd-48c5-90ef-eaf27597f482" providerId="ADAL" clId="{56A86989-D8E7-4BB9-B1B9-EFBBF1D42749}" dt="2019-10-16T13:39:50.664" v="241" actId="1036"/>
          <ac:picMkLst>
            <pc:docMk/>
            <pc:sldMk cId="3841896552" sldId="1335"/>
            <ac:picMk id="4" creationId="{71A57BC5-4754-410C-BBC7-54B64593C5CF}"/>
          </ac:picMkLst>
        </pc:picChg>
        <pc:picChg chg="mod">
          <ac:chgData name="Diogo Loureiro Jurema" userId="9dfde3f0-34dd-48c5-90ef-eaf27597f482" providerId="ADAL" clId="{56A86989-D8E7-4BB9-B1B9-EFBBF1D42749}" dt="2019-10-16T13:39:50.664" v="241" actId="1036"/>
          <ac:picMkLst>
            <pc:docMk/>
            <pc:sldMk cId="3841896552" sldId="1335"/>
            <ac:picMk id="5" creationId="{F7E83ACB-9BEF-4F3B-8EC5-D1DE7CE2A769}"/>
          </ac:picMkLst>
        </pc:picChg>
        <pc:picChg chg="mod">
          <ac:chgData name="Diogo Loureiro Jurema" userId="9dfde3f0-34dd-48c5-90ef-eaf27597f482" providerId="ADAL" clId="{56A86989-D8E7-4BB9-B1B9-EFBBF1D42749}" dt="2019-10-16T13:39:50.664" v="241" actId="1036"/>
          <ac:picMkLst>
            <pc:docMk/>
            <pc:sldMk cId="3841896552" sldId="1335"/>
            <ac:picMk id="6" creationId="{B905C783-5CCE-4245-87F2-D01A0CEE2DE1}"/>
          </ac:picMkLst>
        </pc:picChg>
        <pc:picChg chg="mod">
          <ac:chgData name="Diogo Loureiro Jurema" userId="9dfde3f0-34dd-48c5-90ef-eaf27597f482" providerId="ADAL" clId="{56A86989-D8E7-4BB9-B1B9-EFBBF1D42749}" dt="2019-10-16T13:39:50.664" v="241" actId="1036"/>
          <ac:picMkLst>
            <pc:docMk/>
            <pc:sldMk cId="3841896552" sldId="1335"/>
            <ac:picMk id="7" creationId="{473285A3-7D44-44D6-9306-0B484458E2FC}"/>
          </ac:picMkLst>
        </pc:picChg>
        <pc:picChg chg="mod">
          <ac:chgData name="Diogo Loureiro Jurema" userId="9dfde3f0-34dd-48c5-90ef-eaf27597f482" providerId="ADAL" clId="{56A86989-D8E7-4BB9-B1B9-EFBBF1D42749}" dt="2019-10-16T13:39:50.664" v="241" actId="1036"/>
          <ac:picMkLst>
            <pc:docMk/>
            <pc:sldMk cId="3841896552" sldId="1335"/>
            <ac:picMk id="8" creationId="{ACB8CBEA-D8BF-4E57-AEDA-7F2801E56BF8}"/>
          </ac:picMkLst>
        </pc:picChg>
        <pc:picChg chg="mod">
          <ac:chgData name="Diogo Loureiro Jurema" userId="9dfde3f0-34dd-48c5-90ef-eaf27597f482" providerId="ADAL" clId="{56A86989-D8E7-4BB9-B1B9-EFBBF1D42749}" dt="2019-10-16T13:39:50.664" v="241" actId="1036"/>
          <ac:picMkLst>
            <pc:docMk/>
            <pc:sldMk cId="3841896552" sldId="1335"/>
            <ac:picMk id="9" creationId="{4E15263E-4C4B-4AFE-9060-43B5DACF98EF}"/>
          </ac:picMkLst>
        </pc:picChg>
        <pc:cxnChg chg="mod">
          <ac:chgData name="Diogo Loureiro Jurema" userId="9dfde3f0-34dd-48c5-90ef-eaf27597f482" providerId="ADAL" clId="{56A86989-D8E7-4BB9-B1B9-EFBBF1D42749}" dt="2019-10-16T13:39:50.664" v="241" actId="1036"/>
          <ac:cxnSpMkLst>
            <pc:docMk/>
            <pc:sldMk cId="3841896552" sldId="1335"/>
            <ac:cxnSpMk id="11" creationId="{91FD592D-2604-41C3-B10C-2D4ABBFDBE5C}"/>
          </ac:cxnSpMkLst>
        </pc:cxnChg>
      </pc:sldChg>
      <pc:sldChg chg="addSp modSp">
        <pc:chgData name="Diogo Loureiro Jurema" userId="9dfde3f0-34dd-48c5-90ef-eaf27597f482" providerId="ADAL" clId="{56A86989-D8E7-4BB9-B1B9-EFBBF1D42749}" dt="2019-10-16T13:42:20.520" v="277" actId="1076"/>
        <pc:sldMkLst>
          <pc:docMk/>
          <pc:sldMk cId="828382853" sldId="1338"/>
        </pc:sldMkLst>
        <pc:spChg chg="add mod">
          <ac:chgData name="Diogo Loureiro Jurema" userId="9dfde3f0-34dd-48c5-90ef-eaf27597f482" providerId="ADAL" clId="{56A86989-D8E7-4BB9-B1B9-EFBBF1D42749}" dt="2019-10-16T13:41:58.389" v="273" actId="2085"/>
          <ac:spMkLst>
            <pc:docMk/>
            <pc:sldMk cId="828382853" sldId="1338"/>
            <ac:spMk id="24" creationId="{DA3C8566-D889-446E-83AD-D6BAA157B999}"/>
          </ac:spMkLst>
        </pc:spChg>
        <pc:picChg chg="add mod">
          <ac:chgData name="Diogo Loureiro Jurema" userId="9dfde3f0-34dd-48c5-90ef-eaf27597f482" providerId="ADAL" clId="{56A86989-D8E7-4BB9-B1B9-EFBBF1D42749}" dt="2019-10-16T13:42:20.520" v="277" actId="1076"/>
          <ac:picMkLst>
            <pc:docMk/>
            <pc:sldMk cId="828382853" sldId="1338"/>
            <ac:picMk id="25" creationId="{75B69D49-8035-4A6B-900F-BEEAEFDC4C06}"/>
          </ac:picMkLst>
        </pc:picChg>
      </pc:sldChg>
      <pc:sldChg chg="delSp">
        <pc:chgData name="Diogo Loureiro Jurema" userId="9dfde3f0-34dd-48c5-90ef-eaf27597f482" providerId="ADAL" clId="{56A86989-D8E7-4BB9-B1B9-EFBBF1D42749}" dt="2019-10-16T13:34:22.091" v="149" actId="478"/>
        <pc:sldMkLst>
          <pc:docMk/>
          <pc:sldMk cId="2900446407" sldId="1340"/>
        </pc:sldMkLst>
        <pc:picChg chg="del">
          <ac:chgData name="Diogo Loureiro Jurema" userId="9dfde3f0-34dd-48c5-90ef-eaf27597f482" providerId="ADAL" clId="{56A86989-D8E7-4BB9-B1B9-EFBBF1D42749}" dt="2019-10-16T13:34:22.091" v="149" actId="478"/>
          <ac:picMkLst>
            <pc:docMk/>
            <pc:sldMk cId="2900446407" sldId="1340"/>
            <ac:picMk id="5" creationId="{51FFD34C-05EA-47E6-8D44-96AD1AC5654A}"/>
          </ac:picMkLst>
        </pc:picChg>
      </pc:sldChg>
      <pc:sldMasterChg chg="addSp modSp">
        <pc:chgData name="Diogo Loureiro Jurema" userId="9dfde3f0-34dd-48c5-90ef-eaf27597f482" providerId="ADAL" clId="{56A86989-D8E7-4BB9-B1B9-EFBBF1D42749}" dt="2019-10-16T13:29:18.200" v="3" actId="1076"/>
        <pc:sldMasterMkLst>
          <pc:docMk/>
          <pc:sldMasterMk cId="0" sldId="2147483648"/>
        </pc:sldMasterMkLst>
        <pc:picChg chg="add mod">
          <ac:chgData name="Diogo Loureiro Jurema" userId="9dfde3f0-34dd-48c5-90ef-eaf27597f482" providerId="ADAL" clId="{56A86989-D8E7-4BB9-B1B9-EFBBF1D42749}" dt="2019-10-16T13:29:18.200" v="3" actId="1076"/>
          <ac:picMkLst>
            <pc:docMk/>
            <pc:sldMasterMk cId="0" sldId="2147483648"/>
            <ac:picMk id="4" creationId="{374F7B4C-C2C9-4113-A363-52D69AEBA8D4}"/>
          </ac:picMkLst>
        </pc:picChg>
      </pc:sldMasterChg>
    </pc:docChg>
  </pc:docChgLst>
  <pc:docChgLst>
    <pc:chgData clId="Web-{D851B3F2-BBC8-4853-9E62-FF5FD90EC993}"/>
  </pc:docChgLst>
  <pc:docChgLst>
    <pc:chgData name="Tove Eriksson" userId="S::tove.eriksson@redr.org.uk::fd4bf3dc-9314-482f-8100-a10a36654583" providerId="AD" clId="Web-{C0393EAD-BE76-F2F6-32F4-73BF35E2182C}"/>
  </pc:docChgLst>
  <pc:docChgLst>
    <pc:chgData clId="Web-{CC658BB6-8511-4946-93E3-1331BCA7726E}"/>
  </pc:docChgLst>
  <pc:docChgLst>
    <pc:chgData name="Tove Eriksson" userId="S::tove.eriksson@redr.org.uk::fd4bf3dc-9314-482f-8100-a10a36654583" providerId="AD" clId="Web-{2A2B7EF8-9572-3452-CC43-7A2F8BAAE72F}"/>
  </pc:docChgLst>
  <pc:docChgLst>
    <pc:chgData name="Tove Eriksson" userId="fd4bf3dc-9314-482f-8100-a10a36654583" providerId="ADAL" clId="{27C91143-F24C-4A32-ADFB-75D138128BA1}"/>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1"/>
            <a:ext cx="2945659" cy="3665221"/>
          </a:xfrm>
          <a:prstGeom prst="rect">
            <a:avLst/>
          </a:prstGeom>
        </p:spPr>
        <p:txBody>
          <a:bodyPr vert="horz" lIns="191055" tIns="95527" rIns="191055" bIns="95527" rtlCol="0"/>
          <a:lstStyle>
            <a:lvl1pPr algn="l" eaLnBrk="1" fontAlgn="auto" hangingPunct="1">
              <a:spcBef>
                <a:spcPts val="0"/>
              </a:spcBef>
              <a:spcAft>
                <a:spcPts val="0"/>
              </a:spcAft>
              <a:defRPr sz="2500">
                <a:latin typeface="+mn-lt"/>
              </a:defRPr>
            </a:lvl1pPr>
          </a:lstStyle>
          <a:p>
            <a:pPr>
              <a:defRPr/>
            </a:pPr>
            <a:endParaRPr lang="en-US"/>
          </a:p>
        </p:txBody>
      </p:sp>
      <p:sp>
        <p:nvSpPr>
          <p:cNvPr id="3" name="Espace réservé de la date 2"/>
          <p:cNvSpPr>
            <a:spLocks noGrp="1"/>
          </p:cNvSpPr>
          <p:nvPr>
            <p:ph type="dt" idx="1"/>
          </p:nvPr>
        </p:nvSpPr>
        <p:spPr>
          <a:xfrm>
            <a:off x="3850443" y="1"/>
            <a:ext cx="2945659" cy="3665221"/>
          </a:xfrm>
          <a:prstGeom prst="rect">
            <a:avLst/>
          </a:prstGeom>
        </p:spPr>
        <p:txBody>
          <a:bodyPr vert="horz" lIns="191055" tIns="95527" rIns="191055" bIns="95527" rtlCol="0"/>
          <a:lstStyle>
            <a:lvl1pPr algn="r" eaLnBrk="1" fontAlgn="auto" hangingPunct="1">
              <a:spcBef>
                <a:spcPts val="0"/>
              </a:spcBef>
              <a:spcAft>
                <a:spcPts val="0"/>
              </a:spcAft>
              <a:defRPr sz="2500">
                <a:latin typeface="+mn-lt"/>
              </a:defRPr>
            </a:lvl1pPr>
          </a:lstStyle>
          <a:p>
            <a:pPr>
              <a:defRPr/>
            </a:pPr>
            <a:fld id="{6070848E-9EA8-4B84-88E8-092A3C6FCFAC}" type="datetimeFigureOut">
              <a:rPr lang="en-US"/>
              <a:pPr>
                <a:defRPr/>
              </a:pPr>
              <a:t>10/16/2019</a:t>
            </a:fld>
            <a:endParaRPr lang="en-US"/>
          </a:p>
        </p:txBody>
      </p:sp>
      <p:sp>
        <p:nvSpPr>
          <p:cNvPr id="4" name="Espace réservé de l'image des diapositives 3"/>
          <p:cNvSpPr>
            <a:spLocks noGrp="1" noRot="1" noChangeAspect="1"/>
          </p:cNvSpPr>
          <p:nvPr>
            <p:ph type="sldImg" idx="2"/>
          </p:nvPr>
        </p:nvSpPr>
        <p:spPr>
          <a:xfrm>
            <a:off x="-14925675" y="5499100"/>
            <a:ext cx="36649025" cy="27487563"/>
          </a:xfrm>
          <a:prstGeom prst="rect">
            <a:avLst/>
          </a:prstGeom>
          <a:noFill/>
          <a:ln w="12700">
            <a:solidFill>
              <a:prstClr val="black"/>
            </a:solidFill>
          </a:ln>
        </p:spPr>
        <p:txBody>
          <a:bodyPr vert="horz" lIns="191055" tIns="95527" rIns="191055" bIns="95527" rtlCol="0" anchor="ctr"/>
          <a:lstStyle/>
          <a:p>
            <a:pPr lvl="0"/>
            <a:endParaRPr lang="en-US" noProof="0"/>
          </a:p>
        </p:txBody>
      </p:sp>
      <p:sp>
        <p:nvSpPr>
          <p:cNvPr id="5" name="Espace réservé des commentaires 4"/>
          <p:cNvSpPr>
            <a:spLocks noGrp="1"/>
          </p:cNvSpPr>
          <p:nvPr>
            <p:ph type="body" sz="quarter" idx="3"/>
          </p:nvPr>
        </p:nvSpPr>
        <p:spPr>
          <a:xfrm>
            <a:off x="679768" y="34819593"/>
            <a:ext cx="5438140" cy="32986983"/>
          </a:xfrm>
          <a:prstGeom prst="rect">
            <a:avLst/>
          </a:prstGeom>
        </p:spPr>
        <p:txBody>
          <a:bodyPr vert="horz" lIns="191055" tIns="95527" rIns="191055" bIns="95527"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Espace réservé du pied de page 5"/>
          <p:cNvSpPr>
            <a:spLocks noGrp="1"/>
          </p:cNvSpPr>
          <p:nvPr>
            <p:ph type="ftr" sz="quarter" idx="4"/>
          </p:nvPr>
        </p:nvSpPr>
        <p:spPr>
          <a:xfrm>
            <a:off x="3" y="69626462"/>
            <a:ext cx="2945659" cy="3665221"/>
          </a:xfrm>
          <a:prstGeom prst="rect">
            <a:avLst/>
          </a:prstGeom>
        </p:spPr>
        <p:txBody>
          <a:bodyPr vert="horz" lIns="191055" tIns="95527" rIns="191055" bIns="95527" rtlCol="0" anchor="b"/>
          <a:lstStyle>
            <a:lvl1pPr algn="l" eaLnBrk="1" fontAlgn="auto" hangingPunct="1">
              <a:spcBef>
                <a:spcPts val="0"/>
              </a:spcBef>
              <a:spcAft>
                <a:spcPts val="0"/>
              </a:spcAft>
              <a:defRPr sz="2500">
                <a:latin typeface="+mn-lt"/>
              </a:defRPr>
            </a:lvl1pPr>
          </a:lstStyle>
          <a:p>
            <a:pPr>
              <a:defRPr/>
            </a:pPr>
            <a:endParaRPr lang="en-US"/>
          </a:p>
        </p:txBody>
      </p:sp>
      <p:sp>
        <p:nvSpPr>
          <p:cNvPr id="7" name="Espace réservé du numéro de diapositive 6"/>
          <p:cNvSpPr>
            <a:spLocks noGrp="1"/>
          </p:cNvSpPr>
          <p:nvPr>
            <p:ph type="sldNum" sz="quarter" idx="5"/>
          </p:nvPr>
        </p:nvSpPr>
        <p:spPr>
          <a:xfrm>
            <a:off x="3850443" y="69626462"/>
            <a:ext cx="2945659" cy="3665221"/>
          </a:xfrm>
          <a:prstGeom prst="rect">
            <a:avLst/>
          </a:prstGeom>
        </p:spPr>
        <p:txBody>
          <a:bodyPr vert="horz" wrap="square" lIns="191055" tIns="95527" rIns="191055" bIns="95527" numCol="1" anchor="b" anchorCtr="0" compatLnSpc="1">
            <a:prstTxWarp prst="textNoShape">
              <a:avLst/>
            </a:prstTxWarp>
          </a:bodyPr>
          <a:lstStyle>
            <a:lvl1pPr algn="r" eaLnBrk="1" hangingPunct="1">
              <a:defRPr sz="2500">
                <a:latin typeface="Calibri" panose="020F0502020204030204" pitchFamily="34" charset="0"/>
              </a:defRPr>
            </a:lvl1pPr>
          </a:lstStyle>
          <a:p>
            <a:pPr>
              <a:defRPr/>
            </a:pPr>
            <a:fld id="{460FAE3D-1F03-45E2-9618-0D82B56526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4Fx72r7BKb0"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460FAE3D-1F03-45E2-9618-0D82B565262A}" type="slidenum">
              <a:rPr lang="en-US" altLang="en-US"/>
              <a:pPr>
                <a:defRPr/>
              </a:pPr>
              <a:t>1</a:t>
            </a:fld>
            <a:endParaRPr lang="en-US" altLang="en-US"/>
          </a:p>
        </p:txBody>
      </p:sp>
    </p:spTree>
    <p:extLst>
      <p:ext uri="{BB962C8B-B14F-4D97-AF65-F5344CB8AC3E}">
        <p14:creationId xmlns:p14="http://schemas.microsoft.com/office/powerpoint/2010/main" val="371615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Presentation: Malnutrition in Emergencies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Prior to showing slide 10 (Types of Malnutrition), ask for ideas on what happens when dietary intake does not meet dietary needs? Bring up the slide and remind participants that we normally consider there to be four types of malnutrition. Clarify and ensure the participants have a correct understanding as you go along. </a:t>
            </a:r>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Exercise: Acute and Chronic Undernutrition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Invite the participants to discuss with the person next to them and ask half the room to brainstorm what acute undernutrition is (in pairs) and the other what chronic undernutrition is. Keep this brief and invite an open brainstorming atmosphere where the participants are free to guess based on their knowledge. After a few minutes, break and invite volunteer to present their key points. Consolidate using slide 11 (Differences between acute and chronic undernutrition). Make sure that participants understand that they both exist in emergency and non-emergency setting and at times a child can be stunted and wasted at the same time.  </a:t>
            </a:r>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Continue going through the different types of malnutrition that take place in emergencies using slides 13-18</a:t>
            </a:r>
          </a:p>
          <a:p>
            <a:r>
              <a:rPr lang="en-GB" sz="1200" u="sng" kern="1200" dirty="0">
                <a:solidFill>
                  <a:schemeClr val="tx1"/>
                </a:solidFill>
                <a:effectLst/>
                <a:latin typeface="+mn-lt"/>
                <a:ea typeface="+mn-ea"/>
                <a:cs typeface="+mn-cs"/>
              </a:rPr>
              <a:t>Acute malnutrition</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Wasting</a:t>
            </a:r>
          </a:p>
          <a:p>
            <a:pPr lvl="0"/>
            <a:r>
              <a:rPr lang="en-GB" sz="1200" kern="1200" dirty="0">
                <a:solidFill>
                  <a:schemeClr val="tx1"/>
                </a:solidFill>
                <a:effectLst/>
                <a:latin typeface="+mn-lt"/>
                <a:ea typeface="+mn-ea"/>
                <a:cs typeface="+mn-cs"/>
              </a:rPr>
              <a:t>Classification</a:t>
            </a:r>
          </a:p>
          <a:p>
            <a:pPr lvl="0"/>
            <a:r>
              <a:rPr lang="en-GB" sz="1200" kern="1200" dirty="0">
                <a:solidFill>
                  <a:schemeClr val="tx1"/>
                </a:solidFill>
                <a:effectLst/>
                <a:latin typeface="+mn-lt"/>
                <a:ea typeface="+mn-ea"/>
                <a:cs typeface="+mn-cs"/>
              </a:rPr>
              <a:t>Severe acute malnutrition</a:t>
            </a:r>
          </a:p>
          <a:p>
            <a:r>
              <a:rPr lang="en-GB" sz="1200" kern="1200" dirty="0">
                <a:solidFill>
                  <a:schemeClr val="tx1"/>
                </a:solidFill>
                <a:effectLst/>
                <a:latin typeface="+mn-lt"/>
                <a:ea typeface="+mn-ea"/>
                <a:cs typeface="+mn-cs"/>
              </a:rPr>
              <a:t>Show the pictures and ask if participants can name what type of malnutrition this child has</a:t>
            </a:r>
          </a:p>
          <a:p>
            <a:r>
              <a:rPr lang="en-GB" sz="1200" kern="1200" dirty="0">
                <a:solidFill>
                  <a:schemeClr val="tx1"/>
                </a:solidFill>
                <a:effectLst/>
                <a:latin typeface="+mn-lt"/>
                <a:ea typeface="+mn-ea"/>
                <a:cs typeface="+mn-cs"/>
              </a:rPr>
              <a:t>General information for the participants: The most visible consequences of acute malnutrition are weight loss (resulting in moderate or severe wasting) and/ or nutritional oedema (i.e. bilateral swelling of the lower limbs, upper limbs and, in more advanced cases, the face).  </a:t>
            </a:r>
          </a:p>
          <a:p>
            <a:r>
              <a:rPr lang="en-GB" sz="1200" kern="1200" dirty="0">
                <a:solidFill>
                  <a:schemeClr val="tx1"/>
                </a:solidFill>
                <a:effectLst/>
                <a:latin typeface="+mn-lt"/>
                <a:ea typeface="+mn-ea"/>
                <a:cs typeface="+mn-cs"/>
              </a:rPr>
              <a:t>This child has (Kwashiorkor) Malnutrition resulting from inadequate protein, over-reliance on carbohydrates</a:t>
            </a:r>
          </a:p>
          <a:p>
            <a:r>
              <a:rPr lang="en-GB" sz="1200" kern="1200" dirty="0">
                <a:solidFill>
                  <a:schemeClr val="tx1"/>
                </a:solidFill>
                <a:effectLst/>
                <a:latin typeface="+mn-lt"/>
                <a:ea typeface="+mn-ea"/>
                <a:cs typeface="+mn-cs"/>
              </a:rPr>
              <a:t>Diet quality-functional nutrients (antioxidants)</a:t>
            </a:r>
          </a:p>
          <a:p>
            <a:r>
              <a:rPr lang="en-GB" sz="1200" kern="1200" dirty="0">
                <a:solidFill>
                  <a:schemeClr val="tx1"/>
                </a:solidFill>
                <a:effectLst/>
                <a:latin typeface="+mn-lt"/>
                <a:ea typeface="+mn-ea"/>
                <a:cs typeface="+mn-cs"/>
              </a:rPr>
              <a:t>Visible signs: </a:t>
            </a:r>
            <a:r>
              <a:rPr lang="en-GB" sz="1200" kern="1200" dirty="0" err="1">
                <a:solidFill>
                  <a:schemeClr val="tx1"/>
                </a:solidFill>
                <a:effectLst/>
                <a:latin typeface="+mn-lt"/>
                <a:ea typeface="+mn-ea"/>
                <a:cs typeface="+mn-cs"/>
              </a:rPr>
              <a:t>Odema</a:t>
            </a:r>
            <a:r>
              <a:rPr lang="en-GB" sz="1200" kern="1200" dirty="0">
                <a:solidFill>
                  <a:schemeClr val="tx1"/>
                </a:solidFill>
                <a:effectLst/>
                <a:latin typeface="+mn-lt"/>
                <a:ea typeface="+mn-ea"/>
                <a:cs typeface="+mn-cs"/>
              </a:rPr>
              <a:t>-swelling (in both feet); Flaking skin; Thin, light hair</a:t>
            </a:r>
          </a:p>
          <a:p>
            <a:pPr lvl="0"/>
            <a:r>
              <a:rPr lang="en-GB" sz="1200" kern="1200" dirty="0">
                <a:solidFill>
                  <a:schemeClr val="tx1"/>
                </a:solidFill>
                <a:effectLst/>
                <a:latin typeface="+mn-lt"/>
                <a:ea typeface="+mn-ea"/>
                <a:cs typeface="+mn-cs"/>
              </a:rPr>
              <a:t>Moderate acute malnutrition</a:t>
            </a:r>
          </a:p>
        </p:txBody>
      </p:sp>
      <p:sp>
        <p:nvSpPr>
          <p:cNvPr id="4" name="Slide Number Placeholder 3"/>
          <p:cNvSpPr>
            <a:spLocks noGrp="1"/>
          </p:cNvSpPr>
          <p:nvPr>
            <p:ph type="sldNum" sz="quarter" idx="10"/>
          </p:nvPr>
        </p:nvSpPr>
        <p:spPr/>
        <p:txBody>
          <a:bodyPr/>
          <a:lstStyle/>
          <a:p>
            <a:fld id="{7EF48D6C-1548-4119-91C4-A2786944D2BF}" type="slidenum">
              <a:rPr lang="en-US" smtClean="0"/>
              <a:pPr/>
              <a:t>12</a:t>
            </a:fld>
            <a:endParaRPr lang="en-US"/>
          </a:p>
        </p:txBody>
      </p:sp>
    </p:spTree>
    <p:extLst>
      <p:ext uri="{BB962C8B-B14F-4D97-AF65-F5344CB8AC3E}">
        <p14:creationId xmlns:p14="http://schemas.microsoft.com/office/powerpoint/2010/main" val="3717404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Core slide</a:t>
            </a:r>
          </a:p>
        </p:txBody>
      </p:sp>
      <p:sp>
        <p:nvSpPr>
          <p:cNvPr id="4" name="Slide Number Placeholder 3"/>
          <p:cNvSpPr>
            <a:spLocks noGrp="1"/>
          </p:cNvSpPr>
          <p:nvPr>
            <p:ph type="sldNum" sz="quarter" idx="5"/>
          </p:nvPr>
        </p:nvSpPr>
        <p:spPr/>
        <p:txBody>
          <a:bodyPr/>
          <a:lstStyle/>
          <a:p>
            <a:pPr>
              <a:defRPr/>
            </a:pPr>
            <a:fld id="{460FAE3D-1F03-45E2-9618-0D82B565262A}" type="slidenum">
              <a:rPr lang="en-US" altLang="en-US"/>
              <a:pPr>
                <a:defRPr/>
              </a:pPr>
              <a:t>13</a:t>
            </a:fld>
            <a:endParaRPr lang="en-US" altLang="en-US"/>
          </a:p>
        </p:txBody>
      </p:sp>
    </p:spTree>
    <p:extLst>
      <p:ext uri="{BB962C8B-B14F-4D97-AF65-F5344CB8AC3E}">
        <p14:creationId xmlns:p14="http://schemas.microsoft.com/office/powerpoint/2010/main" val="3812668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p:txBody>
          <a:bodyPr/>
          <a:lstStyle/>
          <a:p>
            <a:pPr>
              <a:defRPr/>
            </a:pPr>
            <a:r>
              <a:rPr lang="en-GB"/>
              <a:t>Steve Collins CAPGAN Feb 06</a:t>
            </a:r>
          </a:p>
        </p:txBody>
      </p:sp>
      <p:sp>
        <p:nvSpPr>
          <p:cNvPr id="91139" name="Rectangle 7"/>
          <p:cNvSpPr>
            <a:spLocks noGrp="1" noChangeArrowheads="1"/>
          </p:cNvSpPr>
          <p:nvPr>
            <p:ph type="sldNum" sz="quarter" idx="5"/>
          </p:nvPr>
        </p:nvSpPr>
        <p:spPr/>
        <p:txBody>
          <a:bodyPr/>
          <a:lstStyle/>
          <a:p>
            <a:pPr>
              <a:defRPr/>
            </a:pPr>
            <a:fld id="{2F5AD5A1-D337-4522-BDA2-621E54C2F068}" type="slidenum">
              <a:rPr lang="en-GB" smtClean="0"/>
              <a:pPr>
                <a:defRPr/>
              </a:pPr>
              <a:t>14</a:t>
            </a:fld>
            <a:endParaRPr lang="en-GB"/>
          </a:p>
        </p:txBody>
      </p:sp>
      <p:sp>
        <p:nvSpPr>
          <p:cNvPr id="399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eaLnBrk="1" hangingPunct="1">
              <a:defRPr/>
            </a:pPr>
            <a:r>
              <a:rPr lang="en-GB" b="1" i="1" u="sng" dirty="0"/>
              <a:t>Core</a:t>
            </a:r>
            <a:endParaRPr lang="en-US" dirty="0"/>
          </a:p>
          <a:p>
            <a:pPr eaLnBrk="1" hangingPunct="1"/>
            <a:endParaRPr lang="en-US" dirty="0"/>
          </a:p>
        </p:txBody>
      </p:sp>
    </p:spTree>
    <p:extLst>
      <p:ext uri="{BB962C8B-B14F-4D97-AF65-F5344CB8AC3E}">
        <p14:creationId xmlns:p14="http://schemas.microsoft.com/office/powerpoint/2010/main" val="134631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0E69E-AC12-4277-AA79-9E5ECF84D7E8}" type="slidenum">
              <a:rPr lang="en-US"/>
              <a:pPr/>
              <a:t>15</a:t>
            </a:fld>
            <a:endParaRPr lang="en-US"/>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p:txBody>
          <a:bodyPr/>
          <a:lstStyle/>
          <a:p>
            <a:r>
              <a:rPr lang="en-US" dirty="0">
                <a:cs typeface="Calibri"/>
              </a:rPr>
              <a:t>Core</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rPr>
              <a:t>Chronic Undernutrition</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Stunting</a:t>
            </a:r>
          </a:p>
          <a:p>
            <a:r>
              <a:rPr lang="en-GB" sz="1200" kern="1200" dirty="0">
                <a:solidFill>
                  <a:schemeClr val="tx1"/>
                </a:solidFill>
                <a:effectLst/>
                <a:latin typeface="+mn-lt"/>
                <a:ea typeface="+mn-ea"/>
                <a:cs typeface="+mn-cs"/>
              </a:rPr>
              <a:t>Causes:</a:t>
            </a:r>
          </a:p>
          <a:p>
            <a:pPr lvl="0"/>
            <a:r>
              <a:rPr lang="en-GB" sz="1200" kern="1200" dirty="0">
                <a:solidFill>
                  <a:schemeClr val="tx1"/>
                </a:solidFill>
                <a:effectLst/>
                <a:latin typeface="+mn-lt"/>
                <a:ea typeface="+mn-ea"/>
                <a:cs typeface="+mn-cs"/>
              </a:rPr>
              <a:t>compromised maternal health and nutrition before and during pregnancy and lactation,</a:t>
            </a:r>
          </a:p>
          <a:p>
            <a:pPr lvl="0"/>
            <a:r>
              <a:rPr lang="en-GB" sz="1200" kern="1200" dirty="0">
                <a:solidFill>
                  <a:schemeClr val="tx1"/>
                </a:solidFill>
                <a:effectLst/>
                <a:latin typeface="+mn-lt"/>
                <a:ea typeface="+mn-ea"/>
                <a:cs typeface="+mn-cs"/>
              </a:rPr>
              <a:t>inadequate breastfeeding, poor feeding practices for infants and young children, and </a:t>
            </a:r>
          </a:p>
          <a:p>
            <a:pPr lvl="0"/>
            <a:r>
              <a:rPr lang="en-GB" sz="1200" kern="1200" dirty="0">
                <a:solidFill>
                  <a:schemeClr val="tx1"/>
                </a:solidFill>
                <a:effectLst/>
                <a:latin typeface="+mn-lt"/>
                <a:ea typeface="+mn-ea"/>
                <a:cs typeface="+mn-cs"/>
              </a:rPr>
              <a:t>Unhealthy environments for children, including poor hygiene and sanitation.</a:t>
            </a:r>
          </a:p>
          <a:p>
            <a:pPr lvl="0"/>
            <a:r>
              <a:rPr lang="en-GB" sz="1200" kern="1200" dirty="0">
                <a:solidFill>
                  <a:schemeClr val="tx1"/>
                </a:solidFill>
                <a:effectLst/>
                <a:latin typeface="+mn-lt"/>
                <a:ea typeface="+mn-ea"/>
                <a:cs typeface="+mn-cs"/>
              </a:rPr>
              <a:t>Insufficient energy, protein, zinc, </a:t>
            </a:r>
            <a:r>
              <a:rPr lang="en-GB" sz="1200" kern="1200" dirty="0" err="1">
                <a:solidFill>
                  <a:schemeClr val="tx1"/>
                </a:solidFill>
                <a:effectLst/>
                <a:latin typeface="+mn-lt"/>
                <a:ea typeface="+mn-ea"/>
                <a:cs typeface="+mn-cs"/>
              </a:rPr>
              <a:t>vitD</a:t>
            </a:r>
            <a:r>
              <a:rPr lang="en-GB" sz="1200" kern="1200" dirty="0">
                <a:solidFill>
                  <a:schemeClr val="tx1"/>
                </a:solidFill>
                <a:effectLst/>
                <a:latin typeface="+mn-lt"/>
                <a:ea typeface="+mn-ea"/>
                <a:cs typeface="+mn-cs"/>
              </a:rPr>
              <a:t>, calcium intakes</a:t>
            </a:r>
          </a:p>
          <a:p>
            <a:pPr lvl="0"/>
            <a:r>
              <a:rPr lang="en-GB" sz="1200" kern="1200" dirty="0">
                <a:solidFill>
                  <a:schemeClr val="tx1"/>
                </a:solidFill>
                <a:effectLst/>
                <a:latin typeface="+mn-lt"/>
                <a:ea typeface="+mn-ea"/>
                <a:cs typeface="+mn-cs"/>
              </a:rPr>
              <a:t>Repeated infections </a:t>
            </a:r>
          </a:p>
          <a:p>
            <a:pPr lvl="0"/>
            <a:r>
              <a:rPr lang="en-GB" sz="1200" kern="1200" dirty="0">
                <a:solidFill>
                  <a:schemeClr val="tx1"/>
                </a:solidFill>
                <a:effectLst/>
                <a:latin typeface="+mn-lt"/>
                <a:ea typeface="+mn-ea"/>
                <a:cs typeface="+mn-cs"/>
              </a:rPr>
              <a:t>Repeated periods of weight loss with little recovery</a:t>
            </a: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Stunting is also associated with an increase in risk of death. While lower overall than for wasting, the risk is still 5.5 times that of a healthy child for severe stunting (a higher risk than moderate wasting at 3.4 times) (</a:t>
            </a:r>
            <a:r>
              <a:rPr lang="en-GB" sz="1200" kern="1200" dirty="0" err="1">
                <a:solidFill>
                  <a:schemeClr val="tx1"/>
                </a:solidFill>
                <a:effectLst/>
                <a:latin typeface="+mn-lt"/>
                <a:ea typeface="+mn-ea"/>
                <a:cs typeface="+mn-cs"/>
              </a:rPr>
              <a:t>Olofin</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et al 2013). When stunting and wasting </a:t>
            </a:r>
            <a:r>
              <a:rPr lang="en-GB" sz="1200" kern="1200" dirty="0">
                <a:solidFill>
                  <a:schemeClr val="tx1"/>
                </a:solidFill>
                <a:effectLst/>
                <a:latin typeface="+mn-lt"/>
                <a:ea typeface="+mn-ea"/>
                <a:cs typeface="+mn-cs"/>
              </a:rPr>
              <a:t>(either severe or moderate) are combined, the mortality risk rises to 12.3 times that of a healthy child (McDonald </a:t>
            </a:r>
            <a:r>
              <a:rPr lang="en-GB" sz="1200" i="1" kern="1200" dirty="0">
                <a:solidFill>
                  <a:schemeClr val="tx1"/>
                </a:solidFill>
                <a:effectLst/>
                <a:latin typeface="+mn-lt"/>
                <a:ea typeface="+mn-ea"/>
                <a:cs typeface="+mn-cs"/>
              </a:rPr>
              <a:t>et al 2013).</a:t>
            </a:r>
            <a:endParaRPr lang="en-GB" sz="1200" kern="1200" dirty="0">
              <a:solidFill>
                <a:schemeClr val="tx1"/>
              </a:solidFill>
              <a:effectLst/>
              <a:latin typeface="+mn-lt"/>
              <a:ea typeface="+mn-ea"/>
              <a:cs typeface="+mn-cs"/>
            </a:endParaRPr>
          </a:p>
          <a:p>
            <a:r>
              <a:rPr lang="en-GB" sz="1200" u="none" strike="noStrike"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there is time, show the video on Slide 17 on ‘What is Stunting?</a:t>
            </a:r>
            <a:endParaRPr lang="en-US" sz="4200" dirty="0"/>
          </a:p>
          <a:p>
            <a:pPr lvl="1"/>
            <a:endParaRPr lang="en-US" sz="4200" dirty="0"/>
          </a:p>
          <a:p>
            <a:endParaRPr lang="en-US" sz="2500" dirty="0"/>
          </a:p>
          <a:p>
            <a:endParaRPr lang="en-US" dirty="0"/>
          </a:p>
          <a:p>
            <a:endParaRPr lang="en-US" dirty="0"/>
          </a:p>
        </p:txBody>
      </p:sp>
      <p:sp>
        <p:nvSpPr>
          <p:cNvPr id="4" name="Slide Number Placeholder 3"/>
          <p:cNvSpPr>
            <a:spLocks noGrp="1"/>
          </p:cNvSpPr>
          <p:nvPr>
            <p:ph type="sldNum" sz="quarter" idx="10"/>
          </p:nvPr>
        </p:nvSpPr>
        <p:spPr/>
        <p:txBody>
          <a:bodyPr/>
          <a:lstStyle/>
          <a:p>
            <a:fld id="{7EF48D6C-1548-4119-91C4-A2786944D2BF}" type="slidenum">
              <a:rPr lang="en-US" smtClean="0"/>
              <a:pPr/>
              <a:t>16</a:t>
            </a:fld>
            <a:endParaRPr lang="en-US"/>
          </a:p>
        </p:txBody>
      </p:sp>
    </p:spTree>
    <p:extLst>
      <p:ext uri="{BB962C8B-B14F-4D97-AF65-F5344CB8AC3E}">
        <p14:creationId xmlns:p14="http://schemas.microsoft.com/office/powerpoint/2010/main" val="733796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910547">
              <a:defRPr/>
            </a:pPr>
            <a:r>
              <a:rPr lang="en-US" b="1" dirty="0"/>
              <a:t>Trainer:</a:t>
            </a:r>
            <a:r>
              <a:rPr lang="en-US" baseline="0" dirty="0"/>
              <a:t> this is a WHO video “</a:t>
            </a:r>
            <a:r>
              <a:rPr lang="en-US" dirty="0"/>
              <a:t>What is stunting”,</a:t>
            </a:r>
            <a:r>
              <a:rPr lang="en-US" baseline="0" dirty="0"/>
              <a:t> 4 minutes and 42 seconds. If you need to, you can start with what is stunting at 1 minutes 42 seconds if you need to skip data from 2012 since you have shared the most recent numbers in your slides already </a:t>
            </a:r>
            <a:r>
              <a:rPr lang="en-US" dirty="0">
                <a:hlinkClick r:id="rId3"/>
              </a:rPr>
              <a:t>https://www.youtube.com/watch?v=4Fx72r7BKb0</a:t>
            </a:r>
            <a:endParaRPr lang="en-US" dirty="0"/>
          </a:p>
          <a:p>
            <a:endParaRPr lang="en-GB" dirty="0"/>
          </a:p>
        </p:txBody>
      </p:sp>
      <p:sp>
        <p:nvSpPr>
          <p:cNvPr id="4" name="Slide Number Placeholder 3"/>
          <p:cNvSpPr>
            <a:spLocks noGrp="1"/>
          </p:cNvSpPr>
          <p:nvPr>
            <p:ph type="sldNum" sz="quarter" idx="5"/>
          </p:nvPr>
        </p:nvSpPr>
        <p:spPr/>
        <p:txBody>
          <a:bodyPr/>
          <a:lstStyle/>
          <a:p>
            <a:pPr>
              <a:defRPr/>
            </a:pPr>
            <a:fld id="{460FAE3D-1F03-45E2-9618-0D82B565262A}" type="slidenum">
              <a:rPr lang="en-US" altLang="en-US" smtClean="0"/>
              <a:pPr>
                <a:defRPr/>
              </a:pPr>
              <a:t>17</a:t>
            </a:fld>
            <a:endParaRPr lang="en-US" altLang="en-US"/>
          </a:p>
        </p:txBody>
      </p:sp>
    </p:spTree>
    <p:extLst>
      <p:ext uri="{BB962C8B-B14F-4D97-AF65-F5344CB8AC3E}">
        <p14:creationId xmlns:p14="http://schemas.microsoft.com/office/powerpoint/2010/main" val="844906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kern="1200" dirty="0">
                <a:solidFill>
                  <a:schemeClr val="tx1"/>
                </a:solidFill>
                <a:effectLst/>
                <a:latin typeface="+mn-lt"/>
                <a:ea typeface="+mn-ea"/>
                <a:cs typeface="+mn-cs"/>
              </a:rPr>
              <a:t>Micronutrient deficiency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Ascertain if the group knows what micronutrient deficiencies are and if they can name any examples. Bring three examples using the pictures on slide 18 (Micronutrient Deficiencies) and ask if any participants are familiar with these and can came the micronutrient deficiencies shown? 1. Vitamin A deficiency, 2. </a:t>
            </a:r>
            <a:r>
              <a:rPr lang="en-GB" sz="1200" kern="1200" dirty="0" err="1">
                <a:solidFill>
                  <a:schemeClr val="tx1"/>
                </a:solidFill>
                <a:effectLst/>
                <a:latin typeface="+mn-lt"/>
                <a:ea typeface="+mn-ea"/>
                <a:cs typeface="+mn-cs"/>
              </a:rPr>
              <a:t>Goiter</a:t>
            </a:r>
            <a:r>
              <a:rPr lang="en-GB" sz="1200" kern="1200" dirty="0">
                <a:solidFill>
                  <a:schemeClr val="tx1"/>
                </a:solidFill>
                <a:effectLst/>
                <a:latin typeface="+mn-lt"/>
                <a:ea typeface="+mn-ea"/>
                <a:cs typeface="+mn-cs"/>
              </a:rPr>
              <a:t> - Iodine deficiency and 3. Iron deficiency.  The lack of access to vitamin A, iodine and iron are the three micronutrient deficiencies of greatest public health significance. Depending on the population vitamin D may be an issue also. </a:t>
            </a:r>
          </a:p>
          <a:p>
            <a:r>
              <a:rPr lang="en-GB" sz="1200" kern="1200" dirty="0">
                <a:solidFill>
                  <a:schemeClr val="tx1"/>
                </a:solidFill>
                <a:effectLst/>
                <a:latin typeface="+mn-lt"/>
                <a:ea typeface="+mn-ea"/>
                <a:cs typeface="+mn-cs"/>
              </a:rPr>
              <a:t>These three deficiencies affect the population’s ability to work, decreases productivity, increases illness, and decrease the quality of life.</a:t>
            </a:r>
          </a:p>
          <a:p>
            <a:r>
              <a:rPr lang="en-GB" sz="1200" kern="1200" dirty="0">
                <a:solidFill>
                  <a:schemeClr val="tx1"/>
                </a:solidFill>
                <a:effectLst/>
                <a:latin typeface="+mn-lt"/>
                <a:ea typeface="+mn-ea"/>
                <a:cs typeface="+mn-cs"/>
              </a:rPr>
              <a:t>Ask for or bring other deficiencies that are relevant in country.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Take questions as you go.  </a:t>
            </a:r>
          </a:p>
          <a:p>
            <a:endParaRPr lang="en-US" sz="2500" dirty="0"/>
          </a:p>
          <a:p>
            <a:pPr marL="477637" indent="-477637"/>
            <a:endParaRPr lang="en-US" baseline="0"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i="1" dirty="0">
              <a:cs typeface="Calibri"/>
            </a:endParaRPr>
          </a:p>
          <a:p>
            <a:pPr>
              <a:defRPr/>
            </a:pPr>
            <a:endParaRPr lang="en-US" b="1" i="1" dirty="0"/>
          </a:p>
          <a:p>
            <a:pPr>
              <a:defRPr/>
            </a:pPr>
            <a:r>
              <a:rPr lang="en-US" sz="2500" b="1" i="1" dirty="0"/>
              <a:t>Trainer: </a:t>
            </a:r>
            <a:r>
              <a:rPr lang="en-US" altLang="en-US" sz="2500" b="1" i="1" dirty="0"/>
              <a:t>add the numbers of undernourished children and adults, prevalence of overweight and micronutrient deficiencies in the country where the training is taking place. </a:t>
            </a:r>
            <a:r>
              <a:rPr lang="en-US" sz="2500" b="1" i="1" dirty="0"/>
              <a:t>Data</a:t>
            </a:r>
            <a:r>
              <a:rPr lang="en-US" b="1" i="1" dirty="0"/>
              <a:t> </a:t>
            </a:r>
            <a:r>
              <a:rPr lang="en-US" sz="2500" b="1" i="1" dirty="0"/>
              <a:t> can be found from the nutrition and health clusters/sector, MICS , DHS, World Bank, Other sources</a:t>
            </a:r>
            <a:endParaRPr lang="en-US" dirty="0"/>
          </a:p>
          <a:p>
            <a:endParaRPr lang="en-US" sz="2500" b="1" dirty="0"/>
          </a:p>
          <a:p>
            <a:endParaRPr lang="en-US" sz="2500" dirty="0"/>
          </a:p>
          <a:p>
            <a:endParaRPr lang="en-US" sz="2500" dirty="0"/>
          </a:p>
          <a:p>
            <a:endParaRPr lang="en-US" sz="2500" dirty="0"/>
          </a:p>
          <a:p>
            <a:endParaRPr lang="en-US" sz="2500" dirty="0"/>
          </a:p>
          <a:p>
            <a:endParaRPr lang="en-US" sz="2500" dirty="0"/>
          </a:p>
          <a:p>
            <a:pPr defTabSz="1910547" eaLnBrk="1" fontAlgn="auto" hangingPunct="1">
              <a:spcBef>
                <a:spcPts val="0"/>
              </a:spcBef>
              <a:spcAft>
                <a:spcPts val="0"/>
              </a:spcAft>
              <a:defRPr/>
            </a:pPr>
            <a:endParaRPr lang="en-US" dirty="0"/>
          </a:p>
          <a:p>
            <a:pPr defTabSz="1910547" eaLnBrk="1" fontAlgn="auto" hangingPunct="1">
              <a:spcBef>
                <a:spcPts val="0"/>
              </a:spcBef>
              <a:spcAft>
                <a:spcPts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5222D4DB-E07A-4143-A385-5E9D20FBF8F7}" type="slidenum">
              <a:rPr lang="en-US" smtClean="0"/>
              <a:pPr/>
              <a:t>19</a:t>
            </a:fld>
            <a:endParaRPr lang="en-US"/>
          </a:p>
        </p:txBody>
      </p:sp>
    </p:spTree>
    <p:extLst>
      <p:ext uri="{BB962C8B-B14F-4D97-AF65-F5344CB8AC3E}">
        <p14:creationId xmlns:p14="http://schemas.microsoft.com/office/powerpoint/2010/main" val="295721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Introduction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Introduce the session and share the learning objectives</a:t>
            </a:r>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PPT 1.2</a:t>
            </a:r>
          </a:p>
          <a:p>
            <a:endParaRPr lang="en-US" dirty="0">
              <a:cs typeface="Calibri"/>
            </a:endParaRPr>
          </a:p>
        </p:txBody>
      </p:sp>
      <p:sp>
        <p:nvSpPr>
          <p:cNvPr id="4" name="Slide Number Placeholder 3"/>
          <p:cNvSpPr>
            <a:spLocks noGrp="1"/>
          </p:cNvSpPr>
          <p:nvPr>
            <p:ph type="sldNum" sz="quarter" idx="5"/>
          </p:nvPr>
        </p:nvSpPr>
        <p:spPr/>
        <p:txBody>
          <a:bodyPr/>
          <a:lstStyle/>
          <a:p>
            <a:fld id="{8F7A6FCE-D910-4776-9672-AB98200C3E80}" type="slidenum">
              <a:rPr lang="en-US" smtClean="0"/>
              <a:t>20</a:t>
            </a:fld>
            <a:endParaRPr lang="en-US"/>
          </a:p>
        </p:txBody>
      </p:sp>
    </p:spTree>
    <p:extLst>
      <p:ext uri="{BB962C8B-B14F-4D97-AF65-F5344CB8AC3E}">
        <p14:creationId xmlns:p14="http://schemas.microsoft.com/office/powerpoint/2010/main" val="2516011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PPT 1.2</a:t>
            </a:r>
          </a:p>
        </p:txBody>
      </p:sp>
      <p:sp>
        <p:nvSpPr>
          <p:cNvPr id="4" name="Slide Number Placeholder 3"/>
          <p:cNvSpPr>
            <a:spLocks noGrp="1"/>
          </p:cNvSpPr>
          <p:nvPr>
            <p:ph type="sldNum" sz="quarter" idx="5"/>
          </p:nvPr>
        </p:nvSpPr>
        <p:spPr/>
        <p:txBody>
          <a:bodyPr/>
          <a:lstStyle/>
          <a:p>
            <a:fld id="{8F7A6FCE-D910-4776-9672-AB98200C3E80}" type="slidenum">
              <a:rPr lang="en-US" smtClean="0"/>
              <a:t>21</a:t>
            </a:fld>
            <a:endParaRPr lang="en-US"/>
          </a:p>
        </p:txBody>
      </p:sp>
    </p:spTree>
    <p:extLst>
      <p:ext uri="{BB962C8B-B14F-4D97-AF65-F5344CB8AC3E}">
        <p14:creationId xmlns:p14="http://schemas.microsoft.com/office/powerpoint/2010/main" val="1746600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Exercise: Case Study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we will now be looking at Determinants/Causes, Consequences and Costs of Malnutrition. If they have not heard these terms before, that is fine, we are working on learning about these concepts. To start the participants will get to work with a case study.</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Put the participants into four case study groups. These should be pre-formed by you as a trainer and have an as equal cluster representation as possible. Ask the participants to read the case study in their workbooks and discuss two questions (on PPT slide and in the case study document):</a:t>
            </a:r>
          </a:p>
          <a:p>
            <a:pPr lvl="0"/>
            <a:r>
              <a:rPr lang="en-GB" sz="1200" kern="1200" dirty="0">
                <a:solidFill>
                  <a:schemeClr val="tx1"/>
                </a:solidFill>
                <a:effectLst/>
                <a:latin typeface="+mn-lt"/>
                <a:ea typeface="+mn-ea"/>
                <a:cs typeface="+mn-cs"/>
              </a:rPr>
              <a:t>What you think the causes of Amina’s malnutrition are? Can you see any different levels in these causes, from more to less direct?</a:t>
            </a:r>
          </a:p>
          <a:p>
            <a:pPr lvl="0"/>
            <a:r>
              <a:rPr lang="en-GB" sz="1200" kern="1200" dirty="0">
                <a:solidFill>
                  <a:schemeClr val="tx1"/>
                </a:solidFill>
                <a:effectLst/>
                <a:latin typeface="+mn-lt"/>
                <a:ea typeface="+mn-ea"/>
                <a:cs typeface="+mn-cs"/>
              </a:rPr>
              <a:t>How do they compare to the causes of malnutrition in the country you are working in?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participants have 15 minutes and should take notes on a flipchart to present back to the group. Allow 15 minute facilitated debrief, emphasising the questions posed.</a:t>
            </a:r>
          </a:p>
          <a:p>
            <a:pPr rtl="0"/>
            <a:endParaRPr lang="en-US" b="0" i="0" u="none" baseline="0" dirty="0">
              <a:cs typeface="Calibri"/>
            </a:endParaRPr>
          </a:p>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xfrm>
            <a:off x="-14917738" y="1222375"/>
            <a:ext cx="36633151" cy="2747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p:cNvSpPr>
            <a:spLocks noGrp="1"/>
          </p:cNvSpPr>
          <p:nvPr>
            <p:ph type="body" idx="1"/>
          </p:nvPr>
        </p:nvSpPr>
        <p:spPr bwMode="auto">
          <a:xfrm>
            <a:off x="503242" y="29321762"/>
            <a:ext cx="5867399" cy="3970655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GB" sz="1200" kern="1200" dirty="0">
                <a:solidFill>
                  <a:schemeClr val="tx1"/>
                </a:solidFill>
                <a:effectLst/>
                <a:latin typeface="+mn-lt"/>
                <a:ea typeface="+mn-ea"/>
                <a:cs typeface="+mn-cs"/>
              </a:rPr>
              <a:t>Introduce </a:t>
            </a:r>
            <a:r>
              <a:rPr lang="en-GB" sz="1200" kern="1200" dirty="0" err="1">
                <a:solidFill>
                  <a:schemeClr val="tx1"/>
                </a:solidFill>
                <a:effectLst/>
                <a:latin typeface="+mn-lt"/>
                <a:ea typeface="+mn-ea"/>
                <a:cs typeface="+mn-cs"/>
              </a:rPr>
              <a:t>Unicef’s</a:t>
            </a:r>
            <a:r>
              <a:rPr lang="en-GB" sz="1200" kern="1200" dirty="0">
                <a:solidFill>
                  <a:schemeClr val="tx1"/>
                </a:solidFill>
                <a:effectLst/>
                <a:latin typeface="+mn-lt"/>
                <a:ea typeface="+mn-ea"/>
                <a:cs typeface="+mn-cs"/>
              </a:rPr>
              <a:t> conceptual framework and put it in relation to the case study. Draw on what the participants have defined to clarify and explain the framework, using their identified causes to connect to immediate, underlying and basic causes.  Only use slide 26-28 if necessary. </a:t>
            </a:r>
            <a:endParaRPr lang="en-US" sz="2100" dirty="0"/>
          </a:p>
        </p:txBody>
      </p:sp>
    </p:spTree>
    <p:extLst>
      <p:ext uri="{BB962C8B-B14F-4D97-AF65-F5344CB8AC3E}">
        <p14:creationId xmlns:p14="http://schemas.microsoft.com/office/powerpoint/2010/main" val="1266381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16F4D0-12E8-4A4D-BBA8-5C2F3C5ADF7D}"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Link this discussion to Amina’s case</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B16F4D0-12E8-4A4D-BBA8-5C2F3C5ADF7D}"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27</a:t>
            </a:fld>
            <a:endParaRPr lang="en-US" altLang="en-US"/>
          </a:p>
        </p:txBody>
      </p:sp>
    </p:spTree>
    <p:extLst>
      <p:ext uri="{BB962C8B-B14F-4D97-AF65-F5344CB8AC3E}">
        <p14:creationId xmlns:p14="http://schemas.microsoft.com/office/powerpoint/2010/main" val="1817016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Exercise: Consequences of Malnutrition throughout lifecycle</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Explain that the lifecycle impacts on the consequences and causes of malnutrition. Show the lifecycle without the other factors and share that the group will get a n opportunity to work with this.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Use game or other way to divide the group into six smaller groups and assign each one an age group:</a:t>
            </a:r>
          </a:p>
          <a:p>
            <a:pPr lvl="0"/>
            <a:r>
              <a:rPr lang="en-GB" sz="1200" kern="1200" dirty="0">
                <a:solidFill>
                  <a:schemeClr val="tx1"/>
                </a:solidFill>
                <a:effectLst/>
                <a:latin typeface="+mn-lt"/>
                <a:ea typeface="+mn-ea"/>
                <a:cs typeface="+mn-cs"/>
              </a:rPr>
              <a:t>0-6 months</a:t>
            </a:r>
          </a:p>
          <a:p>
            <a:pPr lvl="0"/>
            <a:r>
              <a:rPr lang="en-GB" sz="1200" kern="1200" dirty="0">
                <a:solidFill>
                  <a:schemeClr val="tx1"/>
                </a:solidFill>
                <a:effectLst/>
                <a:latin typeface="+mn-lt"/>
                <a:ea typeface="+mn-ea"/>
                <a:cs typeface="+mn-cs"/>
              </a:rPr>
              <a:t>6-24 months</a:t>
            </a:r>
          </a:p>
          <a:p>
            <a:pPr lvl="0"/>
            <a:r>
              <a:rPr lang="en-GB" sz="1200" kern="1200" dirty="0">
                <a:solidFill>
                  <a:schemeClr val="tx1"/>
                </a:solidFill>
                <a:effectLst/>
                <a:latin typeface="+mn-lt"/>
                <a:ea typeface="+mn-ea"/>
                <a:cs typeface="+mn-cs"/>
              </a:rPr>
              <a:t>Adolescent girls</a:t>
            </a:r>
          </a:p>
          <a:p>
            <a:pPr lvl="0"/>
            <a:r>
              <a:rPr lang="en-GB" sz="1200" kern="1200" dirty="0">
                <a:solidFill>
                  <a:schemeClr val="tx1"/>
                </a:solidFill>
                <a:effectLst/>
                <a:latin typeface="+mn-lt"/>
                <a:ea typeface="+mn-ea"/>
                <a:cs typeface="+mn-cs"/>
              </a:rPr>
              <a:t>Pregnant and Lactating Women</a:t>
            </a:r>
          </a:p>
          <a:p>
            <a:pPr lvl="0"/>
            <a:r>
              <a:rPr lang="en-GB" sz="1200" kern="1200" dirty="0">
                <a:solidFill>
                  <a:schemeClr val="tx1"/>
                </a:solidFill>
                <a:effectLst/>
                <a:latin typeface="+mn-lt"/>
                <a:ea typeface="+mn-ea"/>
                <a:cs typeface="+mn-cs"/>
              </a:rPr>
              <a:t>People with chronic illnesses (HIV/AIDS, tuberculosis)</a:t>
            </a:r>
          </a:p>
          <a:p>
            <a:pPr lvl="0"/>
            <a:r>
              <a:rPr lang="en-GB" sz="1200" kern="1200" dirty="0">
                <a:solidFill>
                  <a:schemeClr val="tx1"/>
                </a:solidFill>
                <a:effectLst/>
                <a:latin typeface="+mn-lt"/>
                <a:ea typeface="+mn-ea"/>
                <a:cs typeface="+mn-cs"/>
              </a:rPr>
              <a:t>Older people and People living with disabilities.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the group to brainstorm what they think the consequences are of malnutrition (inadequate food, health, care) for the age group they have and what the impacts are for different sectors?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Use slides 28 (Poor Nutrition throughout the lifecycle) and 29 to debrief. </a:t>
            </a:r>
          </a:p>
          <a:p>
            <a:endParaRPr lang="en-GB" dirty="0"/>
          </a:p>
        </p:txBody>
      </p:sp>
      <p:sp>
        <p:nvSpPr>
          <p:cNvPr id="4" name="Slide Number Placeholder 3"/>
          <p:cNvSpPr>
            <a:spLocks noGrp="1"/>
          </p:cNvSpPr>
          <p:nvPr>
            <p:ph type="sldNum" sz="quarter" idx="5"/>
          </p:nvPr>
        </p:nvSpPr>
        <p:spPr/>
        <p:txBody>
          <a:bodyPr/>
          <a:lstStyle/>
          <a:p>
            <a:pPr>
              <a:defRPr/>
            </a:pPr>
            <a:fld id="{460FAE3D-1F03-45E2-9618-0D82B565262A}" type="slidenum">
              <a:rPr lang="en-US" altLang="en-US" smtClean="0"/>
              <a:pPr>
                <a:defRPr/>
              </a:pPr>
              <a:t>28</a:t>
            </a:fld>
            <a:endParaRPr lang="en-US" altLang="en-US"/>
          </a:p>
        </p:txBody>
      </p:sp>
    </p:spTree>
    <p:extLst>
      <p:ext uri="{BB962C8B-B14F-4D97-AF65-F5344CB8AC3E}">
        <p14:creationId xmlns:p14="http://schemas.microsoft.com/office/powerpoint/2010/main" val="625278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96F0D7-C850-4F58-B34F-FE34E361175B}"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dirty="0"/>
          </a:p>
          <a:p>
            <a:pPr defTabSz="1910547">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cs typeface="Calibri"/>
              </a:rPr>
              <a:t>Use in case of need to visually explain flipchart outline</a:t>
            </a:r>
          </a:p>
          <a:p>
            <a:r>
              <a:rPr lang="en-US" sz="2500" dirty="0"/>
              <a:t> </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Exercise: Definitions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Divide the participants into groups of five or six. Ask them to use a flipchart and divide it in two. Then ask them to brainstorm the following (they can draw images if they wish) and present one on each half:</a:t>
            </a:r>
          </a:p>
          <a:p>
            <a:pPr lvl="0"/>
            <a:r>
              <a:rPr lang="en-GB" sz="1200" kern="1200" dirty="0">
                <a:solidFill>
                  <a:schemeClr val="tx1"/>
                </a:solidFill>
                <a:effectLst/>
                <a:latin typeface="+mn-lt"/>
                <a:ea typeface="+mn-ea"/>
                <a:cs typeface="+mn-cs"/>
              </a:rPr>
              <a:t>The actual diet in your context </a:t>
            </a:r>
          </a:p>
          <a:p>
            <a:pPr lvl="0"/>
            <a:r>
              <a:rPr lang="en-GB" sz="1200" kern="1200" dirty="0">
                <a:solidFill>
                  <a:schemeClr val="tx1"/>
                </a:solidFill>
                <a:effectLst/>
                <a:latin typeface="+mn-lt"/>
                <a:ea typeface="+mn-ea"/>
                <a:cs typeface="+mn-cs"/>
              </a:rPr>
              <a:t>A balanced diet in your context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Debrief in plenary through inviting participants to share their findings. Use slide 5 (A Balanced Diet) to consolidate. Encourage them to consider why there may be differences between the actual and balanced diet and use slide 6 (Nutrition) to conclude that when we discuss nutrition, we are also looking at the biological, social and economic processes which influence the growth, function and repair of the body, and not just the food eaten. (If you prefer you can write these definitions out on flipcharts instead, leaving them up for the duration of the trainings).</a:t>
            </a:r>
          </a:p>
          <a:p>
            <a:endParaRPr lang="en-US" dirty="0"/>
          </a:p>
        </p:txBody>
      </p:sp>
      <p:sp>
        <p:nvSpPr>
          <p:cNvPr id="4" name="Slide Number Placeholder 3"/>
          <p:cNvSpPr>
            <a:spLocks noGrp="1"/>
          </p:cNvSpPr>
          <p:nvPr>
            <p:ph type="sldNum" sz="quarter" idx="10"/>
          </p:nvPr>
        </p:nvSpPr>
        <p:spPr/>
        <p:txBody>
          <a:bodyPr/>
          <a:lstStyle/>
          <a:p>
            <a:pPr>
              <a:defRPr/>
            </a:pPr>
            <a:fld id="{460FAE3D-1F03-45E2-9618-0D82B565262A}" type="slidenum">
              <a:rPr lang="en-US" altLang="en-US" smtClean="0"/>
              <a:pPr>
                <a:defRPr/>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500" dirty="0"/>
          </a:p>
        </p:txBody>
      </p:sp>
      <p:sp>
        <p:nvSpPr>
          <p:cNvPr id="4" name="Slide Number Placeholder 3"/>
          <p:cNvSpPr>
            <a:spLocks noGrp="1"/>
          </p:cNvSpPr>
          <p:nvPr>
            <p:ph type="sldNum" sz="quarter" idx="10"/>
          </p:nvPr>
        </p:nvSpPr>
        <p:spPr/>
        <p:txBody>
          <a:bodyPr/>
          <a:lstStyle/>
          <a:p>
            <a:fld id="{5222D4DB-E07A-4143-A385-5E9D20FBF8F7}" type="slidenum">
              <a:rPr lang="en-US" smtClean="0"/>
              <a:pPr/>
              <a:t>6</a:t>
            </a:fld>
            <a:endParaRPr lang="en-US"/>
          </a:p>
        </p:txBody>
      </p:sp>
    </p:spTree>
    <p:extLst>
      <p:ext uri="{BB962C8B-B14F-4D97-AF65-F5344CB8AC3E}">
        <p14:creationId xmlns:p14="http://schemas.microsoft.com/office/powerpoint/2010/main" val="3816486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Transition into slide 7 (Nutritional Status), and ascertain that we have looked mainly at the nutrient intake through our first activity. What other factors do we need to consider when we talk of nutrition? The definition of nutrition gives clues. Elicit some answers from the participants, and if no one can add, show the headings ‘Nutrient Requirements’ and ‘Body’s ability to digest, absorb and use nutrients’. Ensure that the concepts are clear and cement the definition of nutritional status: </a:t>
            </a:r>
          </a:p>
          <a:p>
            <a:r>
              <a:rPr lang="en-GB" sz="1200" i="1" kern="1200" dirty="0">
                <a:solidFill>
                  <a:schemeClr val="tx1"/>
                </a:solidFill>
                <a:effectLst/>
                <a:latin typeface="+mn-lt"/>
                <a:ea typeface="+mn-ea"/>
                <a:cs typeface="+mn-cs"/>
              </a:rPr>
              <a:t>“the physiological state of an individual that results from the relationship between </a:t>
            </a:r>
            <a:r>
              <a:rPr lang="en-GB" sz="1200" b="1" i="1" kern="1200" dirty="0">
                <a:solidFill>
                  <a:schemeClr val="tx1"/>
                </a:solidFill>
                <a:effectLst/>
                <a:latin typeface="+mn-lt"/>
                <a:ea typeface="+mn-ea"/>
                <a:cs typeface="+mn-cs"/>
              </a:rPr>
              <a:t>nutrient</a:t>
            </a:r>
            <a:r>
              <a:rPr lang="en-GB" sz="1200" i="1" kern="1200" dirty="0">
                <a:solidFill>
                  <a:schemeClr val="tx1"/>
                </a:solidFill>
                <a:effectLst/>
                <a:latin typeface="+mn-lt"/>
                <a:ea typeface="+mn-ea"/>
                <a:cs typeface="+mn-cs"/>
              </a:rPr>
              <a:t> intake, </a:t>
            </a:r>
            <a:r>
              <a:rPr lang="en-GB" sz="1200" b="1" i="1" kern="1200" dirty="0">
                <a:solidFill>
                  <a:schemeClr val="tx1"/>
                </a:solidFill>
                <a:effectLst/>
                <a:latin typeface="+mn-lt"/>
                <a:ea typeface="+mn-ea"/>
                <a:cs typeface="+mn-cs"/>
              </a:rPr>
              <a:t>requirements</a:t>
            </a:r>
            <a:r>
              <a:rPr lang="en-GB" sz="1200" i="1" kern="1200" dirty="0">
                <a:solidFill>
                  <a:schemeClr val="tx1"/>
                </a:solidFill>
                <a:effectLst/>
                <a:latin typeface="+mn-lt"/>
                <a:ea typeface="+mn-ea"/>
                <a:cs typeface="+mn-cs"/>
              </a:rPr>
              <a:t> and the </a:t>
            </a:r>
            <a:r>
              <a:rPr lang="en-GB" sz="1200" b="1" i="1" kern="1200" dirty="0">
                <a:solidFill>
                  <a:schemeClr val="tx1"/>
                </a:solidFill>
                <a:effectLst/>
                <a:latin typeface="+mn-lt"/>
                <a:ea typeface="+mn-ea"/>
                <a:cs typeface="+mn-cs"/>
              </a:rPr>
              <a:t>body's ability</a:t>
            </a:r>
            <a:r>
              <a:rPr lang="en-GB" sz="1200" i="1" kern="1200" dirty="0">
                <a:solidFill>
                  <a:schemeClr val="tx1"/>
                </a:solidFill>
                <a:effectLst/>
                <a:latin typeface="+mn-lt"/>
                <a:ea typeface="+mn-ea"/>
                <a:cs typeface="+mn-cs"/>
              </a:rPr>
              <a:t> to digest, absorb and utilize these nutrients.”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if they see connections to other sectors here, such as WASH and Health?</a:t>
            </a:r>
          </a:p>
          <a:p>
            <a:r>
              <a:rPr lang="en-GB" sz="1200" kern="1200" dirty="0">
                <a:solidFill>
                  <a:schemeClr val="tx1"/>
                </a:solidFill>
                <a:effectLst/>
                <a:latin typeface="+mn-lt"/>
                <a:ea typeface="+mn-ea"/>
                <a:cs typeface="+mn-cs"/>
              </a:rPr>
              <a:t>Only bring in slide 8 and 9 (Nutrient Intake and Nutrient Requirements) if necessary or there are specific questions about these areas from the group.</a:t>
            </a:r>
          </a:p>
          <a:p>
            <a:r>
              <a:rPr lang="en-GB" sz="1200" kern="1200" dirty="0">
                <a:solidFill>
                  <a:schemeClr val="tx1"/>
                </a:solidFill>
                <a:effectLst/>
                <a:latin typeface="+mn-lt"/>
                <a:ea typeface="+mn-ea"/>
                <a:cs typeface="+mn-cs"/>
              </a:rPr>
              <a:t> </a:t>
            </a:r>
          </a:p>
          <a:p>
            <a:pPr algn="just"/>
            <a:endParaRPr lang="en-US" dirty="0"/>
          </a:p>
        </p:txBody>
      </p:sp>
      <p:sp>
        <p:nvSpPr>
          <p:cNvPr id="4" name="Slide Number Placeholder 3"/>
          <p:cNvSpPr>
            <a:spLocks noGrp="1"/>
          </p:cNvSpPr>
          <p:nvPr>
            <p:ph type="sldNum" sz="quarter" idx="10"/>
          </p:nvPr>
        </p:nvSpPr>
        <p:spPr/>
        <p:txBody>
          <a:bodyPr/>
          <a:lstStyle/>
          <a:p>
            <a:fld id="{5222D4DB-E07A-4143-A385-5E9D20FBF8F7}" type="slidenum">
              <a:rPr lang="en-US" smtClean="0"/>
              <a:pPr/>
              <a:t>7</a:t>
            </a:fld>
            <a:endParaRPr lang="en-US"/>
          </a:p>
        </p:txBody>
      </p:sp>
    </p:spTree>
    <p:extLst>
      <p:ext uri="{BB962C8B-B14F-4D97-AF65-F5344CB8AC3E}">
        <p14:creationId xmlns:p14="http://schemas.microsoft.com/office/powerpoint/2010/main" val="963446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Supporting</a:t>
            </a:r>
          </a:p>
        </p:txBody>
      </p:sp>
      <p:sp>
        <p:nvSpPr>
          <p:cNvPr id="4" name="Slide Number Placeholder 3"/>
          <p:cNvSpPr>
            <a:spLocks noGrp="1"/>
          </p:cNvSpPr>
          <p:nvPr>
            <p:ph type="sldNum" sz="quarter" idx="10"/>
          </p:nvPr>
        </p:nvSpPr>
        <p:spPr/>
        <p:txBody>
          <a:bodyPr/>
          <a:lstStyle/>
          <a:p>
            <a:fld id="{5222D4DB-E07A-4143-A385-5E9D20FBF8F7}" type="slidenum">
              <a:rPr lang="en-US" smtClean="0"/>
              <a:pPr/>
              <a:t>8</a:t>
            </a:fld>
            <a:endParaRPr lang="en-US"/>
          </a:p>
        </p:txBody>
      </p:sp>
    </p:spTree>
    <p:extLst>
      <p:ext uri="{BB962C8B-B14F-4D97-AF65-F5344CB8AC3E}">
        <p14:creationId xmlns:p14="http://schemas.microsoft.com/office/powerpoint/2010/main" val="266128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222D4DB-E07A-4143-A385-5E9D20FBF8F7}" type="slidenum">
              <a:rPr lang="en-US" smtClean="0"/>
              <a:pPr/>
              <a:t>9</a:t>
            </a:fld>
            <a:endParaRPr lang="en-US"/>
          </a:p>
        </p:txBody>
      </p:sp>
    </p:spTree>
    <p:extLst>
      <p:ext uri="{BB962C8B-B14F-4D97-AF65-F5344CB8AC3E}">
        <p14:creationId xmlns:p14="http://schemas.microsoft.com/office/powerpoint/2010/main" val="982175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08875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4DDE1948-443B-4605-B6E5-5537D944647C}" type="datetime5">
              <a:rPr lang="en-US" smtClean="0"/>
              <a:pPr>
                <a:defRPr/>
              </a:pPr>
              <a:t>16-Oct-19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B0D5F6BA-26DF-4514-A039-9388C6D4B008}" type="slidenum">
              <a:rPr lang="en-US" altLang="en-US"/>
              <a:pPr>
                <a:defRPr/>
              </a:pPr>
              <a:t>‹#›</a:t>
            </a:fld>
            <a:endParaRPr lang="en-US" altLang="en-US"/>
          </a:p>
        </p:txBody>
      </p:sp>
    </p:spTree>
    <p:extLst>
      <p:ext uri="{BB962C8B-B14F-4D97-AF65-F5344CB8AC3E}">
        <p14:creationId xmlns:p14="http://schemas.microsoft.com/office/powerpoint/2010/main" val="2720565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EF1FFCAC-F886-4E41-BA50-48F077BD3438}" type="datetime5">
              <a:rPr lang="en-US" smtClean="0"/>
              <a:pPr>
                <a:defRPr/>
              </a:pPr>
              <a:t>16-Oct-19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8495B379-77D2-4999-8C1D-402D2EA28938}" type="slidenum">
              <a:rPr lang="en-US" altLang="en-US"/>
              <a:pPr>
                <a:defRPr/>
              </a:pPr>
              <a:t>‹#›</a:t>
            </a:fld>
            <a:endParaRPr lang="en-US" altLang="en-US"/>
          </a:p>
        </p:txBody>
      </p:sp>
    </p:spTree>
    <p:extLst>
      <p:ext uri="{BB962C8B-B14F-4D97-AF65-F5344CB8AC3E}">
        <p14:creationId xmlns:p14="http://schemas.microsoft.com/office/powerpoint/2010/main" val="168487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802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53359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B33272BE-1AE4-4CB6-8E3E-515075CEEE45}" type="datetime5">
              <a:rPr lang="en-US" smtClean="0"/>
              <a:pPr>
                <a:defRPr/>
              </a:pPr>
              <a:t>16-Oct-19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70647B07-869D-4676-BC12-9FDA22E1BBE2}" type="slidenum">
              <a:rPr lang="en-US" altLang="en-US"/>
              <a:pPr>
                <a:defRPr/>
              </a:pPr>
              <a:t>‹#›</a:t>
            </a:fld>
            <a:endParaRPr lang="en-US" altLang="en-US"/>
          </a:p>
        </p:txBody>
      </p:sp>
    </p:spTree>
    <p:extLst>
      <p:ext uri="{BB962C8B-B14F-4D97-AF65-F5344CB8AC3E}">
        <p14:creationId xmlns:p14="http://schemas.microsoft.com/office/powerpoint/2010/main" val="377559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5B574745-4A05-4ED7-A35B-5DAF4152639C}" type="datetime5">
              <a:rPr lang="en-US" smtClean="0"/>
              <a:pPr>
                <a:defRPr/>
              </a:pPr>
              <a:t>16-Oct-19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BCAA1AEA-5DF7-41E6-9A50-83E3D832DEC7}" type="slidenum">
              <a:rPr lang="en-US" altLang="en-US"/>
              <a:pPr>
                <a:defRPr/>
              </a:pPr>
              <a:t>‹#›</a:t>
            </a:fld>
            <a:endParaRPr lang="en-US" altLang="en-US"/>
          </a:p>
        </p:txBody>
      </p:sp>
    </p:spTree>
    <p:extLst>
      <p:ext uri="{BB962C8B-B14F-4D97-AF65-F5344CB8AC3E}">
        <p14:creationId xmlns:p14="http://schemas.microsoft.com/office/powerpoint/2010/main" val="210231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85C93614-BF25-4461-A32E-46403EA487C9}" type="datetime5">
              <a:rPr lang="en-US" smtClean="0"/>
              <a:pPr>
                <a:defRPr/>
              </a:pPr>
              <a:t>16-Oct-19</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8E61E6FD-D9E3-4E90-B241-C9C41410FDD5}" type="slidenum">
              <a:rPr lang="en-US" altLang="en-US"/>
              <a:pPr>
                <a:defRPr/>
              </a:pPr>
              <a:t>‹#›</a:t>
            </a:fld>
            <a:endParaRPr lang="en-US" altLang="en-US"/>
          </a:p>
        </p:txBody>
      </p:sp>
    </p:spTree>
    <p:extLst>
      <p:ext uri="{BB962C8B-B14F-4D97-AF65-F5344CB8AC3E}">
        <p14:creationId xmlns:p14="http://schemas.microsoft.com/office/powerpoint/2010/main" val="840861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39E1A44B-F0F6-447D-8789-9D7D3C23DF00}" type="datetime5">
              <a:rPr lang="en-US" smtClean="0"/>
              <a:pPr>
                <a:defRPr/>
              </a:pPr>
              <a:t>16-Oct-19</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E1B2D8C8-8807-4E51-B90D-E6EFA321EE49}" type="slidenum">
              <a:rPr lang="en-US" altLang="en-US"/>
              <a:pPr>
                <a:defRPr/>
              </a:pPr>
              <a:t>‹#›</a:t>
            </a:fld>
            <a:endParaRPr lang="en-US" altLang="en-US"/>
          </a:p>
        </p:txBody>
      </p:sp>
    </p:spTree>
    <p:extLst>
      <p:ext uri="{BB962C8B-B14F-4D97-AF65-F5344CB8AC3E}">
        <p14:creationId xmlns:p14="http://schemas.microsoft.com/office/powerpoint/2010/main" val="2764798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1385839F-9453-489A-93D8-2F9374C05180}" type="datetime5">
              <a:rPr lang="en-US" smtClean="0"/>
              <a:pPr>
                <a:defRPr/>
              </a:pPr>
              <a:t>16-Oct-19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06C22E29-51DD-470B-8F38-48C8F019B059}" type="slidenum">
              <a:rPr lang="en-US" altLang="en-US"/>
              <a:pPr>
                <a:defRPr/>
              </a:pPr>
              <a:t>‹#›</a:t>
            </a:fld>
            <a:endParaRPr lang="en-US" altLang="en-US"/>
          </a:p>
        </p:txBody>
      </p:sp>
    </p:spTree>
    <p:extLst>
      <p:ext uri="{BB962C8B-B14F-4D97-AF65-F5344CB8AC3E}">
        <p14:creationId xmlns:p14="http://schemas.microsoft.com/office/powerpoint/2010/main" val="146492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6248400" y="6492875"/>
            <a:ext cx="2133600" cy="365125"/>
          </a:xfrm>
          <a:prstGeom prst="rect">
            <a:avLst/>
          </a:prstGeom>
        </p:spPr>
        <p:txBody>
          <a:bodyPr/>
          <a:lstStyle>
            <a:lvl1pPr>
              <a:defRPr/>
            </a:lvl1pPr>
          </a:lstStyle>
          <a:p>
            <a:pPr>
              <a:defRPr/>
            </a:pPr>
            <a:fld id="{BA643D1E-AB01-4C28-BD3F-95C35C61E71D}" type="datetime5">
              <a:rPr lang="en-US" smtClean="0"/>
              <a:pPr>
                <a:defRPr/>
              </a:pPr>
              <a:t>16-Oct-19</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7010400" y="6492875"/>
            <a:ext cx="2133600" cy="365125"/>
          </a:xfrm>
          <a:prstGeom prst="rect">
            <a:avLst/>
          </a:prstGeom>
        </p:spPr>
        <p:txBody>
          <a:bodyPr/>
          <a:lstStyle>
            <a:lvl1pPr>
              <a:defRPr/>
            </a:lvl1pPr>
          </a:lstStyle>
          <a:p>
            <a:pPr>
              <a:defRPr/>
            </a:pPr>
            <a:fld id="{E318CADB-57A9-465F-9085-798CA6DB0EB7}" type="slidenum">
              <a:rPr lang="en-US" altLang="en-US"/>
              <a:pPr>
                <a:defRPr/>
              </a:pPr>
              <a:t>‹#›</a:t>
            </a:fld>
            <a:endParaRPr lang="en-US" altLang="en-US"/>
          </a:p>
        </p:txBody>
      </p:sp>
    </p:spTree>
    <p:extLst>
      <p:ext uri="{BB962C8B-B14F-4D97-AF65-F5344CB8AC3E}">
        <p14:creationId xmlns:p14="http://schemas.microsoft.com/office/powerpoint/2010/main" val="118712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81000" y="1600200"/>
            <a:ext cx="7848600" cy="419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4" name="Picture 3">
            <a:extLst>
              <a:ext uri="{FF2B5EF4-FFF2-40B4-BE49-F238E27FC236}">
                <a16:creationId xmlns:a16="http://schemas.microsoft.com/office/drawing/2014/main" id="{374F7B4C-C2C9-4113-A363-52D69AEBA8D4}"/>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57200" y="6215380"/>
            <a:ext cx="1176655" cy="367982"/>
          </a:xfrm>
          <a:prstGeom prst="rect">
            <a:avLst/>
          </a:prstGeom>
        </p:spPr>
      </p:pic>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4Fx72r7BKb0?start=101" TargetMode="External"/><Relationship Id="rId5" Type="http://schemas.openxmlformats.org/officeDocument/2006/relationships/image" Target="../media/image3.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www.google.ca/url?sa=i&amp;rct=j&amp;q=an+asian+child+iron+deficiency+anemia&amp;source=images&amp;cd=&amp;cad=rja&amp;docid=IxU_ZAf999TtWM&amp;tbnid=ohDOes8kd0zVAM:&amp;ved=0CAUQjRw&amp;url=http://mylovelydietmealplans.blogspot.com/2013/04/iron.html&amp;ei=ipCbUbjSJeScyQHxqYGwCw&amp;psig=AFQjCNHNJSCUE7JbAoUKtZ6bqJpVRFY5Ew&amp;ust=1369235968827459"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1.png"/><Relationship Id="rId2" Type="http://schemas.openxmlformats.org/officeDocument/2006/relationships/image" Target="../media/image28.png"/><Relationship Id="rId16"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819400"/>
            <a:ext cx="8229600" cy="1524000"/>
          </a:xfrm>
          <a:solidFill>
            <a:schemeClr val="tx2"/>
          </a:solidFill>
          <a:ln>
            <a:solidFill>
              <a:schemeClr val="accent1"/>
            </a:solidFill>
          </a:ln>
        </p:spPr>
        <p:txBody>
          <a:bodyPr/>
          <a:lstStyle/>
          <a:p>
            <a:r>
              <a:rPr lang="en-US" sz="4400" b="1" dirty="0">
                <a:solidFill>
                  <a:schemeClr val="bg1"/>
                </a:solidFill>
              </a:rPr>
              <a:t>Introduction to Basic Nutrition Concepts</a:t>
            </a:r>
          </a:p>
        </p:txBody>
      </p:sp>
      <p:pic>
        <p:nvPicPr>
          <p:cNvPr id="135171" name="Picture 3"/>
          <p:cNvPicPr>
            <a:picLocks noChangeAspect="1" noChangeArrowheads="1"/>
          </p:cNvPicPr>
          <p:nvPr/>
        </p:nvPicPr>
        <p:blipFill>
          <a:blip r:embed="rId3" cstate="print"/>
          <a:srcRect/>
          <a:stretch>
            <a:fillRect/>
          </a:stretch>
        </p:blipFill>
        <p:spPr bwMode="auto">
          <a:xfrm>
            <a:off x="4758813" y="0"/>
            <a:ext cx="4385187" cy="1676400"/>
          </a:xfrm>
          <a:prstGeom prst="rect">
            <a:avLst/>
          </a:prstGeom>
          <a:noFill/>
          <a:ln w="9525">
            <a:noFill/>
            <a:miter lim="800000"/>
            <a:headEnd/>
            <a:tailEnd/>
          </a:ln>
        </p:spPr>
      </p:pic>
      <p:pic>
        <p:nvPicPr>
          <p:cNvPr id="5" name="Picture 4">
            <a:extLst>
              <a:ext uri="{FF2B5EF4-FFF2-40B4-BE49-F238E27FC236}">
                <a16:creationId xmlns:a16="http://schemas.microsoft.com/office/drawing/2014/main" id="{113FE6FA-0769-47B4-AA18-178A1DB7E1E0}"/>
              </a:ext>
            </a:extLst>
          </p:cNvPr>
          <p:cNvPicPr/>
          <p:nvPr/>
        </p:nvPicPr>
        <p:blipFill>
          <a:blip r:embed="rId4">
            <a:extLst>
              <a:ext uri="{28A0092B-C50C-407E-A947-70E740481C1C}">
                <a14:useLocalDpi xmlns:a14="http://schemas.microsoft.com/office/drawing/2010/main" val="0"/>
              </a:ext>
            </a:extLst>
          </a:blip>
          <a:stretch>
            <a:fillRect/>
          </a:stretch>
        </p:blipFill>
        <p:spPr>
          <a:xfrm>
            <a:off x="682919" y="470218"/>
            <a:ext cx="3702269" cy="12061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609600"/>
          </a:xfrm>
          <a:ln>
            <a:noFill/>
          </a:ln>
        </p:spPr>
        <p:txBody>
          <a:bodyPr/>
          <a:lstStyle/>
          <a:p>
            <a:pPr algn="l"/>
            <a:r>
              <a:rPr lang="en-US" b="1" dirty="0"/>
              <a:t>Types of Malnutrition</a:t>
            </a:r>
          </a:p>
        </p:txBody>
      </p:sp>
      <p:grpSp>
        <p:nvGrpSpPr>
          <p:cNvPr id="3" name="Group 4"/>
          <p:cNvGrpSpPr/>
          <p:nvPr/>
        </p:nvGrpSpPr>
        <p:grpSpPr>
          <a:xfrm>
            <a:off x="4267200" y="914400"/>
            <a:ext cx="4724401" cy="1031231"/>
            <a:chOff x="3099816" y="-271785"/>
            <a:chExt cx="5599051" cy="1031231"/>
          </a:xfrm>
        </p:grpSpPr>
        <p:sp>
          <p:nvSpPr>
            <p:cNvPr id="10" name="Round Same Side Corner Rectangle 9"/>
            <p:cNvSpPr/>
            <p:nvPr/>
          </p:nvSpPr>
          <p:spPr>
            <a:xfrm rot="5400000">
              <a:off x="5421826" y="-2517595"/>
              <a:ext cx="955031" cy="5599051"/>
            </a:xfrm>
            <a:prstGeom prst="round2SameRect">
              <a:avLst/>
            </a:pr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Round Same Side Corner Rectangle 4"/>
            <p:cNvSpPr/>
            <p:nvPr/>
          </p:nvSpPr>
          <p:spPr>
            <a:xfrm>
              <a:off x="3099816" y="-271785"/>
              <a:ext cx="5464163" cy="10141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pPr>
              <a:r>
                <a:rPr lang="en-US" sz="2000" kern="1200" dirty="0"/>
                <a:t>Measure by:</a:t>
              </a:r>
            </a:p>
            <a:p>
              <a:pPr marL="228600" lvl="1" indent="-228600" algn="l" defTabSz="889000">
                <a:lnSpc>
                  <a:spcPct val="90000"/>
                </a:lnSpc>
                <a:spcBef>
                  <a:spcPct val="0"/>
                </a:spcBef>
                <a:spcAft>
                  <a:spcPct val="15000"/>
                </a:spcAft>
                <a:buChar char="••"/>
              </a:pPr>
              <a:r>
                <a:rPr lang="en-US" sz="2000" kern="1200" dirty="0"/>
                <a:t>Weight for height Z scores (WHZ)</a:t>
              </a:r>
            </a:p>
            <a:p>
              <a:pPr marL="228600" lvl="1" indent="-228600" algn="l" defTabSz="889000">
                <a:lnSpc>
                  <a:spcPct val="90000"/>
                </a:lnSpc>
                <a:spcBef>
                  <a:spcPct val="0"/>
                </a:spcBef>
                <a:spcAft>
                  <a:spcPct val="15000"/>
                </a:spcAft>
                <a:buChar char="••"/>
              </a:pPr>
              <a:r>
                <a:rPr lang="en-US" sz="2000" kern="1200" dirty="0"/>
                <a:t>Mid upper arm circumference MUAC)</a:t>
              </a:r>
            </a:p>
          </p:txBody>
        </p:sp>
      </p:grpSp>
      <p:grpSp>
        <p:nvGrpSpPr>
          <p:cNvPr id="4" name="Group 6"/>
          <p:cNvGrpSpPr/>
          <p:nvPr/>
        </p:nvGrpSpPr>
        <p:grpSpPr>
          <a:xfrm>
            <a:off x="381000" y="762001"/>
            <a:ext cx="3948884" cy="1269988"/>
            <a:chOff x="60999" y="-407870"/>
            <a:chExt cx="3099816" cy="1269988"/>
          </a:xfrm>
        </p:grpSpPr>
        <p:sp>
          <p:nvSpPr>
            <p:cNvPr id="8" name="Rounded Rectangle 7"/>
            <p:cNvSpPr/>
            <p:nvPr/>
          </p:nvSpPr>
          <p:spPr>
            <a:xfrm>
              <a:off x="60999" y="-331671"/>
              <a:ext cx="3099816" cy="1193789"/>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ounded Rectangle 6"/>
            <p:cNvSpPr/>
            <p:nvPr/>
          </p:nvSpPr>
          <p:spPr>
            <a:xfrm>
              <a:off x="70069" y="-407870"/>
              <a:ext cx="2983264" cy="10667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US" sz="2400" kern="1200" dirty="0"/>
            </a:p>
            <a:p>
              <a:pPr lvl="0" algn="ctr" defTabSz="1066800">
                <a:spcBef>
                  <a:spcPct val="0"/>
                </a:spcBef>
                <a:spcAft>
                  <a:spcPts val="0"/>
                </a:spcAft>
              </a:pPr>
              <a:r>
                <a:rPr lang="en-US" sz="2400" kern="1200" dirty="0"/>
                <a:t>Acute Undernutrition</a:t>
              </a:r>
            </a:p>
            <a:p>
              <a:pPr lvl="0" algn="ctr" defTabSz="1066800">
                <a:spcBef>
                  <a:spcPct val="0"/>
                </a:spcBef>
                <a:spcAft>
                  <a:spcPts val="0"/>
                </a:spcAft>
              </a:pPr>
              <a:r>
                <a:rPr lang="en-US" sz="2400" dirty="0"/>
                <a:t>(Wasting- too thin for one’s height)</a:t>
              </a:r>
              <a:r>
                <a:rPr lang="en-US" sz="2400" kern="1200" dirty="0"/>
                <a:t> </a:t>
              </a:r>
            </a:p>
          </p:txBody>
        </p:sp>
      </p:grpSp>
      <p:grpSp>
        <p:nvGrpSpPr>
          <p:cNvPr id="5" name="Group 11"/>
          <p:cNvGrpSpPr/>
          <p:nvPr/>
        </p:nvGrpSpPr>
        <p:grpSpPr>
          <a:xfrm>
            <a:off x="4190999" y="2362200"/>
            <a:ext cx="4800601" cy="903056"/>
            <a:chOff x="3099816" y="-309065"/>
            <a:chExt cx="5856286" cy="1396369"/>
          </a:xfrm>
        </p:grpSpPr>
        <p:sp>
          <p:nvSpPr>
            <p:cNvPr id="16" name="Round Same Side Corner Rectangle 15"/>
            <p:cNvSpPr/>
            <p:nvPr/>
          </p:nvSpPr>
          <p:spPr>
            <a:xfrm rot="5400000">
              <a:off x="5435167" y="-2433631"/>
              <a:ext cx="1278542" cy="5763328"/>
            </a:xfrm>
            <a:prstGeom prst="round2SameRect">
              <a:avLst/>
            </a:pr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4"/>
            <p:cNvSpPr/>
            <p:nvPr/>
          </p:nvSpPr>
          <p:spPr>
            <a:xfrm>
              <a:off x="3099816" y="-309065"/>
              <a:ext cx="5448371" cy="11537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pPr>
              <a:r>
                <a:rPr lang="en-US" sz="2000" kern="1200" dirty="0"/>
                <a:t>Measured by:</a:t>
              </a:r>
            </a:p>
            <a:p>
              <a:pPr marL="228600" lvl="1" indent="-228600" algn="l" defTabSz="889000">
                <a:lnSpc>
                  <a:spcPct val="90000"/>
                </a:lnSpc>
                <a:spcBef>
                  <a:spcPct val="0"/>
                </a:spcBef>
                <a:spcAft>
                  <a:spcPct val="15000"/>
                </a:spcAft>
                <a:buChar char="••"/>
              </a:pPr>
              <a:r>
                <a:rPr lang="en-US" sz="2000" kern="1200" dirty="0"/>
                <a:t>Height for age z scores (H/LAZ)</a:t>
              </a:r>
            </a:p>
          </p:txBody>
        </p:sp>
      </p:grpSp>
      <p:grpSp>
        <p:nvGrpSpPr>
          <p:cNvPr id="7" name="Group 12"/>
          <p:cNvGrpSpPr/>
          <p:nvPr/>
        </p:nvGrpSpPr>
        <p:grpSpPr>
          <a:xfrm>
            <a:off x="381000" y="2057400"/>
            <a:ext cx="3899441" cy="1371600"/>
            <a:chOff x="61782" y="-31302"/>
            <a:chExt cx="3099816" cy="2011298"/>
          </a:xfrm>
        </p:grpSpPr>
        <p:sp>
          <p:nvSpPr>
            <p:cNvPr id="14" name="Rounded Rectangle 13"/>
            <p:cNvSpPr/>
            <p:nvPr/>
          </p:nvSpPr>
          <p:spPr>
            <a:xfrm>
              <a:off x="61782" y="-31302"/>
              <a:ext cx="3099816" cy="1985068"/>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Rounded Rectangle 6"/>
            <p:cNvSpPr/>
            <p:nvPr/>
          </p:nvSpPr>
          <p:spPr>
            <a:xfrm>
              <a:off x="78017" y="80437"/>
              <a:ext cx="2943782" cy="1899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endParaRPr lang="en-US" sz="2400" kern="1200" dirty="0"/>
            </a:p>
            <a:p>
              <a:pPr lvl="0" algn="ctr" defTabSz="1066800">
                <a:lnSpc>
                  <a:spcPct val="90000"/>
                </a:lnSpc>
                <a:spcBef>
                  <a:spcPct val="0"/>
                </a:spcBef>
                <a:spcAft>
                  <a:spcPts val="0"/>
                </a:spcAft>
              </a:pPr>
              <a:r>
                <a:rPr lang="en-US" sz="2400" kern="1200" dirty="0"/>
                <a:t>Chronic Undernutrition</a:t>
              </a:r>
            </a:p>
            <a:p>
              <a:pPr algn="ctr" defTabSz="1066800">
                <a:lnSpc>
                  <a:spcPct val="90000"/>
                </a:lnSpc>
                <a:spcAft>
                  <a:spcPts val="0"/>
                </a:spcAft>
              </a:pPr>
              <a:r>
                <a:rPr lang="en-US" sz="2400" dirty="0"/>
                <a:t>(Stunting – too short for one’s age)</a:t>
              </a:r>
            </a:p>
            <a:p>
              <a:pPr lvl="0" algn="ctr" defTabSz="1066800">
                <a:lnSpc>
                  <a:spcPct val="90000"/>
                </a:lnSpc>
                <a:spcBef>
                  <a:spcPct val="0"/>
                </a:spcBef>
                <a:spcAft>
                  <a:spcPct val="35000"/>
                </a:spcAft>
              </a:pPr>
              <a:r>
                <a:rPr lang="en-US" sz="2400" kern="1200" dirty="0"/>
                <a:t> </a:t>
              </a:r>
            </a:p>
          </p:txBody>
        </p:sp>
      </p:grpSp>
      <p:grpSp>
        <p:nvGrpSpPr>
          <p:cNvPr id="12" name="Group 17"/>
          <p:cNvGrpSpPr/>
          <p:nvPr/>
        </p:nvGrpSpPr>
        <p:grpSpPr>
          <a:xfrm>
            <a:off x="4267200" y="3581401"/>
            <a:ext cx="4876800" cy="1219199"/>
            <a:chOff x="3099815" y="-421757"/>
            <a:chExt cx="5725869" cy="2598970"/>
          </a:xfrm>
        </p:grpSpPr>
        <p:sp>
          <p:nvSpPr>
            <p:cNvPr id="22" name="Round Same Side Corner Rectangle 21"/>
            <p:cNvSpPr/>
            <p:nvPr/>
          </p:nvSpPr>
          <p:spPr>
            <a:xfrm rot="5400000">
              <a:off x="4887584" y="-1545802"/>
              <a:ext cx="1935246" cy="5510784"/>
            </a:xfrm>
            <a:prstGeom prst="round2SameRect">
              <a:avLst/>
            </a:pr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4"/>
            <p:cNvSpPr/>
            <p:nvPr/>
          </p:nvSpPr>
          <p:spPr>
            <a:xfrm>
              <a:off x="3099816" y="-421757"/>
              <a:ext cx="5725868" cy="11370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pPr>
              <a:endParaRPr lang="en-US" sz="2000" dirty="0"/>
            </a:p>
            <a:p>
              <a:pPr marL="228600" lvl="1" indent="-228600" algn="l" defTabSz="889000">
                <a:lnSpc>
                  <a:spcPct val="90000"/>
                </a:lnSpc>
                <a:spcBef>
                  <a:spcPct val="0"/>
                </a:spcBef>
                <a:spcAft>
                  <a:spcPct val="15000"/>
                </a:spcAft>
              </a:pPr>
              <a:endParaRPr lang="en-US" sz="2000" dirty="0"/>
            </a:p>
            <a:p>
              <a:pPr marL="228600" lvl="1" indent="-228600" algn="l" defTabSz="889000">
                <a:lnSpc>
                  <a:spcPct val="90000"/>
                </a:lnSpc>
                <a:spcBef>
                  <a:spcPct val="0"/>
                </a:spcBef>
                <a:spcAft>
                  <a:spcPct val="15000"/>
                </a:spcAft>
              </a:pPr>
              <a:endParaRPr lang="en-US" sz="2000" dirty="0"/>
            </a:p>
            <a:p>
              <a:pPr marL="228600" lvl="1" indent="-228600" algn="l" defTabSz="889000">
                <a:lnSpc>
                  <a:spcPct val="90000"/>
                </a:lnSpc>
                <a:spcBef>
                  <a:spcPct val="0"/>
                </a:spcBef>
                <a:spcAft>
                  <a:spcPct val="15000"/>
                </a:spcAft>
              </a:pPr>
              <a:r>
                <a:rPr lang="en-US" sz="2000" dirty="0"/>
                <a:t>Measured by:</a:t>
              </a:r>
              <a:endParaRPr lang="en-US" sz="2000" kern="1200" dirty="0"/>
            </a:p>
            <a:p>
              <a:pPr marL="228600" lvl="1" indent="-228600" algn="l" defTabSz="889000">
                <a:lnSpc>
                  <a:spcPct val="90000"/>
                </a:lnSpc>
                <a:spcBef>
                  <a:spcPct val="0"/>
                </a:spcBef>
                <a:spcAft>
                  <a:spcPct val="15000"/>
                </a:spcAft>
                <a:buChar char="••"/>
              </a:pPr>
              <a:r>
                <a:rPr lang="en-US" sz="2000" kern="1200" dirty="0"/>
                <a:t>Body mass index (weight for height measure); waist-hip ratio</a:t>
              </a:r>
            </a:p>
          </p:txBody>
        </p:sp>
      </p:grpSp>
      <p:grpSp>
        <p:nvGrpSpPr>
          <p:cNvPr id="13" name="Group 18"/>
          <p:cNvGrpSpPr/>
          <p:nvPr/>
        </p:nvGrpSpPr>
        <p:grpSpPr>
          <a:xfrm>
            <a:off x="364492" y="3505200"/>
            <a:ext cx="3902708" cy="1507453"/>
            <a:chOff x="0" y="60"/>
            <a:chExt cx="3099816" cy="2419058"/>
          </a:xfrm>
        </p:grpSpPr>
        <p:sp>
          <p:nvSpPr>
            <p:cNvPr id="20" name="Rounded Rectangle 19"/>
            <p:cNvSpPr/>
            <p:nvPr/>
          </p:nvSpPr>
          <p:spPr>
            <a:xfrm>
              <a:off x="0" y="60"/>
              <a:ext cx="3099816" cy="2419058"/>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ounded Rectangle 6"/>
            <p:cNvSpPr/>
            <p:nvPr/>
          </p:nvSpPr>
          <p:spPr>
            <a:xfrm>
              <a:off x="118089" y="118150"/>
              <a:ext cx="2863638" cy="2182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a:t>Chronic </a:t>
              </a:r>
              <a:r>
                <a:rPr lang="en-US" sz="2400" kern="1200" err="1"/>
                <a:t>Overnutrition</a:t>
              </a:r>
              <a:r>
                <a:rPr lang="en-US" sz="2400" kern="1200"/>
                <a:t> (</a:t>
              </a:r>
              <a:r>
                <a:rPr lang="en-US" sz="2400"/>
                <a:t>Overweight / obese – to large for one’s height)</a:t>
              </a:r>
              <a:endParaRPr lang="en-US" sz="2400" kern="1200"/>
            </a:p>
          </p:txBody>
        </p:sp>
      </p:grpSp>
      <p:grpSp>
        <p:nvGrpSpPr>
          <p:cNvPr id="18" name="Group 30"/>
          <p:cNvGrpSpPr/>
          <p:nvPr/>
        </p:nvGrpSpPr>
        <p:grpSpPr>
          <a:xfrm>
            <a:off x="4191000" y="5257800"/>
            <a:ext cx="4876800" cy="1219200"/>
            <a:chOff x="3099815" y="121947"/>
            <a:chExt cx="5598257" cy="1036322"/>
          </a:xfrm>
        </p:grpSpPr>
        <p:sp>
          <p:nvSpPr>
            <p:cNvPr id="35" name="Round Same Side Corner Rectangle 34"/>
            <p:cNvSpPr/>
            <p:nvPr/>
          </p:nvSpPr>
          <p:spPr>
            <a:xfrm rot="5400000">
              <a:off x="5424519" y="-2115285"/>
              <a:ext cx="1036322" cy="5510785"/>
            </a:xfrm>
            <a:prstGeom prst="round2SameRect">
              <a:avLst/>
            </a:prstGeom>
            <a:solidFill>
              <a:schemeClr val="bg1">
                <a:lumMod val="85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6" name="Round Same Side Corner Rectangle 4"/>
            <p:cNvSpPr/>
            <p:nvPr/>
          </p:nvSpPr>
          <p:spPr>
            <a:xfrm>
              <a:off x="3099815" y="172534"/>
              <a:ext cx="5510783" cy="9351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Excess or Inadequacy</a:t>
              </a:r>
            </a:p>
            <a:p>
              <a:pPr marL="228600" lvl="1" indent="-228600" algn="l" defTabSz="889000">
                <a:lnSpc>
                  <a:spcPct val="90000"/>
                </a:lnSpc>
                <a:spcBef>
                  <a:spcPct val="0"/>
                </a:spcBef>
                <a:spcAft>
                  <a:spcPct val="15000"/>
                </a:spcAft>
                <a:buChar char="••"/>
              </a:pPr>
              <a:r>
                <a:rPr lang="en-US" sz="2000" kern="1200" dirty="0"/>
                <a:t>Clinical or subclinical</a:t>
              </a:r>
            </a:p>
            <a:p>
              <a:pPr marL="228600" lvl="1" indent="-228600" algn="l" defTabSz="889000">
                <a:lnSpc>
                  <a:spcPct val="90000"/>
                </a:lnSpc>
                <a:spcBef>
                  <a:spcPct val="0"/>
                </a:spcBef>
                <a:spcAft>
                  <a:spcPct val="15000"/>
                </a:spcAft>
                <a:buChar char="••"/>
              </a:pPr>
              <a:r>
                <a:rPr lang="en-US" sz="2000" kern="1200" dirty="0"/>
                <a:t>Clinical signs or biochemical assessment</a:t>
              </a:r>
            </a:p>
          </p:txBody>
        </p:sp>
      </p:grpSp>
      <p:grpSp>
        <p:nvGrpSpPr>
          <p:cNvPr id="19" name="Group 31"/>
          <p:cNvGrpSpPr/>
          <p:nvPr/>
        </p:nvGrpSpPr>
        <p:grpSpPr>
          <a:xfrm>
            <a:off x="376592" y="5233874"/>
            <a:ext cx="3890608" cy="1295403"/>
            <a:chOff x="0" y="1266"/>
            <a:chExt cx="3099816" cy="1295403"/>
          </a:xfrm>
        </p:grpSpPr>
        <p:sp>
          <p:nvSpPr>
            <p:cNvPr id="33" name="Rounded Rectangle 32"/>
            <p:cNvSpPr/>
            <p:nvPr/>
          </p:nvSpPr>
          <p:spPr>
            <a:xfrm>
              <a:off x="0" y="1266"/>
              <a:ext cx="3099816" cy="1295403"/>
            </a:xfrm>
            <a:prstGeom prst="roundRect">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Rounded Rectangle 6"/>
            <p:cNvSpPr/>
            <p:nvPr/>
          </p:nvSpPr>
          <p:spPr>
            <a:xfrm>
              <a:off x="63236" y="64502"/>
              <a:ext cx="2973344" cy="11689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a:t>Micronutrient </a:t>
              </a:r>
              <a:r>
                <a:rPr lang="en-US" sz="2400"/>
                <a:t>Deficiency</a:t>
              </a:r>
              <a:endParaRPr lang="en-US" sz="2400" kern="1200"/>
            </a:p>
          </p:txBody>
        </p:sp>
      </p:grpSp>
    </p:spTree>
    <p:extLst>
      <p:ext uri="{BB962C8B-B14F-4D97-AF65-F5344CB8AC3E}">
        <p14:creationId xmlns:p14="http://schemas.microsoft.com/office/powerpoint/2010/main" val="12999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82000" cy="1143000"/>
          </a:xfrm>
          <a:ln>
            <a:noFill/>
          </a:ln>
        </p:spPr>
        <p:txBody>
          <a:bodyPr/>
          <a:lstStyle/>
          <a:p>
            <a:pPr algn="l"/>
            <a:r>
              <a:rPr lang="en-US" b="1" dirty="0"/>
              <a:t>Differences Between Acute and Chronic Undernutrition</a:t>
            </a:r>
          </a:p>
        </p:txBody>
      </p:sp>
      <p:sp>
        <p:nvSpPr>
          <p:cNvPr id="3" name="Content Placeholder 2"/>
          <p:cNvSpPr>
            <a:spLocks noGrp="1"/>
          </p:cNvSpPr>
          <p:nvPr>
            <p:ph sz="half" idx="1"/>
          </p:nvPr>
        </p:nvSpPr>
        <p:spPr>
          <a:xfrm>
            <a:off x="457200" y="1371600"/>
            <a:ext cx="3581400" cy="4419600"/>
          </a:xfrm>
          <a:ln>
            <a:solidFill>
              <a:schemeClr val="accent1"/>
            </a:solidFill>
          </a:ln>
        </p:spPr>
        <p:txBody>
          <a:bodyPr/>
          <a:lstStyle/>
          <a:p>
            <a:pPr>
              <a:spcBef>
                <a:spcPct val="30000"/>
              </a:spcBef>
              <a:buNone/>
            </a:pPr>
            <a:r>
              <a:rPr lang="en-US" sz="2000" u="sng" dirty="0"/>
              <a:t>Acute</a:t>
            </a:r>
          </a:p>
          <a:p>
            <a:pPr marL="285750" indent="-285750">
              <a:spcBef>
                <a:spcPct val="30000"/>
              </a:spcBef>
            </a:pPr>
            <a:r>
              <a:rPr lang="en-US" sz="2000" dirty="0"/>
              <a:t>Acute shortage of food and/or disease</a:t>
            </a:r>
          </a:p>
          <a:p>
            <a:pPr marL="285750" indent="-285750">
              <a:spcBef>
                <a:spcPct val="30000"/>
              </a:spcBef>
            </a:pPr>
            <a:r>
              <a:rPr lang="en-US" sz="2000" dirty="0"/>
              <a:t>Recent rapid weight loss</a:t>
            </a:r>
          </a:p>
          <a:p>
            <a:pPr marL="285750" indent="-285750">
              <a:spcBef>
                <a:spcPct val="30000"/>
              </a:spcBef>
            </a:pPr>
            <a:r>
              <a:rPr lang="en-US" sz="2000" dirty="0"/>
              <a:t>Results in wasting</a:t>
            </a:r>
          </a:p>
          <a:p>
            <a:pPr marL="285750" indent="-285750">
              <a:spcBef>
                <a:spcPct val="30000"/>
              </a:spcBef>
            </a:pPr>
            <a:r>
              <a:rPr lang="en-US" sz="2000" dirty="0"/>
              <a:t>Children and adults can become wasted</a:t>
            </a:r>
          </a:p>
          <a:p>
            <a:pPr marL="285750" indent="-285750">
              <a:spcBef>
                <a:spcPct val="30000"/>
              </a:spcBef>
            </a:pPr>
            <a:r>
              <a:rPr lang="en-US" sz="2000" dirty="0"/>
              <a:t>Typical for emergencies</a:t>
            </a:r>
          </a:p>
          <a:p>
            <a:pPr marL="285750" indent="-285750">
              <a:spcBef>
                <a:spcPct val="30000"/>
              </a:spcBef>
            </a:pPr>
            <a:r>
              <a:rPr lang="en-US" sz="2000" dirty="0"/>
              <a:t>Can be prevented and treated</a:t>
            </a:r>
          </a:p>
          <a:p>
            <a:pPr marL="285750" indent="-285750">
              <a:spcBef>
                <a:spcPct val="30000"/>
              </a:spcBef>
            </a:pPr>
            <a:r>
              <a:rPr lang="en-US" sz="2000" dirty="0"/>
              <a:t>Is reversible</a:t>
            </a:r>
          </a:p>
          <a:p>
            <a:pPr marL="285750" indent="-285750">
              <a:spcBef>
                <a:spcPct val="30000"/>
              </a:spcBef>
            </a:pPr>
            <a:endParaRPr lang="en-US" sz="2000" dirty="0">
              <a:solidFill>
                <a:schemeClr val="tx2"/>
              </a:solidFill>
            </a:endParaRPr>
          </a:p>
          <a:p>
            <a:endParaRPr lang="en-US" sz="2000" dirty="0"/>
          </a:p>
        </p:txBody>
      </p:sp>
      <p:sp>
        <p:nvSpPr>
          <p:cNvPr id="4" name="Content Placeholder 3"/>
          <p:cNvSpPr>
            <a:spLocks noGrp="1"/>
          </p:cNvSpPr>
          <p:nvPr>
            <p:ph sz="half" idx="2"/>
          </p:nvPr>
        </p:nvSpPr>
        <p:spPr>
          <a:xfrm>
            <a:off x="4267200" y="1371600"/>
            <a:ext cx="4572000" cy="4419600"/>
          </a:xfrm>
          <a:ln>
            <a:solidFill>
              <a:schemeClr val="accent1"/>
            </a:solidFill>
          </a:ln>
        </p:spPr>
        <p:txBody>
          <a:bodyPr/>
          <a:lstStyle/>
          <a:p>
            <a:pPr>
              <a:spcBef>
                <a:spcPct val="10000"/>
              </a:spcBef>
              <a:buFont typeface="Wingdings" pitchFamily="2" charset="2"/>
              <a:buNone/>
            </a:pPr>
            <a:r>
              <a:rPr lang="en-US" sz="2000" u="sng" dirty="0"/>
              <a:t>Chronic</a:t>
            </a:r>
          </a:p>
          <a:p>
            <a:pPr>
              <a:spcBef>
                <a:spcPct val="10000"/>
              </a:spcBef>
            </a:pPr>
            <a:r>
              <a:rPr lang="en-US" sz="2000" dirty="0"/>
              <a:t>Chronic shortage of nutrients or presence of multiple infections</a:t>
            </a:r>
          </a:p>
          <a:p>
            <a:pPr>
              <a:spcBef>
                <a:spcPct val="10000"/>
              </a:spcBef>
            </a:pPr>
            <a:r>
              <a:rPr lang="en-US" sz="2000" dirty="0"/>
              <a:t>Occurs over a long period </a:t>
            </a:r>
          </a:p>
          <a:p>
            <a:pPr>
              <a:spcBef>
                <a:spcPct val="10000"/>
              </a:spcBef>
            </a:pPr>
            <a:r>
              <a:rPr lang="en-US" sz="2000" dirty="0"/>
              <a:t>Results in stunting</a:t>
            </a:r>
          </a:p>
          <a:p>
            <a:pPr>
              <a:spcBef>
                <a:spcPct val="10000"/>
              </a:spcBef>
            </a:pPr>
            <a:r>
              <a:rPr lang="en-US" sz="2000" dirty="0"/>
              <a:t>Adults cannot become stunted</a:t>
            </a:r>
          </a:p>
          <a:p>
            <a:pPr>
              <a:spcBef>
                <a:spcPct val="10000"/>
              </a:spcBef>
            </a:pPr>
            <a:r>
              <a:rPr lang="en-US" sz="2000" dirty="0"/>
              <a:t>Is common in underdeveloped but relatively stable settings</a:t>
            </a:r>
          </a:p>
          <a:p>
            <a:pPr>
              <a:spcBef>
                <a:spcPct val="10000"/>
              </a:spcBef>
            </a:pPr>
            <a:r>
              <a:rPr lang="en-US" sz="2000" dirty="0"/>
              <a:t>Can be prevented but cannot be treated</a:t>
            </a:r>
          </a:p>
          <a:p>
            <a:pPr marL="0" indent="0">
              <a:spcBef>
                <a:spcPct val="10000"/>
              </a:spcBef>
              <a:buNone/>
            </a:pPr>
            <a:endParaRPr lang="en-US" sz="2000" dirty="0">
              <a:cs typeface="Calibri"/>
            </a:endParaRPr>
          </a:p>
          <a:p>
            <a:pPr>
              <a:spcBef>
                <a:spcPct val="10000"/>
              </a:spcBef>
            </a:pPr>
            <a:endParaRPr lang="en-US" sz="2000" dirty="0"/>
          </a:p>
        </p:txBody>
      </p:sp>
      <p:pic>
        <p:nvPicPr>
          <p:cNvPr id="6" name="Picture 5">
            <a:extLst>
              <a:ext uri="{FF2B5EF4-FFF2-40B4-BE49-F238E27FC236}">
                <a16:creationId xmlns:a16="http://schemas.microsoft.com/office/drawing/2014/main" id="{DD744A31-7742-415B-B395-D39852DFF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09600"/>
          </a:xfrm>
          <a:ln>
            <a:noFill/>
          </a:ln>
        </p:spPr>
        <p:txBody>
          <a:bodyPr>
            <a:noAutofit/>
          </a:bodyPr>
          <a:lstStyle/>
          <a:p>
            <a:pPr algn="l"/>
            <a:r>
              <a:rPr lang="en-US" sz="4000" b="1" dirty="0"/>
              <a:t>Acute Malnutrition - Wasting</a:t>
            </a:r>
          </a:p>
        </p:txBody>
      </p:sp>
      <p:sp>
        <p:nvSpPr>
          <p:cNvPr id="7" name="TextBox 6">
            <a:extLst>
              <a:ext uri="{FF2B5EF4-FFF2-40B4-BE49-F238E27FC236}">
                <a16:creationId xmlns:a16="http://schemas.microsoft.com/office/drawing/2014/main" id="{DAF231E4-6721-410A-A4DE-5ACF9BA8D81B}"/>
              </a:ext>
            </a:extLst>
          </p:cNvPr>
          <p:cNvSpPr txBox="1"/>
          <p:nvPr/>
        </p:nvSpPr>
        <p:spPr>
          <a:xfrm>
            <a:off x="574158" y="1445522"/>
            <a:ext cx="8341242" cy="4154984"/>
          </a:xfrm>
          <a:prstGeom prst="rect">
            <a:avLst/>
          </a:prstGeom>
          <a:noFill/>
        </p:spPr>
        <p:txBody>
          <a:bodyPr wrap="square" rtlCol="0">
            <a:spAutoFit/>
          </a:bodyPr>
          <a:lstStyle/>
          <a:p>
            <a:r>
              <a:rPr lang="en-US" sz="2400" dirty="0">
                <a:latin typeface="+mn-lt"/>
              </a:rPr>
              <a:t>Terminology</a:t>
            </a:r>
          </a:p>
          <a:p>
            <a:pPr marL="285750" indent="-285750">
              <a:buFont typeface="Arial" panose="020B0604020202020204" pitchFamily="34" charset="0"/>
              <a:buChar char="•"/>
            </a:pPr>
            <a:r>
              <a:rPr lang="en-US" sz="2400" dirty="0">
                <a:latin typeface="+mn-lt"/>
              </a:rPr>
              <a:t>SAM (Severe Acute Malnutrition)</a:t>
            </a:r>
          </a:p>
          <a:p>
            <a:pPr marL="285750" indent="-285750">
              <a:buFont typeface="Arial" panose="020B0604020202020204" pitchFamily="34" charset="0"/>
              <a:buChar char="•"/>
            </a:pPr>
            <a:r>
              <a:rPr lang="en-US" sz="2400" dirty="0">
                <a:latin typeface="+mn-lt"/>
              </a:rPr>
              <a:t>MAM (Moderate Acute Malnutrition)</a:t>
            </a:r>
          </a:p>
          <a:p>
            <a:pPr marL="285750" indent="-285750">
              <a:buFont typeface="Arial" panose="020B0604020202020204" pitchFamily="34" charset="0"/>
              <a:buChar char="•"/>
            </a:pPr>
            <a:r>
              <a:rPr lang="en-US" sz="2400" dirty="0">
                <a:latin typeface="+mn-lt"/>
              </a:rPr>
              <a:t>GAM (Global Acute Malnutrition)</a:t>
            </a:r>
          </a:p>
          <a:p>
            <a:r>
              <a:rPr lang="en-US" sz="2400" dirty="0">
                <a:latin typeface="+mn-lt"/>
              </a:rPr>
              <a:t>Causes</a:t>
            </a:r>
          </a:p>
          <a:p>
            <a:pPr marL="285750" indent="-285750">
              <a:buFont typeface="Arial" panose="020B0604020202020204" pitchFamily="34" charset="0"/>
              <a:buChar char="•"/>
            </a:pPr>
            <a:r>
              <a:rPr lang="en-US" sz="2400" dirty="0">
                <a:latin typeface="+mn-lt"/>
              </a:rPr>
              <a:t>Low birth weight</a:t>
            </a:r>
          </a:p>
          <a:p>
            <a:pPr marL="285750" indent="-285750">
              <a:buFont typeface="Arial" panose="020B0604020202020204" pitchFamily="34" charset="0"/>
              <a:buChar char="•"/>
            </a:pPr>
            <a:r>
              <a:rPr lang="en-US" sz="2400" dirty="0">
                <a:latin typeface="+mn-lt"/>
              </a:rPr>
              <a:t>Growth </a:t>
            </a:r>
            <a:r>
              <a:rPr lang="en-US" sz="2400" dirty="0" err="1">
                <a:latin typeface="+mn-lt"/>
              </a:rPr>
              <a:t>faletering</a:t>
            </a:r>
            <a:r>
              <a:rPr lang="en-US" sz="2400" dirty="0">
                <a:latin typeface="+mn-lt"/>
              </a:rPr>
              <a:t>/rapid weigh loss due to</a:t>
            </a:r>
          </a:p>
          <a:p>
            <a:pPr marL="742950" lvl="1" indent="-285750">
              <a:buFont typeface="Arial" panose="020B0604020202020204" pitchFamily="34" charset="0"/>
              <a:buChar char="•"/>
            </a:pPr>
            <a:r>
              <a:rPr lang="en-US" sz="2400" dirty="0">
                <a:latin typeface="+mn-lt"/>
              </a:rPr>
              <a:t>Illness onset</a:t>
            </a:r>
          </a:p>
          <a:p>
            <a:pPr marL="742950" lvl="1" indent="-285750">
              <a:buFont typeface="Arial" panose="020B0604020202020204" pitchFamily="34" charset="0"/>
              <a:buChar char="•"/>
            </a:pPr>
            <a:r>
              <a:rPr lang="en-US" sz="2400" dirty="0">
                <a:latin typeface="+mn-lt"/>
              </a:rPr>
              <a:t>Sudden decrease in intakes/breastfeeding</a:t>
            </a:r>
          </a:p>
          <a:p>
            <a:pPr marL="285750" indent="-285750">
              <a:buFont typeface="Arial" panose="020B0604020202020204" pitchFamily="34" charset="0"/>
              <a:buChar char="•"/>
            </a:pPr>
            <a:r>
              <a:rPr lang="en-US" sz="2400" dirty="0">
                <a:latin typeface="+mn-lt"/>
              </a:rPr>
              <a:t>Infant and young </a:t>
            </a:r>
            <a:r>
              <a:rPr lang="en-US" sz="2400">
                <a:latin typeface="+mn-lt"/>
              </a:rPr>
              <a:t>child feeding </a:t>
            </a:r>
            <a:r>
              <a:rPr lang="en-US" sz="2400" dirty="0">
                <a:latin typeface="+mn-lt"/>
              </a:rPr>
              <a:t>practices, poverty, conflict, famine, natural disasters, mental health, illness</a:t>
            </a:r>
          </a:p>
        </p:txBody>
      </p:sp>
      <p:pic>
        <p:nvPicPr>
          <p:cNvPr id="5" name="Picture 4">
            <a:extLst>
              <a:ext uri="{FF2B5EF4-FFF2-40B4-BE49-F238E27FC236}">
                <a16:creationId xmlns:a16="http://schemas.microsoft.com/office/drawing/2014/main" id="{30155B74-B66E-43EF-8E50-94327FE773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extLst>
      <p:ext uri="{BB962C8B-B14F-4D97-AF65-F5344CB8AC3E}">
        <p14:creationId xmlns:p14="http://schemas.microsoft.com/office/powerpoint/2010/main" val="3494149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42AD-3BF3-443A-9EB9-3938695A7EC3}"/>
              </a:ext>
            </a:extLst>
          </p:cNvPr>
          <p:cNvSpPr>
            <a:spLocks noGrp="1"/>
          </p:cNvSpPr>
          <p:nvPr>
            <p:ph type="title"/>
          </p:nvPr>
        </p:nvSpPr>
        <p:spPr>
          <a:ln>
            <a:noFill/>
          </a:ln>
        </p:spPr>
        <p:txBody>
          <a:bodyPr/>
          <a:lstStyle/>
          <a:p>
            <a:pPr algn="l"/>
            <a:r>
              <a:rPr lang="en-US" b="1" dirty="0"/>
              <a:t>Acute Malnutrition Classification </a:t>
            </a:r>
          </a:p>
        </p:txBody>
      </p:sp>
      <p:graphicFrame>
        <p:nvGraphicFramePr>
          <p:cNvPr id="4" name="Content Placeholder 3">
            <a:extLst>
              <a:ext uri="{FF2B5EF4-FFF2-40B4-BE49-F238E27FC236}">
                <a16:creationId xmlns:a16="http://schemas.microsoft.com/office/drawing/2014/main" id="{348F041A-6F28-40AA-9C21-BC88F4D741E5}"/>
              </a:ext>
            </a:extLst>
          </p:cNvPr>
          <p:cNvGraphicFramePr>
            <a:graphicFrameLocks noGrp="1"/>
          </p:cNvGraphicFramePr>
          <p:nvPr>
            <p:ph idx="1"/>
            <p:extLst>
              <p:ext uri="{D42A27DB-BD31-4B8C-83A1-F6EECF244321}">
                <p14:modId xmlns:p14="http://schemas.microsoft.com/office/powerpoint/2010/main" val="1395430306"/>
              </p:ext>
            </p:extLst>
          </p:nvPr>
        </p:nvGraphicFramePr>
        <p:xfrm>
          <a:off x="0" y="1347949"/>
          <a:ext cx="9144000" cy="46329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507241032"/>
                    </a:ext>
                  </a:extLst>
                </a:gridCol>
                <a:gridCol w="2819400">
                  <a:extLst>
                    <a:ext uri="{9D8B030D-6E8A-4147-A177-3AD203B41FA5}">
                      <a16:colId xmlns:a16="http://schemas.microsoft.com/office/drawing/2014/main" val="1572831387"/>
                    </a:ext>
                  </a:extLst>
                </a:gridCol>
                <a:gridCol w="2530136">
                  <a:extLst>
                    <a:ext uri="{9D8B030D-6E8A-4147-A177-3AD203B41FA5}">
                      <a16:colId xmlns:a16="http://schemas.microsoft.com/office/drawing/2014/main" val="322626580"/>
                    </a:ext>
                  </a:extLst>
                </a:gridCol>
                <a:gridCol w="2041864">
                  <a:extLst>
                    <a:ext uri="{9D8B030D-6E8A-4147-A177-3AD203B41FA5}">
                      <a16:colId xmlns:a16="http://schemas.microsoft.com/office/drawing/2014/main" val="2351549808"/>
                    </a:ext>
                  </a:extLst>
                </a:gridCol>
              </a:tblGrid>
              <a:tr h="1004310">
                <a:tc>
                  <a:txBody>
                    <a:bodyPr/>
                    <a:lstStyle/>
                    <a:p>
                      <a:r>
                        <a:rPr lang="en-US" sz="2800" b="1"/>
                        <a:t>NUTRITIONAL STATUS</a:t>
                      </a:r>
                    </a:p>
                  </a:txBody>
                  <a:tcPr/>
                </a:tc>
                <a:tc>
                  <a:txBody>
                    <a:bodyPr/>
                    <a:lstStyle/>
                    <a:p>
                      <a:r>
                        <a:rPr lang="en-US" sz="2800" b="1"/>
                        <a:t>WHZ SCORE</a:t>
                      </a:r>
                    </a:p>
                  </a:txBody>
                  <a:tcPr/>
                </a:tc>
                <a:tc>
                  <a:txBody>
                    <a:bodyPr/>
                    <a:lstStyle/>
                    <a:p>
                      <a:r>
                        <a:rPr lang="en-US" sz="2800" b="1"/>
                        <a:t>MUAC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a:t>WH % OF MEDIAN</a:t>
                      </a:r>
                    </a:p>
                    <a:p>
                      <a:endParaRPr lang="en-US" sz="2800" b="1"/>
                    </a:p>
                  </a:txBody>
                  <a:tcPr/>
                </a:tc>
                <a:extLst>
                  <a:ext uri="{0D108BD9-81ED-4DB2-BD59-A6C34878D82A}">
                    <a16:rowId xmlns:a16="http://schemas.microsoft.com/office/drawing/2014/main" val="2607803417"/>
                  </a:ext>
                </a:extLst>
              </a:tr>
              <a:tr h="703017">
                <a:tc>
                  <a:txBody>
                    <a:bodyPr/>
                    <a:lstStyle/>
                    <a:p>
                      <a:r>
                        <a:rPr lang="en-US" sz="2800" b="1"/>
                        <a:t>MAM</a:t>
                      </a:r>
                    </a:p>
                  </a:txBody>
                  <a:tcPr/>
                </a:tc>
                <a:tc>
                  <a:txBody>
                    <a:bodyPr/>
                    <a:lstStyle/>
                    <a:p>
                      <a:r>
                        <a:rPr lang="en-US" sz="2800" b="1"/>
                        <a:t>Between -3 SD and  &lt;-2 SD</a:t>
                      </a:r>
                    </a:p>
                  </a:txBody>
                  <a:tcPr/>
                </a:tc>
                <a:tc>
                  <a:txBody>
                    <a:bodyPr/>
                    <a:lstStyle/>
                    <a:p>
                      <a:r>
                        <a:rPr lang="en-US" sz="2800" b="1"/>
                        <a:t>Between 115 mm and 125mm </a:t>
                      </a:r>
                    </a:p>
                  </a:txBody>
                  <a:tcPr/>
                </a:tc>
                <a:tc>
                  <a:txBody>
                    <a:bodyPr/>
                    <a:lstStyle/>
                    <a:p>
                      <a:r>
                        <a:rPr lang="en-US" sz="2800" b="1"/>
                        <a:t>Between 70% to 80%</a:t>
                      </a:r>
                    </a:p>
                  </a:txBody>
                  <a:tcPr/>
                </a:tc>
                <a:extLst>
                  <a:ext uri="{0D108BD9-81ED-4DB2-BD59-A6C34878D82A}">
                    <a16:rowId xmlns:a16="http://schemas.microsoft.com/office/drawing/2014/main" val="851532681"/>
                  </a:ext>
                </a:extLst>
              </a:tr>
              <a:tr h="552370">
                <a:tc>
                  <a:txBody>
                    <a:bodyPr/>
                    <a:lstStyle/>
                    <a:p>
                      <a:r>
                        <a:rPr lang="en-US" sz="2800" b="1"/>
                        <a:t>SAM</a:t>
                      </a:r>
                    </a:p>
                  </a:txBody>
                  <a:tcPr/>
                </a:tc>
                <a:tc>
                  <a:txBody>
                    <a:bodyPr/>
                    <a:lstStyle/>
                    <a:p>
                      <a:r>
                        <a:rPr lang="en-US" sz="2800" b="1"/>
                        <a:t>&lt; -3SD or </a:t>
                      </a:r>
                      <a:r>
                        <a:rPr lang="en-US" sz="2800" b="1" err="1"/>
                        <a:t>Oedema</a:t>
                      </a:r>
                      <a:endParaRPr lang="en-US" sz="2800" b="1"/>
                    </a:p>
                  </a:txBody>
                  <a:tcPr/>
                </a:tc>
                <a:tc>
                  <a:txBody>
                    <a:bodyPr/>
                    <a:lstStyle/>
                    <a:p>
                      <a:r>
                        <a:rPr lang="en-US" sz="2800" b="1"/>
                        <a:t>&lt; 115 mm or </a:t>
                      </a:r>
                      <a:r>
                        <a:rPr lang="en-US" sz="2800" b="1" err="1"/>
                        <a:t>Oedema</a:t>
                      </a:r>
                      <a:endParaRPr lang="en-US" sz="2800" b="1"/>
                    </a:p>
                  </a:txBody>
                  <a:tcPr/>
                </a:tc>
                <a:tc>
                  <a:txBody>
                    <a:bodyPr/>
                    <a:lstStyle/>
                    <a:p>
                      <a:r>
                        <a:rPr lang="en-US" sz="2800" b="1"/>
                        <a:t>&lt;70% or </a:t>
                      </a:r>
                      <a:r>
                        <a:rPr lang="en-US" sz="2800" b="1" err="1"/>
                        <a:t>Oedema</a:t>
                      </a:r>
                      <a:endParaRPr lang="en-US" sz="2800" b="1"/>
                    </a:p>
                  </a:txBody>
                  <a:tcPr/>
                </a:tc>
                <a:extLst>
                  <a:ext uri="{0D108BD9-81ED-4DB2-BD59-A6C34878D82A}">
                    <a16:rowId xmlns:a16="http://schemas.microsoft.com/office/drawing/2014/main" val="4241722488"/>
                  </a:ext>
                </a:extLst>
              </a:tr>
              <a:tr h="407303">
                <a:tc>
                  <a:txBody>
                    <a:bodyPr/>
                    <a:lstStyle/>
                    <a:p>
                      <a:r>
                        <a:rPr lang="en-US" sz="2800" b="1"/>
                        <a:t>GAM</a:t>
                      </a:r>
                    </a:p>
                  </a:txBody>
                  <a:tcPr/>
                </a:tc>
                <a:tc>
                  <a:txBody>
                    <a:bodyPr/>
                    <a:lstStyle/>
                    <a:p>
                      <a:r>
                        <a:rPr lang="en-US" sz="2800" b="1" dirty="0"/>
                        <a:t>&lt; -2SD or </a:t>
                      </a:r>
                      <a:r>
                        <a:rPr lang="en-US" sz="2800" b="1" dirty="0" err="1"/>
                        <a:t>Oedeam</a:t>
                      </a:r>
                      <a:r>
                        <a:rPr lang="en-US" sz="2800" b="1" dirty="0"/>
                        <a:t> </a:t>
                      </a:r>
                    </a:p>
                  </a:txBody>
                  <a:tcPr/>
                </a:tc>
                <a:tc>
                  <a:txBody>
                    <a:bodyPr/>
                    <a:lstStyle/>
                    <a:p>
                      <a:r>
                        <a:rPr lang="en-US" sz="2800" b="1"/>
                        <a:t>&lt; 125 or </a:t>
                      </a:r>
                      <a:r>
                        <a:rPr lang="en-US" sz="2800" b="1" err="1"/>
                        <a:t>Oedeam</a:t>
                      </a:r>
                      <a:r>
                        <a:rPr lang="en-US" sz="2800" b="1"/>
                        <a:t> </a:t>
                      </a:r>
                    </a:p>
                  </a:txBody>
                  <a:tcPr/>
                </a:tc>
                <a:tc>
                  <a:txBody>
                    <a:bodyPr/>
                    <a:lstStyle/>
                    <a:p>
                      <a:r>
                        <a:rPr lang="en-US" sz="2800" b="1" dirty="0"/>
                        <a:t>&lt;80% or </a:t>
                      </a:r>
                      <a:r>
                        <a:rPr lang="en-US" sz="2800" b="1" dirty="0" err="1"/>
                        <a:t>Oedema</a:t>
                      </a:r>
                      <a:endParaRPr lang="en-US" sz="2800" b="1" dirty="0"/>
                    </a:p>
                  </a:txBody>
                  <a:tcPr/>
                </a:tc>
                <a:extLst>
                  <a:ext uri="{0D108BD9-81ED-4DB2-BD59-A6C34878D82A}">
                    <a16:rowId xmlns:a16="http://schemas.microsoft.com/office/drawing/2014/main" val="2603426486"/>
                  </a:ext>
                </a:extLst>
              </a:tr>
            </a:tbl>
          </a:graphicData>
        </a:graphic>
      </p:graphicFrame>
      <p:pic>
        <p:nvPicPr>
          <p:cNvPr id="6" name="Picture 5">
            <a:extLst>
              <a:ext uri="{FF2B5EF4-FFF2-40B4-BE49-F238E27FC236}">
                <a16:creationId xmlns:a16="http://schemas.microsoft.com/office/drawing/2014/main" id="{C473E67C-2E41-4D0C-ABAB-3126F881D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148" y="6135380"/>
            <a:ext cx="1825652" cy="447982"/>
          </a:xfrm>
          <a:prstGeom prst="rect">
            <a:avLst/>
          </a:prstGeom>
        </p:spPr>
      </p:pic>
    </p:spTree>
    <p:extLst>
      <p:ext uri="{BB962C8B-B14F-4D97-AF65-F5344CB8AC3E}">
        <p14:creationId xmlns:p14="http://schemas.microsoft.com/office/powerpoint/2010/main" val="3770732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854075"/>
          </a:xfrm>
          <a:noFill/>
          <a:ln>
            <a:noFill/>
          </a:ln>
        </p:spPr>
        <p:txBody>
          <a:bodyPr/>
          <a:lstStyle/>
          <a:p>
            <a:pPr algn="l"/>
            <a:r>
              <a:rPr lang="en-US" sz="4400" b="1" dirty="0">
                <a:latin typeface="+mn-lt"/>
              </a:rPr>
              <a:t>Severe Acute Malnutrition</a:t>
            </a:r>
          </a:p>
        </p:txBody>
      </p:sp>
      <p:sp>
        <p:nvSpPr>
          <p:cNvPr id="10" name="Title 1"/>
          <p:cNvSpPr txBox="1">
            <a:spLocks/>
          </p:cNvSpPr>
          <p:nvPr/>
        </p:nvSpPr>
        <p:spPr>
          <a:xfrm>
            <a:off x="200707" y="140623"/>
            <a:ext cx="6683765" cy="9606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9" name="Footer Placeholder 8"/>
          <p:cNvSpPr>
            <a:spLocks noGrp="1"/>
          </p:cNvSpPr>
          <p:nvPr>
            <p:ph type="ftr" sz="quarter" idx="11"/>
          </p:nvPr>
        </p:nvSpPr>
        <p:spPr>
          <a:xfrm>
            <a:off x="4223665" y="5518714"/>
            <a:ext cx="2514600" cy="365125"/>
          </a:xfrm>
        </p:spPr>
        <p:txBody>
          <a:bodyPr/>
          <a:lstStyle/>
          <a:p>
            <a:pPr>
              <a:defRPr/>
            </a:pPr>
            <a:r>
              <a:rPr lang="en-US" sz="1200" dirty="0">
                <a:latin typeface="+mn-lt"/>
              </a:rPr>
              <a:t>Pictures from Ethiopia. Caroline Abla</a:t>
            </a:r>
          </a:p>
          <a:p>
            <a:pPr>
              <a:defRPr/>
            </a:pPr>
            <a:endParaRPr lang="en-US" dirty="0"/>
          </a:p>
        </p:txBody>
      </p:sp>
      <p:pic>
        <p:nvPicPr>
          <p:cNvPr id="11" name="Picture 4" descr="103_0312_r1"/>
          <p:cNvPicPr>
            <a:picLocks noChangeAspect="1" noChangeArrowheads="1"/>
          </p:cNvPicPr>
          <p:nvPr/>
        </p:nvPicPr>
        <p:blipFill>
          <a:blip r:embed="rId3" cstate="print"/>
          <a:srcRect/>
          <a:stretch>
            <a:fillRect/>
          </a:stretch>
        </p:blipFill>
        <p:spPr>
          <a:xfrm>
            <a:off x="588169" y="1423987"/>
            <a:ext cx="3298031" cy="4397375"/>
          </a:xfrm>
          <a:prstGeom prst="rect">
            <a:avLst/>
          </a:prstGeom>
          <a:noFill/>
          <a:ln/>
        </p:spPr>
      </p:pic>
      <p:pic>
        <p:nvPicPr>
          <p:cNvPr id="6" name="Picture 4" descr="103_0317">
            <a:extLst>
              <a:ext uri="{FF2B5EF4-FFF2-40B4-BE49-F238E27FC236}">
                <a16:creationId xmlns:a16="http://schemas.microsoft.com/office/drawing/2014/main" id="{895DEC41-C98A-4FE6-99A4-330C383C3087}"/>
              </a:ext>
            </a:extLst>
          </p:cNvPr>
          <p:cNvPicPr>
            <a:picLocks noChangeAspect="1" noChangeArrowheads="1"/>
          </p:cNvPicPr>
          <p:nvPr/>
        </p:nvPicPr>
        <p:blipFill>
          <a:blip r:embed="rId4" cstate="print"/>
          <a:srcRect/>
          <a:stretch>
            <a:fillRect/>
          </a:stretch>
        </p:blipFill>
        <p:spPr>
          <a:xfrm>
            <a:off x="4223665" y="1779586"/>
            <a:ext cx="4901285" cy="3686175"/>
          </a:xfrm>
          <a:prstGeom prst="rect">
            <a:avLst/>
          </a:prstGeom>
          <a:noFill/>
          <a:ln/>
        </p:spPr>
      </p:pic>
      <p:pic>
        <p:nvPicPr>
          <p:cNvPr id="8" name="Picture 7">
            <a:extLst>
              <a:ext uri="{FF2B5EF4-FFF2-40B4-BE49-F238E27FC236}">
                <a16:creationId xmlns:a16="http://schemas.microsoft.com/office/drawing/2014/main" id="{F7D09FA3-B854-4CA0-8641-7DC74CFE34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5362" y="6026147"/>
            <a:ext cx="2171878" cy="532940"/>
          </a:xfrm>
          <a:prstGeom prst="rect">
            <a:avLst/>
          </a:prstGeom>
        </p:spPr>
      </p:pic>
    </p:spTree>
    <p:extLst>
      <p:ext uri="{BB962C8B-B14F-4D97-AF65-F5344CB8AC3E}">
        <p14:creationId xmlns:p14="http://schemas.microsoft.com/office/powerpoint/2010/main" val="308945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5287422" y="5906629"/>
            <a:ext cx="3181350" cy="365125"/>
          </a:xfrm>
          <a:prstGeom prst="rect">
            <a:avLst/>
          </a:prstGeom>
        </p:spPr>
        <p:txBody>
          <a:bodyPr/>
          <a:lstStyle/>
          <a:p>
            <a:r>
              <a:rPr lang="en-US" sz="1200" dirty="0">
                <a:latin typeface="+mn-lt"/>
              </a:rPr>
              <a:t>Picture from Ethiopia. Caroline Abla</a:t>
            </a:r>
          </a:p>
        </p:txBody>
      </p:sp>
      <p:pic>
        <p:nvPicPr>
          <p:cNvPr id="6146" name="Picture 2" descr="Image result for moderate acute malnutrition">
            <a:extLst>
              <a:ext uri="{FF2B5EF4-FFF2-40B4-BE49-F238E27FC236}">
                <a16:creationId xmlns:a16="http://schemas.microsoft.com/office/drawing/2014/main" id="{641548DB-4784-4DCE-96A8-86D92A46B6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372"/>
          <a:stretch/>
        </p:blipFill>
        <p:spPr bwMode="auto">
          <a:xfrm>
            <a:off x="1228020" y="1250122"/>
            <a:ext cx="6651171" cy="46424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5E05B5A-10CE-42FA-8247-33F3D14F7F26}"/>
              </a:ext>
            </a:extLst>
          </p:cNvPr>
          <p:cNvSpPr>
            <a:spLocks noGrp="1"/>
          </p:cNvSpPr>
          <p:nvPr>
            <p:ph type="title"/>
          </p:nvPr>
        </p:nvSpPr>
        <p:spPr>
          <a:xfrm>
            <a:off x="628650" y="365125"/>
            <a:ext cx="7886700" cy="854075"/>
          </a:xfrm>
          <a:noFill/>
          <a:ln>
            <a:noFill/>
          </a:ln>
        </p:spPr>
        <p:txBody>
          <a:bodyPr/>
          <a:lstStyle/>
          <a:p>
            <a:pPr algn="l"/>
            <a:r>
              <a:rPr lang="en-US" sz="4400" b="1" dirty="0">
                <a:latin typeface="+mn-lt"/>
              </a:rPr>
              <a:t>Moderate Acute Malnutrition</a:t>
            </a:r>
          </a:p>
        </p:txBody>
      </p:sp>
      <p:pic>
        <p:nvPicPr>
          <p:cNvPr id="7" name="Picture 6">
            <a:extLst>
              <a:ext uri="{FF2B5EF4-FFF2-40B4-BE49-F238E27FC236}">
                <a16:creationId xmlns:a16="http://schemas.microsoft.com/office/drawing/2014/main" id="{A1BEC5D2-1774-401D-8BED-FE87E86A42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3472" y="6226405"/>
            <a:ext cx="2171878" cy="53294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382"/>
            <a:ext cx="8229600" cy="1143000"/>
          </a:xfrm>
          <a:ln>
            <a:noFill/>
          </a:ln>
        </p:spPr>
        <p:txBody>
          <a:bodyPr/>
          <a:lstStyle/>
          <a:p>
            <a:r>
              <a:rPr lang="en-US" b="1" dirty="0"/>
              <a:t>Chronic Undernutrition - Stunting</a:t>
            </a:r>
          </a:p>
        </p:txBody>
      </p:sp>
      <p:sp>
        <p:nvSpPr>
          <p:cNvPr id="3" name="Content Placeholder 2"/>
          <p:cNvSpPr>
            <a:spLocks noGrp="1"/>
          </p:cNvSpPr>
          <p:nvPr>
            <p:ph idx="1"/>
          </p:nvPr>
        </p:nvSpPr>
        <p:spPr>
          <a:xfrm>
            <a:off x="288876" y="959053"/>
            <a:ext cx="5392077" cy="5091113"/>
          </a:xfrm>
        </p:spPr>
        <p:txBody>
          <a:bodyPr>
            <a:normAutofit/>
          </a:bodyPr>
          <a:lstStyle/>
          <a:p>
            <a:r>
              <a:rPr lang="en-US" sz="2600" dirty="0"/>
              <a:t>Long term undernutrition that stunts linear growth (i.e. short stature)</a:t>
            </a:r>
          </a:p>
          <a:p>
            <a:r>
              <a:rPr lang="en-US" sz="2600" dirty="0"/>
              <a:t>Begins </a:t>
            </a:r>
            <a:r>
              <a:rPr lang="en-US" sz="2600" i="1" dirty="0"/>
              <a:t>in utero</a:t>
            </a:r>
            <a:r>
              <a:rPr lang="en-US" sz="2600" dirty="0"/>
              <a:t> and continues through infancy and childhood</a:t>
            </a:r>
            <a:endParaRPr lang="en-US" sz="2600" i="1" dirty="0"/>
          </a:p>
          <a:p>
            <a:r>
              <a:rPr lang="en-US" sz="2600" dirty="0"/>
              <a:t>Limited catchup possible after 2 years of age (i.e. irreversible)</a:t>
            </a:r>
          </a:p>
          <a:p>
            <a:r>
              <a:rPr lang="en-US" sz="2600" dirty="0"/>
              <a:t>Long term impacts on health, </a:t>
            </a:r>
            <a:r>
              <a:rPr lang="en-GB" sz="2600" dirty="0"/>
              <a:t>development, education, agriculture productivity</a:t>
            </a:r>
            <a:r>
              <a:rPr lang="en-US" sz="2600" dirty="0"/>
              <a:t>, economic productivity and future generations</a:t>
            </a:r>
          </a:p>
        </p:txBody>
      </p:sp>
      <p:pic>
        <p:nvPicPr>
          <p:cNvPr id="5" name="Picture 4"/>
          <p:cNvPicPr>
            <a:picLocks noChangeArrowheads="1"/>
          </p:cNvPicPr>
          <p:nvPr/>
        </p:nvPicPr>
        <p:blipFill>
          <a:blip r:embed="rId3" cstate="print"/>
          <a:srcRect/>
          <a:stretch>
            <a:fillRect/>
          </a:stretch>
        </p:blipFill>
        <p:spPr bwMode="auto">
          <a:xfrm>
            <a:off x="5699760" y="1141934"/>
            <a:ext cx="3156527" cy="3594107"/>
          </a:xfrm>
          <a:prstGeom prst="rect">
            <a:avLst/>
          </a:prstGeom>
          <a:noFill/>
          <a:ln w="9525" cap="flat">
            <a:noFill/>
            <a:miter lim="800000"/>
            <a:headEnd/>
            <a:tailEnd/>
          </a:ln>
        </p:spPr>
      </p:pic>
      <p:sp>
        <p:nvSpPr>
          <p:cNvPr id="6" name="Rectangle 5"/>
          <p:cNvSpPr>
            <a:spLocks/>
          </p:cNvSpPr>
          <p:nvPr/>
        </p:nvSpPr>
        <p:spPr bwMode="auto">
          <a:xfrm>
            <a:off x="5914519" y="4870977"/>
            <a:ext cx="1427163" cy="549077"/>
          </a:xfrm>
          <a:prstGeom prst="rect">
            <a:avLst/>
          </a:prstGeom>
          <a:noFill/>
          <a:ln w="12700" cap="flat">
            <a:noFill/>
            <a:miter lim="800000"/>
            <a:headEnd type="none" w="med" len="med"/>
            <a:tailEnd type="none" w="med" len="med"/>
          </a:ln>
        </p:spPr>
        <p:txBody>
          <a:bodyPr lIns="0" tIns="0" rIns="40639" bIns="0"/>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39688"/>
            <a:r>
              <a:rPr lang="en-US" sz="1400" b="1" dirty="0">
                <a:latin typeface="+mn-lt"/>
                <a:cs typeface="Tahoma Bold" charset="0"/>
                <a:sym typeface="Tahoma Bold" charset="0"/>
              </a:rPr>
              <a:t>Age: 2 y 9 </a:t>
            </a:r>
            <a:r>
              <a:rPr lang="en-US" sz="1400" b="1" dirty="0" err="1">
                <a:latin typeface="+mn-lt"/>
                <a:cs typeface="Tahoma Bold" charset="0"/>
                <a:sym typeface="Tahoma Bold" charset="0"/>
              </a:rPr>
              <a:t>mo</a:t>
            </a:r>
            <a:endParaRPr lang="en-US" sz="1400" b="1" dirty="0">
              <a:latin typeface="+mn-lt"/>
              <a:cs typeface="Tahoma Bold" charset="0"/>
              <a:sym typeface="Tahoma Bold" charset="0"/>
            </a:endParaRPr>
          </a:p>
          <a:p>
            <a:pPr marL="39688"/>
            <a:r>
              <a:rPr lang="en-US" sz="1400" b="1" dirty="0" err="1">
                <a:latin typeface="+mn-lt"/>
                <a:cs typeface="Tahoma Bold" charset="0"/>
                <a:sym typeface="Tahoma Bold" charset="0"/>
              </a:rPr>
              <a:t>Wt</a:t>
            </a:r>
            <a:r>
              <a:rPr lang="en-US" sz="1400" b="1" dirty="0">
                <a:latin typeface="+mn-lt"/>
                <a:cs typeface="Tahoma Bold" charset="0"/>
                <a:sym typeface="Tahoma Bold" charset="0"/>
              </a:rPr>
              <a:t>: 10.7 kg</a:t>
            </a:r>
          </a:p>
          <a:p>
            <a:pPr marL="39688"/>
            <a:r>
              <a:rPr lang="en-US" sz="1400" b="1" dirty="0" err="1">
                <a:latin typeface="+mn-lt"/>
                <a:cs typeface="Tahoma Bold" charset="0"/>
                <a:sym typeface="Tahoma Bold" charset="0"/>
              </a:rPr>
              <a:t>Ht</a:t>
            </a:r>
            <a:r>
              <a:rPr lang="en-US" sz="1400" b="1" dirty="0">
                <a:latin typeface="+mn-lt"/>
                <a:cs typeface="Tahoma Bold" charset="0"/>
                <a:sym typeface="Tahoma Bold" charset="0"/>
              </a:rPr>
              <a:t>: 78.3 cm</a:t>
            </a:r>
          </a:p>
        </p:txBody>
      </p:sp>
      <p:sp>
        <p:nvSpPr>
          <p:cNvPr id="7" name="Rectangle 3"/>
          <p:cNvSpPr>
            <a:spLocks/>
          </p:cNvSpPr>
          <p:nvPr/>
        </p:nvSpPr>
        <p:spPr bwMode="auto">
          <a:xfrm>
            <a:off x="7459493" y="4861032"/>
            <a:ext cx="925750" cy="723900"/>
          </a:xfrm>
          <a:prstGeom prst="rect">
            <a:avLst/>
          </a:prstGeom>
          <a:noFill/>
          <a:ln w="12700" cap="flat">
            <a:noFill/>
            <a:miter lim="800000"/>
            <a:headEnd type="none" w="med" len="med"/>
            <a:tailEnd type="none" w="med" len="med"/>
          </a:ln>
        </p:spPr>
        <p:txBody>
          <a:bodyPr lIns="0" tIns="0" rIns="40639" bIns="0"/>
          <a:lstStyle/>
          <a:p>
            <a:pPr marL="39688"/>
            <a:r>
              <a:rPr lang="en-US" sz="1400" b="1" dirty="0">
                <a:latin typeface="+mj-lt"/>
                <a:cs typeface="Tahoma Bold" charset="0"/>
                <a:sym typeface="Tahoma Bold" charset="0"/>
              </a:rPr>
              <a:t>2 y 6 </a:t>
            </a:r>
            <a:r>
              <a:rPr lang="en-US" sz="1400" b="1" dirty="0" err="1">
                <a:latin typeface="+mj-lt"/>
                <a:cs typeface="Tahoma Bold" charset="0"/>
                <a:sym typeface="Tahoma Bold" charset="0"/>
              </a:rPr>
              <a:t>mo</a:t>
            </a:r>
            <a:endParaRPr lang="en-US" sz="1400" b="1" dirty="0">
              <a:latin typeface="+mj-lt"/>
              <a:cs typeface="Tahoma Bold" charset="0"/>
              <a:sym typeface="Tahoma Bold" charset="0"/>
            </a:endParaRPr>
          </a:p>
          <a:p>
            <a:pPr marL="39688"/>
            <a:r>
              <a:rPr lang="en-US" sz="1400" b="1" dirty="0">
                <a:latin typeface="+mj-lt"/>
                <a:cs typeface="Tahoma Bold" charset="0"/>
                <a:sym typeface="Tahoma Bold" charset="0"/>
              </a:rPr>
              <a:t>11.6 kg</a:t>
            </a:r>
          </a:p>
          <a:p>
            <a:pPr marL="39688"/>
            <a:r>
              <a:rPr lang="en-US" sz="1400" b="1" dirty="0">
                <a:latin typeface="+mj-lt"/>
                <a:cs typeface="Tahoma Bold" charset="0"/>
                <a:sym typeface="Tahoma Bold" charset="0"/>
              </a:rPr>
              <a:t> 86.4 cm</a:t>
            </a:r>
          </a:p>
        </p:txBody>
      </p:sp>
      <p:sp>
        <p:nvSpPr>
          <p:cNvPr id="8" name="TextBox 7"/>
          <p:cNvSpPr txBox="1"/>
          <p:nvPr/>
        </p:nvSpPr>
        <p:spPr>
          <a:xfrm>
            <a:off x="5867400" y="5607254"/>
            <a:ext cx="3048000" cy="307777"/>
          </a:xfrm>
          <a:prstGeom prst="rect">
            <a:avLst/>
          </a:prstGeom>
          <a:noFill/>
        </p:spPr>
        <p:txBody>
          <a:bodyPr wrap="square" rtlCol="0">
            <a:spAutoFit/>
          </a:bodyPr>
          <a:lstStyle/>
          <a:p>
            <a:r>
              <a:rPr lang="en-US" sz="1400" dirty="0">
                <a:solidFill>
                  <a:schemeClr val="bg1">
                    <a:lumMod val="50000"/>
                  </a:schemeClr>
                </a:solidFill>
              </a:rPr>
              <a:t>Image: GNC-HTP presentation </a:t>
            </a:r>
          </a:p>
        </p:txBody>
      </p:sp>
      <p:pic>
        <p:nvPicPr>
          <p:cNvPr id="10" name="Picture 9">
            <a:extLst>
              <a:ext uri="{FF2B5EF4-FFF2-40B4-BE49-F238E27FC236}">
                <a16:creationId xmlns:a16="http://schemas.microsoft.com/office/drawing/2014/main" id="{29A17F81-72B0-4C33-A866-CAA3BD33AC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4112" y="6302678"/>
            <a:ext cx="2171878" cy="532940"/>
          </a:xfrm>
          <a:prstGeom prst="rect">
            <a:avLst/>
          </a:prstGeom>
        </p:spPr>
      </p:pic>
    </p:spTree>
    <p:extLst>
      <p:ext uri="{BB962C8B-B14F-4D97-AF65-F5344CB8AC3E}">
        <p14:creationId xmlns:p14="http://schemas.microsoft.com/office/powerpoint/2010/main" val="1350688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22526A43-C541-4E8F-9564-F4160AB87892}"/>
              </a:ext>
            </a:extLst>
          </p:cNvPr>
          <p:cNvPicPr>
            <a:picLocks noRot="1" noChangeAspect="1"/>
          </p:cNvPicPr>
          <p:nvPr>
            <a:videoFile r:link="rId1"/>
          </p:nvPr>
        </p:nvPicPr>
        <p:blipFill>
          <a:blip r:embed="rId4"/>
          <a:stretch>
            <a:fillRect/>
          </a:stretch>
        </p:blipFill>
        <p:spPr>
          <a:xfrm>
            <a:off x="2286000" y="2143125"/>
            <a:ext cx="4572000" cy="2571750"/>
          </a:xfrm>
          <a:prstGeom prst="rect">
            <a:avLst/>
          </a:prstGeom>
        </p:spPr>
      </p:pic>
      <p:pic>
        <p:nvPicPr>
          <p:cNvPr id="5" name="Picture 4">
            <a:extLst>
              <a:ext uri="{FF2B5EF4-FFF2-40B4-BE49-F238E27FC236}">
                <a16:creationId xmlns:a16="http://schemas.microsoft.com/office/drawing/2014/main" id="{C01B873C-E1E3-4887-A24E-48F3CADF17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extLst>
      <p:ext uri="{BB962C8B-B14F-4D97-AF65-F5344CB8AC3E}">
        <p14:creationId xmlns:p14="http://schemas.microsoft.com/office/powerpoint/2010/main" val="337097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6" descr="xeropthalmi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749739"/>
            <a:ext cx="2115879" cy="158919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57200" y="152400"/>
            <a:ext cx="8229600" cy="609600"/>
          </a:xfrm>
          <a:ln>
            <a:noFill/>
          </a:ln>
        </p:spPr>
        <p:txBody>
          <a:bodyPr/>
          <a:lstStyle/>
          <a:p>
            <a:pPr algn="l"/>
            <a:r>
              <a:rPr lang="en-US" b="1" dirty="0"/>
              <a:t>Micronutrient Deficiencies</a:t>
            </a: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2894713" y="2210835"/>
            <a:ext cx="2753833" cy="2290827"/>
          </a:xfrm>
          <a:prstGeom prst="rect">
            <a:avLst/>
          </a:prstGeom>
          <a:noFill/>
        </p:spPr>
      </p:pic>
      <p:pic>
        <p:nvPicPr>
          <p:cNvPr id="10" name="Picture 2" descr="http://4.bp.blogspot.com/-IQS0S_gFB5M/UW0zxAQq0cI/AAAAAAAAA4Y/JTV1dh3jngk/s1600/anemia+in+children.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0180" y="2022748"/>
            <a:ext cx="2437206" cy="2667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FB348FD-EFE3-42B6-8F84-7AB00239DE5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extLst>
      <p:ext uri="{BB962C8B-B14F-4D97-AF65-F5344CB8AC3E}">
        <p14:creationId xmlns:p14="http://schemas.microsoft.com/office/powerpoint/2010/main" val="408904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096987" y="4169674"/>
            <a:ext cx="4880758" cy="707886"/>
          </a:xfrm>
          <a:prstGeom prst="rect">
            <a:avLst/>
          </a:prstGeom>
          <a:solidFill>
            <a:schemeClr val="bg1"/>
          </a:solidFill>
        </p:spPr>
        <p:txBody>
          <a:bodyPr wrap="square" rtlCol="0">
            <a:spAutoFit/>
          </a:bodyPr>
          <a:lstStyle/>
          <a:p>
            <a:endParaRPr lang="en-US" sz="2000"/>
          </a:p>
          <a:p>
            <a:endParaRPr lang="en-US" sz="2000"/>
          </a:p>
        </p:txBody>
      </p:sp>
      <p:sp>
        <p:nvSpPr>
          <p:cNvPr id="13" name="Rectangle 12"/>
          <p:cNvSpPr/>
          <p:nvPr/>
        </p:nvSpPr>
        <p:spPr>
          <a:xfrm>
            <a:off x="6819015" y="1947530"/>
            <a:ext cx="1887397" cy="994813"/>
          </a:xfrm>
          <a:prstGeom prst="rect">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a:solidFill>
                  <a:schemeClr val="bg1"/>
                </a:solidFill>
              </a:rPr>
              <a:t>Micronutrient Deficiencies</a:t>
            </a:r>
            <a:endParaRPr lang="en-GB" sz="2000" b="1">
              <a:solidFill>
                <a:schemeClr val="bg1"/>
              </a:solidFill>
            </a:endParaRPr>
          </a:p>
        </p:txBody>
      </p:sp>
      <p:sp>
        <p:nvSpPr>
          <p:cNvPr id="27" name="Rectangle 26"/>
          <p:cNvSpPr/>
          <p:nvPr/>
        </p:nvSpPr>
        <p:spPr>
          <a:xfrm>
            <a:off x="3593805" y="1775635"/>
            <a:ext cx="1989591" cy="990712"/>
          </a:xfrm>
          <a:prstGeom prst="rect">
            <a:avLst/>
          </a:prstGeom>
          <a:solidFill>
            <a:srgbClr val="FF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bg1"/>
                </a:solidFill>
              </a:rPr>
              <a:t>Undernutrition (Stunting and Wasting in &lt;5yo)</a:t>
            </a:r>
            <a:endParaRPr lang="en-GB" sz="2000" b="1" dirty="0">
              <a:solidFill>
                <a:schemeClr val="bg1"/>
              </a:solidFill>
            </a:endParaRPr>
          </a:p>
        </p:txBody>
      </p:sp>
      <p:sp>
        <p:nvSpPr>
          <p:cNvPr id="32" name="Rectangle 31"/>
          <p:cNvSpPr/>
          <p:nvPr/>
        </p:nvSpPr>
        <p:spPr>
          <a:xfrm>
            <a:off x="610593" y="1976987"/>
            <a:ext cx="1792271" cy="994813"/>
          </a:xfrm>
          <a:prstGeom prst="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bg1"/>
                </a:solidFill>
              </a:rPr>
              <a:t>Overnutrition (Overweight and Obesity)</a:t>
            </a:r>
            <a:endParaRPr lang="en-GB" sz="2000" b="1" dirty="0">
              <a:solidFill>
                <a:schemeClr val="bg1"/>
              </a:solidFill>
            </a:endParaRPr>
          </a:p>
        </p:txBody>
      </p:sp>
      <p:sp>
        <p:nvSpPr>
          <p:cNvPr id="41" name="Rectangle 40"/>
          <p:cNvSpPr/>
          <p:nvPr/>
        </p:nvSpPr>
        <p:spPr>
          <a:xfrm>
            <a:off x="990600" y="273400"/>
            <a:ext cx="7162800" cy="685800"/>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solidFill>
                  <a:schemeClr val="tx1"/>
                </a:solidFill>
              </a:rPr>
              <a:t>Malnutrition in X Country</a:t>
            </a:r>
          </a:p>
        </p:txBody>
      </p:sp>
      <p:sp>
        <p:nvSpPr>
          <p:cNvPr id="22" name="Octagon 21"/>
          <p:cNvSpPr/>
          <p:nvPr/>
        </p:nvSpPr>
        <p:spPr bwMode="auto">
          <a:xfrm>
            <a:off x="6514215" y="3005470"/>
            <a:ext cx="2438400" cy="1828800"/>
          </a:xfrm>
          <a:prstGeom prst="octagon">
            <a:avLst/>
          </a:prstGeom>
          <a:solidFill>
            <a:schemeClr val="accent6">
              <a:lumMod val="5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600" dirty="0"/>
              <a:t>___ % of children age 6-59 months are anemic.</a:t>
            </a:r>
          </a:p>
          <a:p>
            <a:pPr algn="ctr"/>
            <a:r>
              <a:rPr lang="en-US" sz="1600" dirty="0">
                <a:solidFill>
                  <a:schemeClr val="bg1"/>
                </a:solidFill>
              </a:rPr>
              <a:t>___ % of WRA are anemic</a:t>
            </a:r>
          </a:p>
        </p:txBody>
      </p:sp>
      <p:sp>
        <p:nvSpPr>
          <p:cNvPr id="28" name="Octagon 27"/>
          <p:cNvSpPr/>
          <p:nvPr/>
        </p:nvSpPr>
        <p:spPr bwMode="auto">
          <a:xfrm>
            <a:off x="55513" y="3048000"/>
            <a:ext cx="2902432" cy="1295400"/>
          </a:xfrm>
          <a:prstGeom prst="octagon">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1"/>
                </a:solidFill>
                <a:latin typeface="+mj-lt"/>
              </a:rPr>
              <a:t>Overweight in &lt;5yo ____%  </a:t>
            </a:r>
          </a:p>
          <a:p>
            <a:pPr algn="ctr">
              <a:defRPr/>
            </a:pPr>
            <a:r>
              <a:rPr lang="en-US" sz="2000" dirty="0"/>
              <a:t>Overweight or obese WRA ____%</a:t>
            </a:r>
            <a:endParaRPr lang="en-US" sz="2000" dirty="0">
              <a:solidFill>
                <a:schemeClr val="bg1"/>
              </a:solidFill>
              <a:latin typeface="+mj-lt"/>
            </a:endParaRPr>
          </a:p>
        </p:txBody>
      </p:sp>
      <p:sp>
        <p:nvSpPr>
          <p:cNvPr id="40" name="Octagon 39"/>
          <p:cNvSpPr/>
          <p:nvPr/>
        </p:nvSpPr>
        <p:spPr bwMode="auto">
          <a:xfrm>
            <a:off x="3035594" y="2838891"/>
            <a:ext cx="3178720" cy="1166094"/>
          </a:xfrm>
          <a:prstGeom prst="octag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chemeClr val="bg1"/>
                </a:solidFill>
                <a:latin typeface="+mj-lt"/>
              </a:rPr>
              <a:t>Moderately wasted ___%</a:t>
            </a:r>
            <a:endParaRPr lang="en-US" sz="2000" dirty="0">
              <a:solidFill>
                <a:schemeClr val="bg1"/>
              </a:solidFill>
            </a:endParaRPr>
          </a:p>
          <a:p>
            <a:pPr algn="ctr">
              <a:defRPr/>
            </a:pPr>
            <a:r>
              <a:rPr lang="en-US" sz="2000" dirty="0">
                <a:solidFill>
                  <a:schemeClr val="bg1"/>
                </a:solidFill>
              </a:rPr>
              <a:t>Severely wasted ___% </a:t>
            </a:r>
            <a:endParaRPr lang="en-US" sz="2000" dirty="0">
              <a:solidFill>
                <a:schemeClr val="bg1"/>
              </a:solidFill>
              <a:latin typeface="+mj-lt"/>
            </a:endParaRPr>
          </a:p>
        </p:txBody>
      </p:sp>
      <p:sp>
        <p:nvSpPr>
          <p:cNvPr id="42" name="Octagon 41"/>
          <p:cNvSpPr/>
          <p:nvPr/>
        </p:nvSpPr>
        <p:spPr bwMode="auto">
          <a:xfrm>
            <a:off x="2900030" y="4064744"/>
            <a:ext cx="3429000" cy="1299987"/>
          </a:xfrm>
          <a:prstGeom prst="octag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r>
              <a:rPr lang="en-US" sz="2000" dirty="0">
                <a:solidFill>
                  <a:schemeClr val="bg1"/>
                </a:solidFill>
                <a:latin typeface="+mj-lt"/>
              </a:rPr>
              <a:t>Moderately stunted ___%</a:t>
            </a:r>
          </a:p>
          <a:p>
            <a:r>
              <a:rPr lang="en-US" sz="2000" dirty="0">
                <a:solidFill>
                  <a:schemeClr val="bg1"/>
                </a:solidFill>
                <a:latin typeface="+mj-lt"/>
              </a:rPr>
              <a:t>Severely stunted ___%</a:t>
            </a:r>
          </a:p>
        </p:txBody>
      </p:sp>
      <p:sp>
        <p:nvSpPr>
          <p:cNvPr id="26" name="Octagon 25"/>
          <p:cNvSpPr/>
          <p:nvPr/>
        </p:nvSpPr>
        <p:spPr bwMode="auto">
          <a:xfrm>
            <a:off x="2895599" y="5414413"/>
            <a:ext cx="3483935" cy="1299986"/>
          </a:xfrm>
          <a:prstGeom prst="octagon">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r>
              <a:rPr lang="en-US" sz="2000" dirty="0"/>
              <a:t>SAM in WRA (MUAC)</a:t>
            </a:r>
          </a:p>
          <a:p>
            <a:r>
              <a:rPr lang="en-US" sz="2000" dirty="0"/>
              <a:t>___%</a:t>
            </a:r>
          </a:p>
        </p:txBody>
      </p:sp>
      <p:cxnSp>
        <p:nvCxnSpPr>
          <p:cNvPr id="4" name="Connector: Elbow 3">
            <a:extLst>
              <a:ext uri="{FF2B5EF4-FFF2-40B4-BE49-F238E27FC236}">
                <a16:creationId xmlns:a16="http://schemas.microsoft.com/office/drawing/2014/main" id="{F84C963B-620E-461E-8664-4E591B532BAC}"/>
              </a:ext>
            </a:extLst>
          </p:cNvPr>
          <p:cNvCxnSpPr>
            <a:stCxn id="41" idx="2"/>
            <a:endCxn id="32" idx="0"/>
          </p:cNvCxnSpPr>
          <p:nvPr/>
        </p:nvCxnSpPr>
        <p:spPr>
          <a:xfrm rot="5400000">
            <a:off x="2530472" y="-64542"/>
            <a:ext cx="1017787" cy="3065271"/>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6" name="Connector: Elbow 5">
            <a:extLst>
              <a:ext uri="{FF2B5EF4-FFF2-40B4-BE49-F238E27FC236}">
                <a16:creationId xmlns:a16="http://schemas.microsoft.com/office/drawing/2014/main" id="{098C1539-066C-4B37-8161-5DF8DBFA55C1}"/>
              </a:ext>
            </a:extLst>
          </p:cNvPr>
          <p:cNvCxnSpPr>
            <a:stCxn id="41" idx="2"/>
            <a:endCxn id="13" idx="0"/>
          </p:cNvCxnSpPr>
          <p:nvPr/>
        </p:nvCxnSpPr>
        <p:spPr>
          <a:xfrm rot="16200000" flipH="1">
            <a:off x="5673192" y="-141992"/>
            <a:ext cx="988330" cy="3190714"/>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EDA58AD-F414-4F89-B9EE-ED5983861CA2}"/>
              </a:ext>
            </a:extLst>
          </p:cNvPr>
          <p:cNvCxnSpPr>
            <a:stCxn id="41" idx="2"/>
            <a:endCxn id="27" idx="0"/>
          </p:cNvCxnSpPr>
          <p:nvPr/>
        </p:nvCxnSpPr>
        <p:spPr>
          <a:xfrm>
            <a:off x="4572000" y="959200"/>
            <a:ext cx="16601" cy="8164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6063CCA2-E18F-42B6-B7B1-7517FEBD53D9}"/>
              </a:ext>
            </a:extLst>
          </p:cNvPr>
          <p:cNvSpPr/>
          <p:nvPr/>
        </p:nvSpPr>
        <p:spPr>
          <a:xfrm>
            <a:off x="1176153" y="1104550"/>
            <a:ext cx="6791693" cy="24052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Needs to be adapted before training!</a:t>
            </a:r>
            <a:endParaRPr lang="en-GB" sz="2800" b="1" dirty="0"/>
          </a:p>
        </p:txBody>
      </p:sp>
      <p:pic>
        <p:nvPicPr>
          <p:cNvPr id="18" name="Picture 17">
            <a:extLst>
              <a:ext uri="{FF2B5EF4-FFF2-40B4-BE49-F238E27FC236}">
                <a16:creationId xmlns:a16="http://schemas.microsoft.com/office/drawing/2014/main" id="{FD67F49B-D075-4F6A-BBC8-0349EB320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9534" y="6181459"/>
            <a:ext cx="2171878" cy="532940"/>
          </a:xfrm>
          <a:prstGeom prst="rect">
            <a:avLst/>
          </a:prstGeom>
        </p:spPr>
      </p:pic>
    </p:spTree>
    <p:custDataLst>
      <p:tags r:id="rId1"/>
    </p:custDataLst>
    <p:extLst>
      <p:ext uri="{BB962C8B-B14F-4D97-AF65-F5344CB8AC3E}">
        <p14:creationId xmlns:p14="http://schemas.microsoft.com/office/powerpoint/2010/main" val="158260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a:ln>
            <a:noFill/>
          </a:ln>
        </p:spPr>
        <p:txBody>
          <a:bodyPr/>
          <a:lstStyle/>
          <a:p>
            <a:r>
              <a:rPr lang="en-US" b="1" dirty="0"/>
              <a:t>Learning Objectives</a:t>
            </a:r>
          </a:p>
        </p:txBody>
      </p:sp>
      <p:sp>
        <p:nvSpPr>
          <p:cNvPr id="3" name="Content Placeholder 2"/>
          <p:cNvSpPr>
            <a:spLocks noGrp="1"/>
          </p:cNvSpPr>
          <p:nvPr>
            <p:ph idx="1"/>
          </p:nvPr>
        </p:nvSpPr>
        <p:spPr>
          <a:xfrm>
            <a:off x="457200" y="1413294"/>
            <a:ext cx="8229600" cy="4572000"/>
          </a:xfrm>
          <a:ln>
            <a:noFill/>
          </a:ln>
        </p:spPr>
        <p:txBody>
          <a:bodyPr/>
          <a:lstStyle/>
          <a:p>
            <a:pPr>
              <a:buNone/>
            </a:pPr>
            <a:r>
              <a:rPr lang="en-US" sz="2800" dirty="0"/>
              <a:t>By the end of this module, participants will be able to:</a:t>
            </a:r>
          </a:p>
          <a:p>
            <a:r>
              <a:rPr lang="en-US" sz="2800" dirty="0"/>
              <a:t>Define </a:t>
            </a:r>
            <a:r>
              <a:rPr lang="en-GB" sz="2800" dirty="0"/>
              <a:t>terms nutrition, a balanced diet and nutritional status</a:t>
            </a:r>
            <a:endParaRPr lang="en-US" sz="2800" dirty="0">
              <a:cs typeface="Calibri"/>
            </a:endParaRPr>
          </a:p>
          <a:p>
            <a:r>
              <a:rPr lang="en-US" sz="2800" dirty="0"/>
              <a:t>Explain the different forms of malnutrition</a:t>
            </a:r>
            <a:endParaRPr lang="en-US" sz="2800" dirty="0">
              <a:cs typeface="Calibri"/>
            </a:endParaRPr>
          </a:p>
          <a:p>
            <a:r>
              <a:rPr lang="en-US" sz="2800" dirty="0" err="1"/>
              <a:t>Analyse</a:t>
            </a:r>
            <a:r>
              <a:rPr lang="en-US" sz="2800" dirty="0"/>
              <a:t> the consequences and the costs of malnutrition</a:t>
            </a:r>
            <a:endParaRPr lang="en-US" sz="2800" dirty="0">
              <a:cs typeface="Calibri"/>
            </a:endParaRPr>
          </a:p>
          <a:p>
            <a:endParaRPr lang="en-US" sz="2800" dirty="0">
              <a:cs typeface="Calibri"/>
            </a:endParaRPr>
          </a:p>
          <a:p>
            <a:endParaRPr lang="en-US" dirty="0"/>
          </a:p>
          <a:p>
            <a:pPr marL="0" indent="0">
              <a:buNone/>
            </a:pPr>
            <a:endParaRPr lang="en-US" dirty="0"/>
          </a:p>
        </p:txBody>
      </p:sp>
      <p:pic>
        <p:nvPicPr>
          <p:cNvPr id="5" name="Picture 4">
            <a:extLst>
              <a:ext uri="{FF2B5EF4-FFF2-40B4-BE49-F238E27FC236}">
                <a16:creationId xmlns:a16="http://schemas.microsoft.com/office/drawing/2014/main" id="{20E2EA81-AD2D-4B18-A372-A34E38D665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Nutrition response in </a:t>
            </a:r>
            <a:r>
              <a:rPr lang="en-US" b="1" dirty="0">
                <a:solidFill>
                  <a:srgbClr val="FF0000"/>
                </a:solidFill>
              </a:rPr>
              <a:t>X</a:t>
            </a:r>
            <a:r>
              <a:rPr lang="en-US" b="1" dirty="0"/>
              <a:t> country</a:t>
            </a:r>
          </a:p>
        </p:txBody>
      </p:sp>
      <p:sp>
        <p:nvSpPr>
          <p:cNvPr id="3" name="Content Placeholder 2"/>
          <p:cNvSpPr>
            <a:spLocks noGrp="1"/>
          </p:cNvSpPr>
          <p:nvPr>
            <p:ph idx="1"/>
          </p:nvPr>
        </p:nvSpPr>
        <p:spPr>
          <a:xfrm>
            <a:off x="255363" y="1417638"/>
            <a:ext cx="8214267" cy="4364890"/>
          </a:xfrm>
        </p:spPr>
        <p:txBody>
          <a:bodyPr>
            <a:normAutofit fontScale="77500" lnSpcReduction="20000"/>
          </a:bodyPr>
          <a:lstStyle/>
          <a:p>
            <a:r>
              <a:rPr lang="en-US" dirty="0"/>
              <a:t>At household level (through CHVs)</a:t>
            </a:r>
          </a:p>
          <a:p>
            <a:pPr lvl="1"/>
            <a:r>
              <a:rPr lang="en-US" dirty="0"/>
              <a:t>Screening and referral of children and PLW with AM</a:t>
            </a:r>
          </a:p>
          <a:p>
            <a:pPr lvl="1"/>
            <a:r>
              <a:rPr lang="en-US" dirty="0"/>
              <a:t>IYCF counselling</a:t>
            </a:r>
          </a:p>
          <a:p>
            <a:pPr lvl="1"/>
            <a:r>
              <a:rPr lang="en-US" dirty="0"/>
              <a:t>MNPs distribution</a:t>
            </a:r>
          </a:p>
          <a:p>
            <a:r>
              <a:rPr lang="en-US" dirty="0"/>
              <a:t>At community level</a:t>
            </a:r>
          </a:p>
          <a:p>
            <a:pPr lvl="1"/>
            <a:r>
              <a:rPr lang="en-US" dirty="0"/>
              <a:t>Mother to mother support groups with CHVs support</a:t>
            </a:r>
          </a:p>
          <a:p>
            <a:pPr lvl="1"/>
            <a:r>
              <a:rPr lang="en-US" dirty="0"/>
              <a:t>BSFP</a:t>
            </a:r>
          </a:p>
          <a:p>
            <a:r>
              <a:rPr lang="en-US" dirty="0"/>
              <a:t>At HF level (through HWs)</a:t>
            </a:r>
          </a:p>
          <a:p>
            <a:pPr lvl="1"/>
            <a:r>
              <a:rPr lang="en-US" dirty="0"/>
              <a:t>SAM/MAM treatment</a:t>
            </a:r>
          </a:p>
          <a:p>
            <a:pPr lvl="1"/>
            <a:r>
              <a:rPr lang="en-US" dirty="0"/>
              <a:t>IYCF counselling, IYCF corners </a:t>
            </a:r>
          </a:p>
          <a:p>
            <a:pPr lvl="1"/>
            <a:r>
              <a:rPr lang="en-US" dirty="0" err="1"/>
              <a:t>FeFo</a:t>
            </a:r>
            <a:r>
              <a:rPr lang="en-US" dirty="0"/>
              <a:t> supplementation of PLW</a:t>
            </a:r>
          </a:p>
          <a:p>
            <a:pPr lvl="1"/>
            <a:r>
              <a:rPr lang="en-US" dirty="0"/>
              <a:t>Vitamin A and deworming of children</a:t>
            </a:r>
          </a:p>
        </p:txBody>
      </p:sp>
      <p:sp>
        <p:nvSpPr>
          <p:cNvPr id="4" name="Rectangle 3">
            <a:extLst>
              <a:ext uri="{FF2B5EF4-FFF2-40B4-BE49-F238E27FC236}">
                <a16:creationId xmlns:a16="http://schemas.microsoft.com/office/drawing/2014/main" id="{C8D5892B-A070-4FA7-9AB1-621648470BC5}"/>
              </a:ext>
            </a:extLst>
          </p:cNvPr>
          <p:cNvSpPr/>
          <p:nvPr/>
        </p:nvSpPr>
        <p:spPr>
          <a:xfrm>
            <a:off x="1176153" y="1104550"/>
            <a:ext cx="6791693" cy="24052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Needs to be adapted before training!</a:t>
            </a:r>
            <a:endParaRPr lang="en-GB" sz="2800" b="1" dirty="0"/>
          </a:p>
        </p:txBody>
      </p:sp>
    </p:spTree>
    <p:extLst>
      <p:ext uri="{BB962C8B-B14F-4D97-AF65-F5344CB8AC3E}">
        <p14:creationId xmlns:p14="http://schemas.microsoft.com/office/powerpoint/2010/main" val="303587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8B6E9-954F-4C7F-8C9F-F619C980809C}"/>
              </a:ext>
            </a:extLst>
          </p:cNvPr>
          <p:cNvSpPr>
            <a:spLocks noGrp="1"/>
          </p:cNvSpPr>
          <p:nvPr>
            <p:ph type="title"/>
          </p:nvPr>
        </p:nvSpPr>
        <p:spPr/>
        <p:txBody>
          <a:bodyPr/>
          <a:lstStyle/>
          <a:p>
            <a:pPr algn="l"/>
            <a:r>
              <a:rPr lang="en-US" b="1" dirty="0"/>
              <a:t>Inadequate care for children and women in </a:t>
            </a:r>
            <a:r>
              <a:rPr lang="en-US" b="1" dirty="0">
                <a:solidFill>
                  <a:srgbClr val="FF0000"/>
                </a:solidFill>
              </a:rPr>
              <a:t>X</a:t>
            </a:r>
            <a:r>
              <a:rPr lang="en-US" b="1" dirty="0"/>
              <a:t> country</a:t>
            </a:r>
          </a:p>
        </p:txBody>
      </p:sp>
      <p:sp>
        <p:nvSpPr>
          <p:cNvPr id="3" name="Content Placeholder 2">
            <a:extLst>
              <a:ext uri="{FF2B5EF4-FFF2-40B4-BE49-F238E27FC236}">
                <a16:creationId xmlns:a16="http://schemas.microsoft.com/office/drawing/2014/main" id="{8E4E44A5-3B6F-401E-81BE-CD126980D608}"/>
              </a:ext>
            </a:extLst>
          </p:cNvPr>
          <p:cNvSpPr>
            <a:spLocks noGrp="1"/>
          </p:cNvSpPr>
          <p:nvPr>
            <p:ph idx="1"/>
          </p:nvPr>
        </p:nvSpPr>
        <p:spPr/>
        <p:txBody>
          <a:bodyPr>
            <a:normAutofit/>
          </a:bodyPr>
          <a:lstStyle/>
          <a:p>
            <a:r>
              <a:rPr lang="en-US" dirty="0"/>
              <a:t>Exclusive breastfeeding under 6 months </a:t>
            </a:r>
          </a:p>
          <a:p>
            <a:r>
              <a:rPr lang="en-US" dirty="0"/>
              <a:t>Continued breastfeeding at 1 year </a:t>
            </a:r>
          </a:p>
          <a:p>
            <a:r>
              <a:rPr lang="en-US" dirty="0"/>
              <a:t>Continued breastfeeding at 2 years </a:t>
            </a:r>
          </a:p>
          <a:p>
            <a:r>
              <a:rPr lang="en-US" dirty="0"/>
              <a:t>Introduction of solid, semi-solid or soft foods by 6 months of age </a:t>
            </a:r>
          </a:p>
        </p:txBody>
      </p:sp>
      <p:sp>
        <p:nvSpPr>
          <p:cNvPr id="4" name="Rectangle 3">
            <a:extLst>
              <a:ext uri="{FF2B5EF4-FFF2-40B4-BE49-F238E27FC236}">
                <a16:creationId xmlns:a16="http://schemas.microsoft.com/office/drawing/2014/main" id="{352D3FD2-9469-4B65-A48C-0439844E1839}"/>
              </a:ext>
            </a:extLst>
          </p:cNvPr>
          <p:cNvSpPr/>
          <p:nvPr/>
        </p:nvSpPr>
        <p:spPr>
          <a:xfrm>
            <a:off x="1176153" y="1104550"/>
            <a:ext cx="6791693" cy="24052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Needs to be adapted before training!</a:t>
            </a:r>
            <a:endParaRPr lang="en-GB" sz="2800" b="1" dirty="0"/>
          </a:p>
        </p:txBody>
      </p:sp>
      <p:pic>
        <p:nvPicPr>
          <p:cNvPr id="6" name="Picture 5">
            <a:extLst>
              <a:ext uri="{FF2B5EF4-FFF2-40B4-BE49-F238E27FC236}">
                <a16:creationId xmlns:a16="http://schemas.microsoft.com/office/drawing/2014/main" id="{37FF9430-DDDF-45D8-84EC-3507AABF54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534" y="6181459"/>
            <a:ext cx="2171878" cy="532940"/>
          </a:xfrm>
          <a:prstGeom prst="rect">
            <a:avLst/>
          </a:prstGeom>
        </p:spPr>
      </p:pic>
    </p:spTree>
    <p:extLst>
      <p:ext uri="{BB962C8B-B14F-4D97-AF65-F5344CB8AC3E}">
        <p14:creationId xmlns:p14="http://schemas.microsoft.com/office/powerpoint/2010/main" val="2900446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8761"/>
            <a:ext cx="7772400" cy="2091690"/>
          </a:xfrm>
          <a:solidFill>
            <a:schemeClr val="accent1"/>
          </a:solidFill>
          <a:effectLst/>
        </p:spPr>
        <p:style>
          <a:lnRef idx="3">
            <a:schemeClr val="lt1"/>
          </a:lnRef>
          <a:fillRef idx="1">
            <a:schemeClr val="accent2"/>
          </a:fillRef>
          <a:effectRef idx="1">
            <a:schemeClr val="accent2"/>
          </a:effectRef>
          <a:fontRef idx="minor">
            <a:schemeClr val="lt1"/>
          </a:fontRef>
        </p:style>
        <p:txBody>
          <a:bodyPr/>
          <a:lstStyle/>
          <a:p>
            <a:r>
              <a:rPr lang="en-US" dirty="0"/>
              <a:t>Determinants/Causes, Consequences and Costs of Malnutrition</a:t>
            </a:r>
          </a:p>
        </p:txBody>
      </p:sp>
      <p:pic>
        <p:nvPicPr>
          <p:cNvPr id="4" name="Picture 3">
            <a:extLst>
              <a:ext uri="{FF2B5EF4-FFF2-40B4-BE49-F238E27FC236}">
                <a16:creationId xmlns:a16="http://schemas.microsoft.com/office/drawing/2014/main" id="{DC614686-D871-4728-B574-68829C05F2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9534" y="6181459"/>
            <a:ext cx="2171878" cy="53294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noFill/>
          </a:ln>
        </p:spPr>
        <p:txBody>
          <a:bodyPr/>
          <a:lstStyle/>
          <a:p>
            <a:pPr algn="l"/>
            <a:r>
              <a:rPr lang="en-US" b="1" dirty="0"/>
              <a:t>Exercise: Case Study</a:t>
            </a:r>
          </a:p>
        </p:txBody>
      </p:sp>
      <p:sp>
        <p:nvSpPr>
          <p:cNvPr id="3" name="Content Placeholder 2"/>
          <p:cNvSpPr>
            <a:spLocks noGrp="1"/>
          </p:cNvSpPr>
          <p:nvPr>
            <p:ph idx="1"/>
          </p:nvPr>
        </p:nvSpPr>
        <p:spPr>
          <a:xfrm>
            <a:off x="457200" y="1295400"/>
            <a:ext cx="8229600" cy="3497317"/>
          </a:xfrm>
          <a:ln>
            <a:noFill/>
          </a:ln>
        </p:spPr>
        <p:txBody>
          <a:bodyPr>
            <a:normAutofit lnSpcReduction="10000"/>
          </a:bodyPr>
          <a:lstStyle/>
          <a:p>
            <a:pPr lvl="0"/>
            <a:r>
              <a:rPr lang="en-GB" dirty="0"/>
              <a:t>What you think the causes of Amina’s malnutrition are? Can you see any different levels in these causes, from more to less direct?</a:t>
            </a:r>
          </a:p>
          <a:p>
            <a:pPr lvl="0"/>
            <a:r>
              <a:rPr lang="en-GB" dirty="0"/>
              <a:t>How do they compare to the causes of malnutrition in the country you are working in?</a:t>
            </a:r>
          </a:p>
        </p:txBody>
      </p:sp>
      <p:pic>
        <p:nvPicPr>
          <p:cNvPr id="5" name="Picture 4">
            <a:extLst>
              <a:ext uri="{FF2B5EF4-FFF2-40B4-BE49-F238E27FC236}">
                <a16:creationId xmlns:a16="http://schemas.microsoft.com/office/drawing/2014/main" id="{043B6593-8D41-48F3-91C9-2C0FB793B1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534" y="6181459"/>
            <a:ext cx="2171878" cy="53294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76200"/>
            <a:ext cx="8458200" cy="685800"/>
          </a:xfrm>
          <a:ln>
            <a:noFill/>
          </a:ln>
        </p:spPr>
        <p:txBody>
          <a:bodyPr>
            <a:normAutofit/>
          </a:bodyPr>
          <a:lstStyle/>
          <a:p>
            <a:pPr algn="ctr"/>
            <a:r>
              <a:rPr lang="en-GB" sz="3500" b="1" dirty="0"/>
              <a:t>UNICEF Malnutrition Conceptual Framework</a:t>
            </a:r>
          </a:p>
        </p:txBody>
      </p:sp>
      <p:pic>
        <p:nvPicPr>
          <p:cNvPr id="1026" name="Picture 2" descr="Image result for unicef malnutrition framework">
            <a:extLst>
              <a:ext uri="{FF2B5EF4-FFF2-40B4-BE49-F238E27FC236}">
                <a16:creationId xmlns:a16="http://schemas.microsoft.com/office/drawing/2014/main" id="{C98B7BED-5530-4192-AC41-21B1A3AAC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 y="914400"/>
            <a:ext cx="8096250" cy="5695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49D21D8-C70E-40E5-9CFC-2AC8BBFAAD08}"/>
              </a:ext>
            </a:extLst>
          </p:cNvPr>
          <p:cNvSpPr/>
          <p:nvPr/>
        </p:nvSpPr>
        <p:spPr>
          <a:xfrm>
            <a:off x="523875" y="914400"/>
            <a:ext cx="8254365" cy="39319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22FFA41C-B1BC-4A9D-924E-76068FC8DF34}"/>
              </a:ext>
            </a:extLst>
          </p:cNvPr>
          <p:cNvSpPr/>
          <p:nvPr/>
        </p:nvSpPr>
        <p:spPr>
          <a:xfrm>
            <a:off x="496252" y="914400"/>
            <a:ext cx="8254365" cy="3000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CDF7CF53-C672-42E7-BFDA-16E2BD03F242}"/>
              </a:ext>
            </a:extLst>
          </p:cNvPr>
          <p:cNvSpPr/>
          <p:nvPr/>
        </p:nvSpPr>
        <p:spPr>
          <a:xfrm>
            <a:off x="365760" y="1914525"/>
            <a:ext cx="8458200" cy="46958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78035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3"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727028"/>
          </a:xfrm>
          <a:ln>
            <a:noFill/>
          </a:ln>
        </p:spPr>
        <p:txBody>
          <a:bodyPr>
            <a:normAutofit lnSpcReduction="10000"/>
          </a:bodyPr>
          <a:lstStyle/>
          <a:p>
            <a:r>
              <a:rPr lang="en-US" sz="3800" dirty="0"/>
              <a:t>Access to resources</a:t>
            </a:r>
          </a:p>
          <a:p>
            <a:r>
              <a:rPr lang="en-US" sz="3800" dirty="0"/>
              <a:t>Poverty and urban pressure</a:t>
            </a:r>
          </a:p>
          <a:p>
            <a:r>
              <a:rPr lang="en-US" sz="3800" dirty="0"/>
              <a:t>Discrimination</a:t>
            </a:r>
          </a:p>
          <a:p>
            <a:r>
              <a:rPr lang="en-US" sz="3800" dirty="0"/>
              <a:t>Marginalization</a:t>
            </a:r>
          </a:p>
          <a:p>
            <a:r>
              <a:rPr lang="en-US" sz="3800" dirty="0"/>
              <a:t>Volatile food prices   </a:t>
            </a:r>
          </a:p>
          <a:p>
            <a:r>
              <a:rPr lang="en-US" sz="3800" dirty="0"/>
              <a:t>Climate change </a:t>
            </a:r>
          </a:p>
          <a:p>
            <a:r>
              <a:rPr lang="en-US" sz="3800" dirty="0"/>
              <a:t>Political, legal and cultural factors  </a:t>
            </a:r>
          </a:p>
        </p:txBody>
      </p:sp>
      <p:sp>
        <p:nvSpPr>
          <p:cNvPr id="4" name="Title 1"/>
          <p:cNvSpPr>
            <a:spLocks noGrp="1"/>
          </p:cNvSpPr>
          <p:nvPr>
            <p:ph type="title"/>
          </p:nvPr>
        </p:nvSpPr>
        <p:spPr>
          <a:xfrm>
            <a:off x="457200" y="274638"/>
            <a:ext cx="8229600" cy="792162"/>
          </a:xfrm>
          <a:ln>
            <a:noFill/>
          </a:ln>
        </p:spPr>
        <p:txBody>
          <a:bodyPr/>
          <a:lstStyle/>
          <a:p>
            <a:r>
              <a:rPr lang="en-US" b="1" dirty="0"/>
              <a:t>Basic Drivers/Determinants</a:t>
            </a:r>
          </a:p>
        </p:txBody>
      </p:sp>
      <p:pic>
        <p:nvPicPr>
          <p:cNvPr id="6" name="Picture 5">
            <a:extLst>
              <a:ext uri="{FF2B5EF4-FFF2-40B4-BE49-F238E27FC236}">
                <a16:creationId xmlns:a16="http://schemas.microsoft.com/office/drawing/2014/main" id="{0D47B4E0-F6CD-4E7B-959C-7F7BF966DA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534" y="6254029"/>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432738"/>
          </a:xfrm>
          <a:ln>
            <a:noFill/>
          </a:ln>
        </p:spPr>
        <p:txBody>
          <a:bodyPr>
            <a:normAutofit fontScale="77500" lnSpcReduction="20000"/>
          </a:bodyPr>
          <a:lstStyle/>
          <a:p>
            <a:r>
              <a:rPr lang="en-US" dirty="0"/>
              <a:t>Food Insecurity (poor access to markets, poor availability of a variety of food, </a:t>
            </a:r>
            <a:r>
              <a:rPr lang="en-GB" dirty="0"/>
              <a:t>lack of access to appropriate weaning foods, </a:t>
            </a:r>
            <a:r>
              <a:rPr lang="en-US" dirty="0"/>
              <a:t>poor production of own crops)</a:t>
            </a:r>
          </a:p>
          <a:p>
            <a:r>
              <a:rPr lang="en-US" dirty="0">
                <a:cs typeface="Arial" pitchFamily="34" charset="0"/>
              </a:rPr>
              <a:t>Social and Family Care-Practices (</a:t>
            </a:r>
            <a:r>
              <a:rPr lang="en-US" dirty="0"/>
              <a:t>Optimal infant and young child feeding practices, Health seeking behaviors, Psycho-social support)</a:t>
            </a:r>
          </a:p>
          <a:p>
            <a:r>
              <a:rPr lang="en-US" dirty="0"/>
              <a:t>Public Health Services (access to health facilities and services, appropriate and timely curative care, routine preventative care for children and pregnant and lactating women especially during emergencies)</a:t>
            </a:r>
          </a:p>
          <a:p>
            <a:r>
              <a:rPr lang="en-US" dirty="0"/>
              <a:t>WASH (access to clean water for humans, hygienic  environment, sanitation, distance to water source)</a:t>
            </a:r>
          </a:p>
          <a:p>
            <a:endParaRPr lang="en-US" dirty="0"/>
          </a:p>
          <a:p>
            <a:endParaRPr lang="en-US" dirty="0"/>
          </a:p>
        </p:txBody>
      </p:sp>
      <p:sp>
        <p:nvSpPr>
          <p:cNvPr id="4" name="Title 1"/>
          <p:cNvSpPr>
            <a:spLocks noGrp="1"/>
          </p:cNvSpPr>
          <p:nvPr>
            <p:ph type="title"/>
          </p:nvPr>
        </p:nvSpPr>
        <p:spPr>
          <a:xfrm>
            <a:off x="457200" y="274638"/>
            <a:ext cx="8229600" cy="868362"/>
          </a:xfrm>
          <a:ln>
            <a:noFill/>
          </a:ln>
        </p:spPr>
        <p:txBody>
          <a:bodyPr/>
          <a:lstStyle/>
          <a:p>
            <a:r>
              <a:rPr lang="en-US" b="1" dirty="0"/>
              <a:t>Underlying Drivers/Determinants</a:t>
            </a:r>
          </a:p>
        </p:txBody>
      </p:sp>
      <p:pic>
        <p:nvPicPr>
          <p:cNvPr id="6" name="Picture 5">
            <a:extLst>
              <a:ext uri="{FF2B5EF4-FFF2-40B4-BE49-F238E27FC236}">
                <a16:creationId xmlns:a16="http://schemas.microsoft.com/office/drawing/2014/main" id="{295ACA72-BBA7-4405-B0CA-FF32063AD8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534" y="6254029"/>
            <a:ext cx="2171878" cy="5329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685136-EAD1-B545-BFCA-0E96D27BD106}"/>
              </a:ext>
            </a:extLst>
          </p:cNvPr>
          <p:cNvSpPr>
            <a:spLocks noGrp="1"/>
          </p:cNvSpPr>
          <p:nvPr>
            <p:ph type="title"/>
          </p:nvPr>
        </p:nvSpPr>
        <p:spPr>
          <a:xfrm>
            <a:off x="457200" y="116978"/>
            <a:ext cx="8229600" cy="769116"/>
          </a:xfrm>
          <a:ln>
            <a:noFill/>
          </a:ln>
        </p:spPr>
        <p:txBody>
          <a:bodyPr>
            <a:normAutofit/>
          </a:bodyPr>
          <a:lstStyle/>
          <a:p>
            <a:r>
              <a:rPr lang="en-US" b="1" dirty="0"/>
              <a:t>Immediate Drivers/Determinants</a:t>
            </a:r>
          </a:p>
        </p:txBody>
      </p:sp>
      <p:sp>
        <p:nvSpPr>
          <p:cNvPr id="4" name="Rectangle 14"/>
          <p:cNvSpPr>
            <a:spLocks noChangeArrowheads="1"/>
          </p:cNvSpPr>
          <p:nvPr/>
        </p:nvSpPr>
        <p:spPr bwMode="auto">
          <a:xfrm>
            <a:off x="1493175" y="1204776"/>
            <a:ext cx="2232025" cy="85281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2000" b="1" dirty="0">
                <a:solidFill>
                  <a:schemeClr val="bg1"/>
                </a:solidFill>
                <a:cs typeface="Arial" pitchFamily="34" charset="0"/>
              </a:rPr>
              <a:t>Inadequate dietary intake</a:t>
            </a:r>
          </a:p>
        </p:txBody>
      </p:sp>
      <p:sp>
        <p:nvSpPr>
          <p:cNvPr id="6" name="AutoShape 20"/>
          <p:cNvSpPr>
            <a:spLocks noChangeArrowheads="1"/>
          </p:cNvSpPr>
          <p:nvPr/>
        </p:nvSpPr>
        <p:spPr bwMode="auto">
          <a:xfrm>
            <a:off x="3914775" y="1262115"/>
            <a:ext cx="1800225" cy="738133"/>
          </a:xfrm>
          <a:prstGeom prst="leftRightArrow">
            <a:avLst>
              <a:gd name="adj1" fmla="val 50000"/>
              <a:gd name="adj2" fmla="val 69358"/>
            </a:avLst>
          </a:prstGeom>
          <a:solidFill>
            <a:srgbClr val="CC0000"/>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GB"/>
          </a:p>
        </p:txBody>
      </p:sp>
      <p:sp>
        <p:nvSpPr>
          <p:cNvPr id="7" name="Oval 6"/>
          <p:cNvSpPr/>
          <p:nvPr/>
        </p:nvSpPr>
        <p:spPr>
          <a:xfrm>
            <a:off x="1008988" y="2149475"/>
            <a:ext cx="3200400" cy="4572000"/>
          </a:xfrm>
          <a:prstGeom prst="ellipse">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2" algn="ctr"/>
            <a:r>
              <a:rPr lang="en-US" sz="2400">
                <a:solidFill>
                  <a:schemeClr val="bg1"/>
                </a:solidFill>
              </a:rPr>
              <a:t>Diversity</a:t>
            </a:r>
          </a:p>
          <a:p>
            <a:pPr marL="0" lvl="2" algn="ctr"/>
            <a:r>
              <a:rPr lang="en-US" sz="2400">
                <a:solidFill>
                  <a:schemeClr val="bg1"/>
                </a:solidFill>
              </a:rPr>
              <a:t>Amount</a:t>
            </a:r>
          </a:p>
          <a:p>
            <a:pPr marL="0" lvl="2" algn="ctr"/>
            <a:r>
              <a:rPr lang="en-US" sz="2400">
                <a:solidFill>
                  <a:schemeClr val="bg1"/>
                </a:solidFill>
              </a:rPr>
              <a:t>Consistency</a:t>
            </a:r>
          </a:p>
          <a:p>
            <a:pPr marL="0" lvl="2" algn="ctr"/>
            <a:r>
              <a:rPr lang="en-US" sz="2400">
                <a:solidFill>
                  <a:schemeClr val="bg1"/>
                </a:solidFill>
              </a:rPr>
              <a:t>Frequency</a:t>
            </a:r>
          </a:p>
          <a:p>
            <a:pPr marL="0" lvl="2" algn="ctr"/>
            <a:r>
              <a:rPr lang="en-US" sz="2400">
                <a:solidFill>
                  <a:schemeClr val="bg1"/>
                </a:solidFill>
              </a:rPr>
              <a:t>Safe</a:t>
            </a:r>
          </a:p>
          <a:p>
            <a:pPr marL="0" lvl="2"/>
            <a:r>
              <a:rPr lang="en-US" sz="2400">
                <a:solidFill>
                  <a:schemeClr val="bg1"/>
                </a:solidFill>
              </a:rPr>
              <a:t>Breastfeeding</a:t>
            </a:r>
          </a:p>
          <a:p>
            <a:pPr marL="0" lvl="2"/>
            <a:r>
              <a:rPr lang="en-US" sz="2400">
                <a:solidFill>
                  <a:schemeClr val="bg1"/>
                </a:solidFill>
              </a:rPr>
              <a:t>Complementary feeding</a:t>
            </a:r>
          </a:p>
          <a:p>
            <a:pPr algn="ctr" eaLnBrk="1" hangingPunct="1">
              <a:spcBef>
                <a:spcPct val="20000"/>
              </a:spcBef>
              <a:buClr>
                <a:schemeClr val="tx1"/>
              </a:buClr>
              <a:buFont typeface="Times" pitchFamily="1" charset="0"/>
              <a:buNone/>
              <a:defRPr/>
            </a:pPr>
            <a:endParaRPr lang="en-US" b="1">
              <a:solidFill>
                <a:schemeClr val="bg1"/>
              </a:solidFill>
            </a:endParaRPr>
          </a:p>
        </p:txBody>
      </p:sp>
      <p:sp>
        <p:nvSpPr>
          <p:cNvPr id="9" name="Rectangle 19"/>
          <p:cNvSpPr>
            <a:spLocks noChangeArrowheads="1"/>
          </p:cNvSpPr>
          <p:nvPr/>
        </p:nvSpPr>
        <p:spPr bwMode="auto">
          <a:xfrm>
            <a:off x="5904575" y="1147438"/>
            <a:ext cx="2014538" cy="852810"/>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sz="2000" b="1" dirty="0">
                <a:solidFill>
                  <a:schemeClr val="bg1"/>
                </a:solidFill>
                <a:cs typeface="Arial" pitchFamily="34" charset="0"/>
              </a:rPr>
              <a:t>Burden of Disease</a:t>
            </a:r>
            <a:endParaRPr lang="en-US" b="1" dirty="0">
              <a:solidFill>
                <a:schemeClr val="bg1"/>
              </a:solidFill>
              <a:cs typeface="Arial" pitchFamily="34" charset="0"/>
            </a:endParaRPr>
          </a:p>
        </p:txBody>
      </p:sp>
      <p:sp>
        <p:nvSpPr>
          <p:cNvPr id="10" name="Oval 9"/>
          <p:cNvSpPr/>
          <p:nvPr/>
        </p:nvSpPr>
        <p:spPr>
          <a:xfrm>
            <a:off x="5349744" y="2149475"/>
            <a:ext cx="3124200" cy="4491873"/>
          </a:xfrm>
          <a:prstGeom prst="ellipse">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buClr>
                <a:schemeClr val="tx1"/>
              </a:buClr>
              <a:buFont typeface="Times" pitchFamily="1" charset="0"/>
              <a:buNone/>
              <a:defRPr/>
            </a:pPr>
            <a:r>
              <a:rPr lang="en-US" sz="2400" b="1">
                <a:solidFill>
                  <a:schemeClr val="bg1"/>
                </a:solidFill>
              </a:rPr>
              <a:t>Diarrhea</a:t>
            </a:r>
          </a:p>
          <a:p>
            <a:pPr algn="ctr" eaLnBrk="1" hangingPunct="1">
              <a:spcBef>
                <a:spcPct val="20000"/>
              </a:spcBef>
              <a:buClr>
                <a:schemeClr val="tx1"/>
              </a:buClr>
              <a:buFont typeface="Times" pitchFamily="1" charset="0"/>
              <a:buNone/>
              <a:defRPr/>
            </a:pPr>
            <a:r>
              <a:rPr lang="en-US" sz="2400" b="1">
                <a:solidFill>
                  <a:schemeClr val="bg1"/>
                </a:solidFill>
              </a:rPr>
              <a:t>Acute Respiratory Infections</a:t>
            </a:r>
          </a:p>
          <a:p>
            <a:pPr algn="ctr" eaLnBrk="1" hangingPunct="1">
              <a:spcBef>
                <a:spcPct val="20000"/>
              </a:spcBef>
              <a:buClr>
                <a:schemeClr val="tx1"/>
              </a:buClr>
              <a:buFont typeface="Times" pitchFamily="1" charset="0"/>
              <a:buNone/>
              <a:defRPr/>
            </a:pPr>
            <a:r>
              <a:rPr lang="en-US" sz="2400" b="1">
                <a:solidFill>
                  <a:schemeClr val="bg1"/>
                </a:solidFill>
              </a:rPr>
              <a:t>Measles </a:t>
            </a:r>
          </a:p>
          <a:p>
            <a:pPr algn="ctr" eaLnBrk="1" hangingPunct="1">
              <a:spcBef>
                <a:spcPct val="20000"/>
              </a:spcBef>
              <a:buClr>
                <a:schemeClr val="tx1"/>
              </a:buClr>
              <a:buFont typeface="Times" pitchFamily="1" charset="0"/>
              <a:buNone/>
              <a:defRPr/>
            </a:pPr>
            <a:r>
              <a:rPr lang="en-US" sz="2400" b="1">
                <a:solidFill>
                  <a:schemeClr val="bg1"/>
                </a:solidFill>
              </a:rPr>
              <a:t>Malaria</a:t>
            </a:r>
          </a:p>
        </p:txBody>
      </p:sp>
    </p:spTree>
    <p:extLst>
      <p:ext uri="{BB962C8B-B14F-4D97-AF65-F5344CB8AC3E}">
        <p14:creationId xmlns:p14="http://schemas.microsoft.com/office/powerpoint/2010/main" val="6977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ppt_x"/>
                                          </p:val>
                                        </p:tav>
                                        <p:tav tm="100000">
                                          <p:val>
                                            <p:strVal val="#ppt_x"/>
                                          </p:val>
                                        </p:tav>
                                      </p:tavLst>
                                    </p:anim>
                                    <p:anim calcmode="lin" valueType="num">
                                      <p:cBhvr additive="base">
                                        <p:cTn id="14" dur="2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1121-A044-47DB-8938-70DE96802754}"/>
              </a:ext>
            </a:extLst>
          </p:cNvPr>
          <p:cNvSpPr>
            <a:spLocks noGrp="1"/>
          </p:cNvSpPr>
          <p:nvPr>
            <p:ph type="title"/>
          </p:nvPr>
        </p:nvSpPr>
        <p:spPr>
          <a:xfrm>
            <a:off x="100935" y="11895"/>
            <a:ext cx="8398549" cy="662523"/>
          </a:xfrm>
        </p:spPr>
        <p:txBody>
          <a:bodyPr/>
          <a:lstStyle/>
          <a:p>
            <a:pPr algn="l"/>
            <a:r>
              <a:rPr lang="en-US" sz="4000" b="1" dirty="0"/>
              <a:t>Poor nutrition throughout the lifecycle</a:t>
            </a:r>
            <a:endParaRPr lang="en-GB" sz="4000" b="1" dirty="0"/>
          </a:p>
        </p:txBody>
      </p:sp>
      <p:pic>
        <p:nvPicPr>
          <p:cNvPr id="4" name="Picture 3">
            <a:extLst>
              <a:ext uri="{FF2B5EF4-FFF2-40B4-BE49-F238E27FC236}">
                <a16:creationId xmlns:a16="http://schemas.microsoft.com/office/drawing/2014/main" id="{71A57BC5-4754-410C-BBC7-54B64593C5CF}"/>
              </a:ext>
            </a:extLst>
          </p:cNvPr>
          <p:cNvPicPr>
            <a:picLocks noChangeAspect="1"/>
          </p:cNvPicPr>
          <p:nvPr/>
        </p:nvPicPr>
        <p:blipFill rotWithShape="1">
          <a:blip r:embed="rId3">
            <a:extLst>
              <a:ext uri="{28A0092B-C50C-407E-A947-70E740481C1C}">
                <a14:useLocalDpi xmlns:a14="http://schemas.microsoft.com/office/drawing/2010/main" val="0"/>
              </a:ext>
            </a:extLst>
          </a:blip>
          <a:srcRect l="22389" r="23257" b="12694"/>
          <a:stretch/>
        </p:blipFill>
        <p:spPr>
          <a:xfrm>
            <a:off x="1929120" y="3080180"/>
            <a:ext cx="770425" cy="1237491"/>
          </a:xfrm>
          <a:prstGeom prst="rect">
            <a:avLst/>
          </a:prstGeom>
        </p:spPr>
      </p:pic>
      <p:pic>
        <p:nvPicPr>
          <p:cNvPr id="5" name="Picture 4">
            <a:extLst>
              <a:ext uri="{FF2B5EF4-FFF2-40B4-BE49-F238E27FC236}">
                <a16:creationId xmlns:a16="http://schemas.microsoft.com/office/drawing/2014/main" id="{F7E83ACB-9BEF-4F3B-8EC5-D1DE7CE2A769}"/>
              </a:ext>
            </a:extLst>
          </p:cNvPr>
          <p:cNvPicPr>
            <a:picLocks noChangeAspect="1"/>
          </p:cNvPicPr>
          <p:nvPr/>
        </p:nvPicPr>
        <p:blipFill rotWithShape="1">
          <a:blip r:embed="rId4">
            <a:extLst>
              <a:ext uri="{28A0092B-C50C-407E-A947-70E740481C1C}">
                <a14:useLocalDpi xmlns:a14="http://schemas.microsoft.com/office/drawing/2010/main" val="0"/>
              </a:ext>
            </a:extLst>
          </a:blip>
          <a:srcRect l="28551" r="25073" b="11900"/>
          <a:stretch/>
        </p:blipFill>
        <p:spPr>
          <a:xfrm>
            <a:off x="5738119" y="2417656"/>
            <a:ext cx="1022720" cy="1942843"/>
          </a:xfrm>
          <a:prstGeom prst="rect">
            <a:avLst/>
          </a:prstGeom>
        </p:spPr>
      </p:pic>
      <p:pic>
        <p:nvPicPr>
          <p:cNvPr id="6" name="Picture 5">
            <a:extLst>
              <a:ext uri="{FF2B5EF4-FFF2-40B4-BE49-F238E27FC236}">
                <a16:creationId xmlns:a16="http://schemas.microsoft.com/office/drawing/2014/main" id="{B905C783-5CCE-4245-87F2-D01A0CEE2DE1}"/>
              </a:ext>
            </a:extLst>
          </p:cNvPr>
          <p:cNvPicPr>
            <a:picLocks noChangeAspect="1"/>
          </p:cNvPicPr>
          <p:nvPr/>
        </p:nvPicPr>
        <p:blipFill rotWithShape="1">
          <a:blip r:embed="rId5">
            <a:extLst>
              <a:ext uri="{28A0092B-C50C-407E-A947-70E740481C1C}">
                <a14:useLocalDpi xmlns:a14="http://schemas.microsoft.com/office/drawing/2010/main" val="0"/>
              </a:ext>
            </a:extLst>
          </a:blip>
          <a:srcRect l="14088" r="15649" b="15490"/>
          <a:stretch/>
        </p:blipFill>
        <p:spPr>
          <a:xfrm>
            <a:off x="7149663" y="2964564"/>
            <a:ext cx="1124993" cy="1353107"/>
          </a:xfrm>
          <a:prstGeom prst="rect">
            <a:avLst/>
          </a:prstGeom>
        </p:spPr>
      </p:pic>
      <p:pic>
        <p:nvPicPr>
          <p:cNvPr id="7" name="Content Placeholder 4">
            <a:extLst>
              <a:ext uri="{FF2B5EF4-FFF2-40B4-BE49-F238E27FC236}">
                <a16:creationId xmlns:a16="http://schemas.microsoft.com/office/drawing/2014/main" id="{473285A3-7D44-44D6-9306-0B484458E2FC}"/>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29173" r="27980" b="12679"/>
          <a:stretch/>
        </p:blipFill>
        <p:spPr>
          <a:xfrm>
            <a:off x="4651741" y="2443252"/>
            <a:ext cx="924169" cy="1883454"/>
          </a:xfrm>
          <a:prstGeom prst="rect">
            <a:avLst/>
          </a:prstGeom>
        </p:spPr>
      </p:pic>
      <p:pic>
        <p:nvPicPr>
          <p:cNvPr id="8" name="Picture 7">
            <a:extLst>
              <a:ext uri="{FF2B5EF4-FFF2-40B4-BE49-F238E27FC236}">
                <a16:creationId xmlns:a16="http://schemas.microsoft.com/office/drawing/2014/main" id="{ACB8CBEA-D8BF-4E57-AEDA-7F2801E56BF8}"/>
              </a:ext>
            </a:extLst>
          </p:cNvPr>
          <p:cNvPicPr>
            <a:picLocks noChangeAspect="1"/>
          </p:cNvPicPr>
          <p:nvPr/>
        </p:nvPicPr>
        <p:blipFill rotWithShape="1">
          <a:blip r:embed="rId7">
            <a:extLst>
              <a:ext uri="{28A0092B-C50C-407E-A947-70E740481C1C}">
                <a14:useLocalDpi xmlns:a14="http://schemas.microsoft.com/office/drawing/2010/main" val="0"/>
              </a:ext>
            </a:extLst>
          </a:blip>
          <a:srcRect l="26282" r="27568" b="15499"/>
          <a:stretch/>
        </p:blipFill>
        <p:spPr>
          <a:xfrm>
            <a:off x="3281520" y="2839896"/>
            <a:ext cx="807084" cy="1477775"/>
          </a:xfrm>
          <a:prstGeom prst="rect">
            <a:avLst/>
          </a:prstGeom>
        </p:spPr>
      </p:pic>
      <p:pic>
        <p:nvPicPr>
          <p:cNvPr id="9" name="Picture 8">
            <a:extLst>
              <a:ext uri="{FF2B5EF4-FFF2-40B4-BE49-F238E27FC236}">
                <a16:creationId xmlns:a16="http://schemas.microsoft.com/office/drawing/2014/main" id="{4E15263E-4C4B-4AFE-9060-43B5DACF98EF}"/>
              </a:ext>
            </a:extLst>
          </p:cNvPr>
          <p:cNvPicPr>
            <a:picLocks noChangeAspect="1"/>
          </p:cNvPicPr>
          <p:nvPr/>
        </p:nvPicPr>
        <p:blipFill rotWithShape="1">
          <a:blip r:embed="rId8">
            <a:extLst>
              <a:ext uri="{28A0092B-C50C-407E-A947-70E740481C1C}">
                <a14:useLocalDpi xmlns:a14="http://schemas.microsoft.com/office/drawing/2010/main" val="0"/>
              </a:ext>
            </a:extLst>
          </a:blip>
          <a:srcRect l="14655" r="14115" b="12936"/>
          <a:stretch/>
        </p:blipFill>
        <p:spPr>
          <a:xfrm>
            <a:off x="833639" y="3457209"/>
            <a:ext cx="581246" cy="710453"/>
          </a:xfrm>
          <a:prstGeom prst="rect">
            <a:avLst/>
          </a:prstGeom>
        </p:spPr>
      </p:pic>
      <p:cxnSp>
        <p:nvCxnSpPr>
          <p:cNvPr id="11" name="Straight Arrow Connector 10">
            <a:extLst>
              <a:ext uri="{FF2B5EF4-FFF2-40B4-BE49-F238E27FC236}">
                <a16:creationId xmlns:a16="http://schemas.microsoft.com/office/drawing/2014/main" id="{91FD592D-2604-41C3-B10C-2D4ABBFDBE5C}"/>
              </a:ext>
            </a:extLst>
          </p:cNvPr>
          <p:cNvCxnSpPr/>
          <p:nvPr/>
        </p:nvCxnSpPr>
        <p:spPr>
          <a:xfrm>
            <a:off x="833637" y="4364603"/>
            <a:ext cx="8229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26B3ADC-0EBF-482A-81E4-177AAFB1301B}"/>
              </a:ext>
            </a:extLst>
          </p:cNvPr>
          <p:cNvSpPr/>
          <p:nvPr/>
        </p:nvSpPr>
        <p:spPr>
          <a:xfrm>
            <a:off x="425668" y="749216"/>
            <a:ext cx="1218481" cy="1230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Mortality Rate</a:t>
            </a:r>
          </a:p>
          <a:p>
            <a:pPr algn="ctr"/>
            <a:r>
              <a:rPr lang="en-US" sz="1400" dirty="0"/>
              <a:t>Impaired Mental Development</a:t>
            </a:r>
            <a:endParaRPr lang="en-GB" sz="1400" dirty="0"/>
          </a:p>
        </p:txBody>
      </p:sp>
      <p:sp>
        <p:nvSpPr>
          <p:cNvPr id="16" name="Rectangle 15">
            <a:extLst>
              <a:ext uri="{FF2B5EF4-FFF2-40B4-BE49-F238E27FC236}">
                <a16:creationId xmlns:a16="http://schemas.microsoft.com/office/drawing/2014/main" id="{4448CC14-0E08-4BEA-9222-3F187CFAD048}"/>
              </a:ext>
            </a:extLst>
          </p:cNvPr>
          <p:cNvSpPr/>
          <p:nvPr/>
        </p:nvSpPr>
        <p:spPr>
          <a:xfrm>
            <a:off x="1887376" y="749216"/>
            <a:ext cx="1057989" cy="1230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Reduced Mental Capacity</a:t>
            </a:r>
          </a:p>
        </p:txBody>
      </p:sp>
      <p:sp>
        <p:nvSpPr>
          <p:cNvPr id="17" name="Rectangle 16">
            <a:extLst>
              <a:ext uri="{FF2B5EF4-FFF2-40B4-BE49-F238E27FC236}">
                <a16:creationId xmlns:a16="http://schemas.microsoft.com/office/drawing/2014/main" id="{0FF124A0-F26C-44C1-969B-9F0FD8777D18}"/>
              </a:ext>
            </a:extLst>
          </p:cNvPr>
          <p:cNvSpPr/>
          <p:nvPr/>
        </p:nvSpPr>
        <p:spPr>
          <a:xfrm>
            <a:off x="3210689" y="728701"/>
            <a:ext cx="1057989" cy="1250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Reduced Mental Capacity</a:t>
            </a:r>
          </a:p>
        </p:txBody>
      </p:sp>
      <p:sp>
        <p:nvSpPr>
          <p:cNvPr id="18" name="Rectangle 17">
            <a:extLst>
              <a:ext uri="{FF2B5EF4-FFF2-40B4-BE49-F238E27FC236}">
                <a16:creationId xmlns:a16="http://schemas.microsoft.com/office/drawing/2014/main" id="{B7E7EE32-2FB9-4CAC-B752-0B348EA6584C}"/>
              </a:ext>
            </a:extLst>
          </p:cNvPr>
          <p:cNvSpPr/>
          <p:nvPr/>
        </p:nvSpPr>
        <p:spPr>
          <a:xfrm>
            <a:off x="5937107" y="700477"/>
            <a:ext cx="1212556" cy="14399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Higher Maternal Mortality</a:t>
            </a:r>
          </a:p>
          <a:p>
            <a:pPr algn="ctr"/>
            <a:r>
              <a:rPr lang="en-US" sz="1400" dirty="0"/>
              <a:t>Fetal Malnutrition</a:t>
            </a:r>
          </a:p>
          <a:p>
            <a:pPr algn="ctr"/>
            <a:r>
              <a:rPr lang="en-US" sz="1400" dirty="0"/>
              <a:t>Low Weight Gain</a:t>
            </a:r>
          </a:p>
        </p:txBody>
      </p:sp>
      <p:sp>
        <p:nvSpPr>
          <p:cNvPr id="19" name="Rectangle 18">
            <a:extLst>
              <a:ext uri="{FF2B5EF4-FFF2-40B4-BE49-F238E27FC236}">
                <a16:creationId xmlns:a16="http://schemas.microsoft.com/office/drawing/2014/main" id="{D2582113-9034-4677-9A03-93599F9A5293}"/>
              </a:ext>
            </a:extLst>
          </p:cNvPr>
          <p:cNvSpPr/>
          <p:nvPr/>
        </p:nvSpPr>
        <p:spPr>
          <a:xfrm>
            <a:off x="7302956" y="749216"/>
            <a:ext cx="1057989" cy="1230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Reduced Capacity to care for baby</a:t>
            </a:r>
          </a:p>
        </p:txBody>
      </p:sp>
      <p:sp>
        <p:nvSpPr>
          <p:cNvPr id="20" name="Rectangle 19">
            <a:extLst>
              <a:ext uri="{FF2B5EF4-FFF2-40B4-BE49-F238E27FC236}">
                <a16:creationId xmlns:a16="http://schemas.microsoft.com/office/drawing/2014/main" id="{9DB54CA8-8692-4006-B35E-3AE5DDE283C5}"/>
              </a:ext>
            </a:extLst>
          </p:cNvPr>
          <p:cNvSpPr/>
          <p:nvPr/>
        </p:nvSpPr>
        <p:spPr>
          <a:xfrm>
            <a:off x="418799" y="4631184"/>
            <a:ext cx="1280167" cy="1456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Reduced capacity to care for baby</a:t>
            </a:r>
          </a:p>
          <a:p>
            <a:pPr algn="ctr"/>
            <a:r>
              <a:rPr lang="en-US" sz="1400" dirty="0"/>
              <a:t>Fetal Malnutrition</a:t>
            </a:r>
            <a:endParaRPr lang="en-GB" sz="1400" dirty="0"/>
          </a:p>
        </p:txBody>
      </p:sp>
      <p:sp>
        <p:nvSpPr>
          <p:cNvPr id="21" name="Rectangle 20">
            <a:extLst>
              <a:ext uri="{FF2B5EF4-FFF2-40B4-BE49-F238E27FC236}">
                <a16:creationId xmlns:a16="http://schemas.microsoft.com/office/drawing/2014/main" id="{7BF2C30E-726A-4B4D-80D9-DDFC1A7956BF}"/>
              </a:ext>
            </a:extLst>
          </p:cNvPr>
          <p:cNvSpPr/>
          <p:nvPr/>
        </p:nvSpPr>
        <p:spPr>
          <a:xfrm>
            <a:off x="1811512" y="5178232"/>
            <a:ext cx="1672224" cy="909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Untimely/ inadequate complementary foods</a:t>
            </a:r>
          </a:p>
          <a:p>
            <a:pPr algn="ctr"/>
            <a:r>
              <a:rPr lang="en-US" sz="1400" dirty="0"/>
              <a:t>Frequent infections</a:t>
            </a:r>
          </a:p>
        </p:txBody>
      </p:sp>
      <p:sp>
        <p:nvSpPr>
          <p:cNvPr id="23" name="Rectangle 22">
            <a:extLst>
              <a:ext uri="{FF2B5EF4-FFF2-40B4-BE49-F238E27FC236}">
                <a16:creationId xmlns:a16="http://schemas.microsoft.com/office/drawing/2014/main" id="{BA9640D7-96CC-4665-89F8-8B77C33BF582}"/>
              </a:ext>
            </a:extLst>
          </p:cNvPr>
          <p:cNvSpPr/>
          <p:nvPr/>
        </p:nvSpPr>
        <p:spPr>
          <a:xfrm>
            <a:off x="1811512" y="4631274"/>
            <a:ext cx="6893000" cy="476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Inadequate food, health and care</a:t>
            </a:r>
          </a:p>
        </p:txBody>
      </p:sp>
      <p:sp>
        <p:nvSpPr>
          <p:cNvPr id="25" name="Arrow: Right 24">
            <a:extLst>
              <a:ext uri="{FF2B5EF4-FFF2-40B4-BE49-F238E27FC236}">
                <a16:creationId xmlns:a16="http://schemas.microsoft.com/office/drawing/2014/main" id="{A1EF18EC-1511-447D-80D3-46038BDCA857}"/>
              </a:ext>
            </a:extLst>
          </p:cNvPr>
          <p:cNvSpPr/>
          <p:nvPr/>
        </p:nvSpPr>
        <p:spPr>
          <a:xfrm rot="16200000">
            <a:off x="6137893" y="4441483"/>
            <a:ext cx="183798" cy="127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E26D897D-62B7-4746-8B91-66220848ABC0}"/>
              </a:ext>
            </a:extLst>
          </p:cNvPr>
          <p:cNvSpPr/>
          <p:nvPr/>
        </p:nvSpPr>
        <p:spPr>
          <a:xfrm rot="16200000">
            <a:off x="1036994" y="4441483"/>
            <a:ext cx="183798" cy="127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D3EE8875-D27E-40B0-BF6A-EAD17477E8FC}"/>
              </a:ext>
            </a:extLst>
          </p:cNvPr>
          <p:cNvSpPr/>
          <p:nvPr/>
        </p:nvSpPr>
        <p:spPr>
          <a:xfrm rot="16200000">
            <a:off x="2241235" y="4441483"/>
            <a:ext cx="183798" cy="127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F58204F0-8762-4E83-AA2E-7CC711F91869}"/>
              </a:ext>
            </a:extLst>
          </p:cNvPr>
          <p:cNvSpPr/>
          <p:nvPr/>
        </p:nvSpPr>
        <p:spPr>
          <a:xfrm rot="16200000">
            <a:off x="3593162" y="4441483"/>
            <a:ext cx="183798" cy="127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43A0A271-7F0B-4082-9081-81FB7DE8E5A3}"/>
              </a:ext>
            </a:extLst>
          </p:cNvPr>
          <p:cNvSpPr/>
          <p:nvPr/>
        </p:nvSpPr>
        <p:spPr>
          <a:xfrm rot="16200000">
            <a:off x="5045988" y="4441483"/>
            <a:ext cx="183798" cy="127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Right 29">
            <a:extLst>
              <a:ext uri="{FF2B5EF4-FFF2-40B4-BE49-F238E27FC236}">
                <a16:creationId xmlns:a16="http://schemas.microsoft.com/office/drawing/2014/main" id="{166EF8AA-D5D3-428F-A0CB-33F2F32E30BD}"/>
              </a:ext>
            </a:extLst>
          </p:cNvPr>
          <p:cNvSpPr/>
          <p:nvPr/>
        </p:nvSpPr>
        <p:spPr>
          <a:xfrm rot="16200000">
            <a:off x="7711410" y="4441483"/>
            <a:ext cx="183798" cy="1272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C21DB217-5C6E-4F0B-A592-4EF7E7A9D7A4}"/>
              </a:ext>
            </a:extLst>
          </p:cNvPr>
          <p:cNvSpPr/>
          <p:nvPr/>
        </p:nvSpPr>
        <p:spPr>
          <a:xfrm rot="16200000">
            <a:off x="6088737" y="2228413"/>
            <a:ext cx="184404" cy="163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5133D0BA-D8A2-45ED-BB19-EC5C55CC7E99}"/>
              </a:ext>
            </a:extLst>
          </p:cNvPr>
          <p:cNvSpPr/>
          <p:nvPr/>
        </p:nvSpPr>
        <p:spPr>
          <a:xfrm rot="16200000">
            <a:off x="987838" y="2228413"/>
            <a:ext cx="184404" cy="163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A2B667A2-72C9-4268-BA7C-60B2CB475E62}"/>
              </a:ext>
            </a:extLst>
          </p:cNvPr>
          <p:cNvSpPr/>
          <p:nvPr/>
        </p:nvSpPr>
        <p:spPr>
          <a:xfrm rot="16200000">
            <a:off x="2248351" y="2228413"/>
            <a:ext cx="184404" cy="163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39">
            <a:extLst>
              <a:ext uri="{FF2B5EF4-FFF2-40B4-BE49-F238E27FC236}">
                <a16:creationId xmlns:a16="http://schemas.microsoft.com/office/drawing/2014/main" id="{A968AE04-922A-4621-8D63-A09CB4AC04AC}"/>
              </a:ext>
            </a:extLst>
          </p:cNvPr>
          <p:cNvSpPr/>
          <p:nvPr/>
        </p:nvSpPr>
        <p:spPr>
          <a:xfrm rot="16200000">
            <a:off x="3592132" y="2228413"/>
            <a:ext cx="184404" cy="163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Right 40">
            <a:extLst>
              <a:ext uri="{FF2B5EF4-FFF2-40B4-BE49-F238E27FC236}">
                <a16:creationId xmlns:a16="http://schemas.microsoft.com/office/drawing/2014/main" id="{229C6D7A-B299-45E9-AD23-78305547D20F}"/>
              </a:ext>
            </a:extLst>
          </p:cNvPr>
          <p:cNvSpPr/>
          <p:nvPr/>
        </p:nvSpPr>
        <p:spPr>
          <a:xfrm rot="16200000">
            <a:off x="4996832" y="2228413"/>
            <a:ext cx="184404" cy="163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extLst>
              <a:ext uri="{FF2B5EF4-FFF2-40B4-BE49-F238E27FC236}">
                <a16:creationId xmlns:a16="http://schemas.microsoft.com/office/drawing/2014/main" id="{EF9CF484-A8B5-464B-B601-E138ED412C5F}"/>
              </a:ext>
            </a:extLst>
          </p:cNvPr>
          <p:cNvSpPr/>
          <p:nvPr/>
        </p:nvSpPr>
        <p:spPr>
          <a:xfrm rot="16200000">
            <a:off x="7662254" y="2228413"/>
            <a:ext cx="184404" cy="163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F2202F10-FACF-422B-BAC3-FF01DE65434B}"/>
              </a:ext>
            </a:extLst>
          </p:cNvPr>
          <p:cNvSpPr/>
          <p:nvPr/>
        </p:nvSpPr>
        <p:spPr>
          <a:xfrm>
            <a:off x="4573342" y="749215"/>
            <a:ext cx="1212556" cy="12301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Malnourished</a:t>
            </a:r>
          </a:p>
        </p:txBody>
      </p:sp>
      <p:sp>
        <p:nvSpPr>
          <p:cNvPr id="44" name="TextBox 43">
            <a:extLst>
              <a:ext uri="{FF2B5EF4-FFF2-40B4-BE49-F238E27FC236}">
                <a16:creationId xmlns:a16="http://schemas.microsoft.com/office/drawing/2014/main" id="{D1F3A730-230A-42EE-85AA-5762581CDBE0}"/>
              </a:ext>
            </a:extLst>
          </p:cNvPr>
          <p:cNvSpPr txBox="1"/>
          <p:nvPr/>
        </p:nvSpPr>
        <p:spPr>
          <a:xfrm>
            <a:off x="7350124" y="5394380"/>
            <a:ext cx="1646605" cy="646331"/>
          </a:xfrm>
          <a:prstGeom prst="rect">
            <a:avLst/>
          </a:prstGeom>
          <a:noFill/>
        </p:spPr>
        <p:txBody>
          <a:bodyPr wrap="none" rtlCol="0">
            <a:spAutoFit/>
          </a:bodyPr>
          <a:lstStyle/>
          <a:p>
            <a:r>
              <a:rPr lang="en-US" dirty="0"/>
              <a:t>UNSCN, 2000</a:t>
            </a:r>
          </a:p>
          <a:p>
            <a:endParaRPr lang="en-GB" dirty="0"/>
          </a:p>
        </p:txBody>
      </p:sp>
    </p:spTree>
    <p:extLst>
      <p:ext uri="{BB962C8B-B14F-4D97-AF65-F5344CB8AC3E}">
        <p14:creationId xmlns:p14="http://schemas.microsoft.com/office/powerpoint/2010/main" val="3841896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3" cstate="print"/>
          <a:srcRect l="2241" t="2014" r="1898" b="4508"/>
          <a:stretch/>
        </p:blipFill>
        <p:spPr bwMode="auto">
          <a:xfrm>
            <a:off x="457200" y="63064"/>
            <a:ext cx="8229600" cy="600938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ffectLst/>
        </p:spPr>
        <p:style>
          <a:lnRef idx="3">
            <a:schemeClr val="lt1"/>
          </a:lnRef>
          <a:fillRef idx="1">
            <a:schemeClr val="accent1"/>
          </a:fillRef>
          <a:effectRef idx="1">
            <a:schemeClr val="accent1"/>
          </a:effectRef>
          <a:fontRef idx="minor">
            <a:schemeClr val="lt1"/>
          </a:fontRef>
        </p:style>
        <p:txBody>
          <a:bodyPr/>
          <a:lstStyle/>
          <a:p>
            <a:pPr lvl="1"/>
            <a:br>
              <a:rPr lang="en-US" sz="3200" dirty="0"/>
            </a:br>
            <a:r>
              <a:rPr lang="en-US" sz="4000" dirty="0"/>
              <a:t>Definitions</a:t>
            </a:r>
            <a:br>
              <a:rPr lang="en-US" sz="3200" dirty="0"/>
            </a:br>
            <a:endParaRPr lang="en-US" dirty="0"/>
          </a:p>
        </p:txBody>
      </p:sp>
      <p:pic>
        <p:nvPicPr>
          <p:cNvPr id="4" name="Picture 3">
            <a:extLst>
              <a:ext uri="{FF2B5EF4-FFF2-40B4-BE49-F238E27FC236}">
                <a16:creationId xmlns:a16="http://schemas.microsoft.com/office/drawing/2014/main" id="{43A97CAD-777F-46B2-BA89-83586744F2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a:ln>
            <a:noFill/>
          </a:ln>
        </p:spPr>
        <p:txBody>
          <a:bodyPr/>
          <a:lstStyle/>
          <a:p>
            <a:r>
              <a:rPr lang="en-US" b="1" dirty="0"/>
              <a:t>Take Home Messages</a:t>
            </a:r>
          </a:p>
        </p:txBody>
      </p:sp>
      <p:sp>
        <p:nvSpPr>
          <p:cNvPr id="5" name="Content Placeholder 4"/>
          <p:cNvSpPr>
            <a:spLocks noGrp="1"/>
          </p:cNvSpPr>
          <p:nvPr>
            <p:ph idx="1"/>
          </p:nvPr>
        </p:nvSpPr>
        <p:spPr>
          <a:xfrm>
            <a:off x="457200" y="972204"/>
            <a:ext cx="8305800" cy="5018690"/>
          </a:xfrm>
          <a:ln>
            <a:noFill/>
          </a:ln>
        </p:spPr>
        <p:txBody>
          <a:bodyPr>
            <a:normAutofit fontScale="77500" lnSpcReduction="20000"/>
          </a:bodyPr>
          <a:lstStyle/>
          <a:p>
            <a:r>
              <a:rPr lang="en-US" dirty="0">
                <a:cs typeface="Calibri"/>
              </a:rPr>
              <a:t>Nutritional status pertains to the intake, bodily requirements and ability to absorb nutrition. </a:t>
            </a:r>
          </a:p>
          <a:p>
            <a:r>
              <a:rPr lang="en-US" dirty="0">
                <a:cs typeface="Calibri"/>
              </a:rPr>
              <a:t>The main types of malnutrition in emergencies are chronic malnutrition, acute malnutrition and micronutrient deficiencies</a:t>
            </a:r>
          </a:p>
          <a:p>
            <a:r>
              <a:rPr lang="en-US" dirty="0"/>
              <a:t>Malnutrition in all its forms needs to be addressed in crisis setting.</a:t>
            </a:r>
          </a:p>
          <a:p>
            <a:r>
              <a:rPr lang="en-US" dirty="0"/>
              <a:t>The drivers of malnutrition are complex and very contextual and need to be understood in order to design the right programs to address or prevent malnutrition</a:t>
            </a:r>
          </a:p>
          <a:p>
            <a:r>
              <a:rPr lang="en-US" dirty="0"/>
              <a:t>In order to improve the nutritional status of populations especially in emergencies, sectors such as FSL, WASH, Health, protection including GBV, </a:t>
            </a:r>
            <a:r>
              <a:rPr lang="en-US" dirty="0" err="1"/>
              <a:t>etc</a:t>
            </a:r>
            <a:r>
              <a:rPr lang="en-US" dirty="0"/>
              <a:t> have to play a critical role in the prevention and treatment of malnutrition in all its forms</a:t>
            </a:r>
          </a:p>
        </p:txBody>
      </p:sp>
      <p:pic>
        <p:nvPicPr>
          <p:cNvPr id="7" name="Picture 6">
            <a:extLst>
              <a:ext uri="{FF2B5EF4-FFF2-40B4-BE49-F238E27FC236}">
                <a16:creationId xmlns:a16="http://schemas.microsoft.com/office/drawing/2014/main" id="{1FC4F22B-28BB-40A1-8EA7-7D9840CBE7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534" y="6239515"/>
            <a:ext cx="2171878" cy="532940"/>
          </a:xfrm>
          <a:prstGeom prst="rect">
            <a:avLst/>
          </a:prstGeom>
        </p:spPr>
      </p:pic>
    </p:spTree>
    <p:extLst>
      <p:ext uri="{BB962C8B-B14F-4D97-AF65-F5344CB8AC3E}">
        <p14:creationId xmlns:p14="http://schemas.microsoft.com/office/powerpoint/2010/main" val="218407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3D303E3-0F4F-3545-9D9C-02859736FA6F}"/>
              </a:ext>
            </a:extLst>
          </p:cNvPr>
          <p:cNvGrpSpPr/>
          <p:nvPr/>
        </p:nvGrpSpPr>
        <p:grpSpPr>
          <a:xfrm>
            <a:off x="50737" y="949931"/>
            <a:ext cx="8823959" cy="4891443"/>
            <a:chOff x="67650" y="123575"/>
            <a:chExt cx="9011191" cy="4995233"/>
          </a:xfrm>
        </p:grpSpPr>
        <p:pic>
          <p:nvPicPr>
            <p:cNvPr id="2" name="Google Shape;72;p13">
              <a:extLst>
                <a:ext uri="{FF2B5EF4-FFF2-40B4-BE49-F238E27FC236}">
                  <a16:creationId xmlns:a16="http://schemas.microsoft.com/office/drawing/2014/main" id="{3A546F63-3F92-6240-BAD5-C37497F5826C}"/>
                </a:ext>
              </a:extLst>
            </p:cNvPr>
            <p:cNvPicPr preferRelativeResize="0"/>
            <p:nvPr/>
          </p:nvPicPr>
          <p:blipFill>
            <a:blip r:embed="rId2">
              <a:alphaModFix/>
            </a:blip>
            <a:stretch>
              <a:fillRect/>
            </a:stretch>
          </p:blipFill>
          <p:spPr>
            <a:xfrm>
              <a:off x="3526465" y="2290838"/>
              <a:ext cx="1323625" cy="1323625"/>
            </a:xfrm>
            <a:prstGeom prst="rect">
              <a:avLst/>
            </a:prstGeom>
            <a:noFill/>
            <a:ln>
              <a:noFill/>
            </a:ln>
          </p:spPr>
        </p:pic>
        <p:sp>
          <p:nvSpPr>
            <p:cNvPr id="3" name="Google Shape;54;p13">
              <a:extLst>
                <a:ext uri="{FF2B5EF4-FFF2-40B4-BE49-F238E27FC236}">
                  <a16:creationId xmlns:a16="http://schemas.microsoft.com/office/drawing/2014/main" id="{FC0BE1DD-498D-AC47-8689-2F33A1C2D3C3}"/>
                </a:ext>
              </a:extLst>
            </p:cNvPr>
            <p:cNvSpPr txBox="1">
              <a:spLocks/>
            </p:cNvSpPr>
            <p:nvPr/>
          </p:nvSpPr>
          <p:spPr>
            <a:xfrm>
              <a:off x="87300" y="123575"/>
              <a:ext cx="8520600" cy="572700"/>
            </a:xfrm>
            <a:prstGeom prst="rect">
              <a:avLst/>
            </a:prstGeom>
          </p:spPr>
          <p:txBody>
            <a:bodyPr spcFirstLastPara="1" wrap="square" lIns="68569" tIns="68569" rIns="68569" bIns="68569"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3300"/>
                <a:t>Acknowledgements</a:t>
              </a:r>
              <a:endParaRPr lang="en-GB" sz="3300" dirty="0"/>
            </a:p>
          </p:txBody>
        </p:sp>
        <p:pic>
          <p:nvPicPr>
            <p:cNvPr id="4" name="Google Shape;55;p13">
              <a:extLst>
                <a:ext uri="{FF2B5EF4-FFF2-40B4-BE49-F238E27FC236}">
                  <a16:creationId xmlns:a16="http://schemas.microsoft.com/office/drawing/2014/main" id="{81654850-8A20-1646-B94C-9CE6A71C665A}"/>
                </a:ext>
              </a:extLst>
            </p:cNvPr>
            <p:cNvPicPr preferRelativeResize="0"/>
            <p:nvPr/>
          </p:nvPicPr>
          <p:blipFill>
            <a:blip r:embed="rId3">
              <a:alphaModFix/>
            </a:blip>
            <a:stretch>
              <a:fillRect/>
            </a:stretch>
          </p:blipFill>
          <p:spPr>
            <a:xfrm>
              <a:off x="7438801" y="1498850"/>
              <a:ext cx="1323625" cy="970750"/>
            </a:xfrm>
            <a:prstGeom prst="rect">
              <a:avLst/>
            </a:prstGeom>
            <a:noFill/>
            <a:ln>
              <a:noFill/>
            </a:ln>
          </p:spPr>
        </p:pic>
        <p:pic>
          <p:nvPicPr>
            <p:cNvPr id="5" name="Google Shape;56;p13">
              <a:extLst>
                <a:ext uri="{FF2B5EF4-FFF2-40B4-BE49-F238E27FC236}">
                  <a16:creationId xmlns:a16="http://schemas.microsoft.com/office/drawing/2014/main" id="{71BA00EE-04A1-8944-A2E0-38693B189DA5}"/>
                </a:ext>
              </a:extLst>
            </p:cNvPr>
            <p:cNvPicPr preferRelativeResize="0"/>
            <p:nvPr/>
          </p:nvPicPr>
          <p:blipFill>
            <a:blip r:embed="rId4">
              <a:alphaModFix/>
            </a:blip>
            <a:stretch>
              <a:fillRect/>
            </a:stretch>
          </p:blipFill>
          <p:spPr>
            <a:xfrm>
              <a:off x="3098900" y="1691975"/>
              <a:ext cx="2695425" cy="712375"/>
            </a:xfrm>
            <a:prstGeom prst="rect">
              <a:avLst/>
            </a:prstGeom>
            <a:noFill/>
            <a:ln>
              <a:noFill/>
            </a:ln>
          </p:spPr>
        </p:pic>
        <p:pic>
          <p:nvPicPr>
            <p:cNvPr id="6" name="Google Shape;57;p13">
              <a:extLst>
                <a:ext uri="{FF2B5EF4-FFF2-40B4-BE49-F238E27FC236}">
                  <a16:creationId xmlns:a16="http://schemas.microsoft.com/office/drawing/2014/main" id="{5C893BF1-814E-5C41-B55C-E42002FF0632}"/>
                </a:ext>
              </a:extLst>
            </p:cNvPr>
            <p:cNvPicPr preferRelativeResize="0"/>
            <p:nvPr/>
          </p:nvPicPr>
          <p:blipFill rotWithShape="1">
            <a:blip r:embed="rId5">
              <a:alphaModFix/>
            </a:blip>
            <a:srcRect t="12603" b="27337"/>
            <a:stretch/>
          </p:blipFill>
          <p:spPr>
            <a:xfrm>
              <a:off x="249550" y="4229466"/>
              <a:ext cx="1437027" cy="842052"/>
            </a:xfrm>
            <a:prstGeom prst="rect">
              <a:avLst/>
            </a:prstGeom>
            <a:noFill/>
            <a:ln>
              <a:noFill/>
            </a:ln>
          </p:spPr>
        </p:pic>
        <p:pic>
          <p:nvPicPr>
            <p:cNvPr id="7" name="Google Shape;58;p13">
              <a:extLst>
                <a:ext uri="{FF2B5EF4-FFF2-40B4-BE49-F238E27FC236}">
                  <a16:creationId xmlns:a16="http://schemas.microsoft.com/office/drawing/2014/main" id="{EAD70EF1-1B65-9243-A22D-734FD2DA2B7D}"/>
                </a:ext>
              </a:extLst>
            </p:cNvPr>
            <p:cNvPicPr preferRelativeResize="0"/>
            <p:nvPr/>
          </p:nvPicPr>
          <p:blipFill>
            <a:blip r:embed="rId6">
              <a:alphaModFix/>
            </a:blip>
            <a:stretch>
              <a:fillRect/>
            </a:stretch>
          </p:blipFill>
          <p:spPr>
            <a:xfrm>
              <a:off x="4625098" y="4349746"/>
              <a:ext cx="2027718" cy="706515"/>
            </a:xfrm>
            <a:prstGeom prst="rect">
              <a:avLst/>
            </a:prstGeom>
            <a:noFill/>
            <a:ln>
              <a:noFill/>
            </a:ln>
          </p:spPr>
        </p:pic>
        <p:pic>
          <p:nvPicPr>
            <p:cNvPr id="8" name="Google Shape;59;p13">
              <a:extLst>
                <a:ext uri="{FF2B5EF4-FFF2-40B4-BE49-F238E27FC236}">
                  <a16:creationId xmlns:a16="http://schemas.microsoft.com/office/drawing/2014/main" id="{ED3434B6-7318-7149-8B11-16561FA4B1D2}"/>
                </a:ext>
              </a:extLst>
            </p:cNvPr>
            <p:cNvPicPr preferRelativeResize="0"/>
            <p:nvPr/>
          </p:nvPicPr>
          <p:blipFill>
            <a:blip r:embed="rId7">
              <a:alphaModFix/>
            </a:blip>
            <a:stretch>
              <a:fillRect/>
            </a:stretch>
          </p:blipFill>
          <p:spPr>
            <a:xfrm>
              <a:off x="4031175" y="467675"/>
              <a:ext cx="4958023" cy="876175"/>
            </a:xfrm>
            <a:prstGeom prst="rect">
              <a:avLst/>
            </a:prstGeom>
            <a:noFill/>
            <a:ln>
              <a:noFill/>
            </a:ln>
          </p:spPr>
        </p:pic>
        <p:pic>
          <p:nvPicPr>
            <p:cNvPr id="9" name="Google Shape;60;p13">
              <a:extLst>
                <a:ext uri="{FF2B5EF4-FFF2-40B4-BE49-F238E27FC236}">
                  <a16:creationId xmlns:a16="http://schemas.microsoft.com/office/drawing/2014/main" id="{090CD693-13C8-1246-B93C-D9D4F6C1F3FF}"/>
                </a:ext>
              </a:extLst>
            </p:cNvPr>
            <p:cNvPicPr preferRelativeResize="0"/>
            <p:nvPr/>
          </p:nvPicPr>
          <p:blipFill>
            <a:blip r:embed="rId8">
              <a:alphaModFix/>
            </a:blip>
            <a:stretch>
              <a:fillRect/>
            </a:stretch>
          </p:blipFill>
          <p:spPr>
            <a:xfrm>
              <a:off x="6044121" y="3517798"/>
              <a:ext cx="2789360" cy="522671"/>
            </a:xfrm>
            <a:prstGeom prst="rect">
              <a:avLst/>
            </a:prstGeom>
            <a:noFill/>
            <a:ln>
              <a:noFill/>
            </a:ln>
          </p:spPr>
        </p:pic>
        <p:pic>
          <p:nvPicPr>
            <p:cNvPr id="10" name="Google Shape;61;p13">
              <a:extLst>
                <a:ext uri="{FF2B5EF4-FFF2-40B4-BE49-F238E27FC236}">
                  <a16:creationId xmlns:a16="http://schemas.microsoft.com/office/drawing/2014/main" id="{D6CE80F1-A1F0-F848-BE5D-71305811E889}"/>
                </a:ext>
              </a:extLst>
            </p:cNvPr>
            <p:cNvPicPr preferRelativeResize="0"/>
            <p:nvPr/>
          </p:nvPicPr>
          <p:blipFill>
            <a:blip r:embed="rId9">
              <a:alphaModFix/>
            </a:blip>
            <a:stretch>
              <a:fillRect/>
            </a:stretch>
          </p:blipFill>
          <p:spPr>
            <a:xfrm>
              <a:off x="6713102" y="4415275"/>
              <a:ext cx="2365739" cy="574304"/>
            </a:xfrm>
            <a:prstGeom prst="rect">
              <a:avLst/>
            </a:prstGeom>
            <a:noFill/>
            <a:ln>
              <a:noFill/>
            </a:ln>
          </p:spPr>
        </p:pic>
        <p:pic>
          <p:nvPicPr>
            <p:cNvPr id="11" name="Google Shape;62;p13">
              <a:extLst>
                <a:ext uri="{FF2B5EF4-FFF2-40B4-BE49-F238E27FC236}">
                  <a16:creationId xmlns:a16="http://schemas.microsoft.com/office/drawing/2014/main" id="{D106D3F9-7501-7140-97BF-127CC8CA76A7}"/>
                </a:ext>
              </a:extLst>
            </p:cNvPr>
            <p:cNvPicPr preferRelativeResize="0"/>
            <p:nvPr/>
          </p:nvPicPr>
          <p:blipFill>
            <a:blip r:embed="rId10">
              <a:alphaModFix/>
            </a:blip>
            <a:stretch>
              <a:fillRect/>
            </a:stretch>
          </p:blipFill>
          <p:spPr>
            <a:xfrm>
              <a:off x="5794325" y="1675400"/>
              <a:ext cx="1073950" cy="713475"/>
            </a:xfrm>
            <a:prstGeom prst="rect">
              <a:avLst/>
            </a:prstGeom>
            <a:noFill/>
            <a:ln>
              <a:noFill/>
            </a:ln>
          </p:spPr>
        </p:pic>
        <p:pic>
          <p:nvPicPr>
            <p:cNvPr id="12" name="Google Shape;63;p13">
              <a:extLst>
                <a:ext uri="{FF2B5EF4-FFF2-40B4-BE49-F238E27FC236}">
                  <a16:creationId xmlns:a16="http://schemas.microsoft.com/office/drawing/2014/main" id="{C9B2DC0E-FFEF-974A-A6EF-5E65058FCEA5}"/>
                </a:ext>
              </a:extLst>
            </p:cNvPr>
            <p:cNvPicPr preferRelativeResize="0"/>
            <p:nvPr/>
          </p:nvPicPr>
          <p:blipFill>
            <a:blip r:embed="rId11">
              <a:alphaModFix/>
            </a:blip>
            <a:stretch>
              <a:fillRect/>
            </a:stretch>
          </p:blipFill>
          <p:spPr>
            <a:xfrm>
              <a:off x="3164899" y="3414575"/>
              <a:ext cx="2872815" cy="799635"/>
            </a:xfrm>
            <a:prstGeom prst="rect">
              <a:avLst/>
            </a:prstGeom>
            <a:noFill/>
            <a:ln>
              <a:noFill/>
            </a:ln>
          </p:spPr>
        </p:pic>
        <p:sp>
          <p:nvSpPr>
            <p:cNvPr id="13" name="Google Shape;64;p13">
              <a:extLst>
                <a:ext uri="{FF2B5EF4-FFF2-40B4-BE49-F238E27FC236}">
                  <a16:creationId xmlns:a16="http://schemas.microsoft.com/office/drawing/2014/main" id="{F5A7E44D-9E38-9B46-A9BF-38BF9128D584}"/>
                </a:ext>
              </a:extLst>
            </p:cNvPr>
            <p:cNvSpPr txBox="1"/>
            <p:nvPr/>
          </p:nvSpPr>
          <p:spPr>
            <a:xfrm>
              <a:off x="108990" y="2571208"/>
              <a:ext cx="1084943" cy="2547600"/>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en-GB" sz="1350" b="1" dirty="0">
                  <a:solidFill>
                    <a:srgbClr val="38761D"/>
                  </a:solidFill>
                </a:rPr>
                <a:t>This training package was developed with the technical support of</a:t>
              </a:r>
              <a:endParaRPr sz="1350" b="1" dirty="0">
                <a:solidFill>
                  <a:srgbClr val="38761D"/>
                </a:solidFill>
              </a:endParaRPr>
            </a:p>
          </p:txBody>
        </p:sp>
        <p:sp>
          <p:nvSpPr>
            <p:cNvPr id="14" name="Google Shape;65;p13">
              <a:extLst>
                <a:ext uri="{FF2B5EF4-FFF2-40B4-BE49-F238E27FC236}">
                  <a16:creationId xmlns:a16="http://schemas.microsoft.com/office/drawing/2014/main" id="{D3BAD507-CAFB-A84C-B735-2ACEFB14BC39}"/>
                </a:ext>
              </a:extLst>
            </p:cNvPr>
            <p:cNvSpPr txBox="1"/>
            <p:nvPr/>
          </p:nvSpPr>
          <p:spPr>
            <a:xfrm>
              <a:off x="67650" y="753275"/>
              <a:ext cx="3859200" cy="629400"/>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en-GB" sz="1350" b="1">
                  <a:solidFill>
                    <a:srgbClr val="38761D"/>
                  </a:solidFill>
                </a:rPr>
                <a:t>This training package was developed by the Intercluster Nutrition Working Group</a:t>
              </a:r>
              <a:endParaRPr sz="1350" b="1">
                <a:solidFill>
                  <a:srgbClr val="38761D"/>
                </a:solidFill>
              </a:endParaRPr>
            </a:p>
          </p:txBody>
        </p:sp>
        <p:sp>
          <p:nvSpPr>
            <p:cNvPr id="15" name="Google Shape;66;p13">
              <a:extLst>
                <a:ext uri="{FF2B5EF4-FFF2-40B4-BE49-F238E27FC236}">
                  <a16:creationId xmlns:a16="http://schemas.microsoft.com/office/drawing/2014/main" id="{FF3A4802-D669-8E41-9044-0DCAE1264EC1}"/>
                </a:ext>
              </a:extLst>
            </p:cNvPr>
            <p:cNvSpPr txBox="1"/>
            <p:nvPr/>
          </p:nvSpPr>
          <p:spPr>
            <a:xfrm>
              <a:off x="87300" y="1442275"/>
              <a:ext cx="2188425" cy="774300"/>
            </a:xfrm>
            <a:prstGeom prst="rect">
              <a:avLst/>
            </a:prstGeom>
            <a:noFill/>
            <a:ln>
              <a:noFill/>
            </a:ln>
          </p:spPr>
          <p:txBody>
            <a:bodyPr spcFirstLastPara="1" wrap="square" lIns="68569" tIns="68569" rIns="68569" bIns="68569" anchor="t" anchorCtr="0">
              <a:noAutofit/>
            </a:bodyPr>
            <a:lstStyle/>
            <a:p>
              <a:pPr marL="0" lvl="0" indent="0" algn="l" rtl="0">
                <a:spcBef>
                  <a:spcPts val="0"/>
                </a:spcBef>
                <a:spcAft>
                  <a:spcPts val="0"/>
                </a:spcAft>
                <a:buNone/>
              </a:pPr>
              <a:r>
                <a:rPr lang="en-GB" sz="1350" b="1" dirty="0">
                  <a:solidFill>
                    <a:srgbClr val="38761D"/>
                  </a:solidFill>
                </a:rPr>
                <a:t>This training package was funded by </a:t>
              </a:r>
              <a:endParaRPr sz="1350" b="1" dirty="0">
                <a:solidFill>
                  <a:srgbClr val="38761D"/>
                </a:solidFill>
              </a:endParaRPr>
            </a:p>
          </p:txBody>
        </p:sp>
        <p:cxnSp>
          <p:nvCxnSpPr>
            <p:cNvPr id="16" name="Google Shape;67;p13">
              <a:extLst>
                <a:ext uri="{FF2B5EF4-FFF2-40B4-BE49-F238E27FC236}">
                  <a16:creationId xmlns:a16="http://schemas.microsoft.com/office/drawing/2014/main" id="{C4BF1F47-B4B3-7F4C-A8AD-1B5BF077B8F0}"/>
                </a:ext>
              </a:extLst>
            </p:cNvPr>
            <p:cNvCxnSpPr/>
            <p:nvPr/>
          </p:nvCxnSpPr>
          <p:spPr>
            <a:xfrm rot="10800000" flipH="1">
              <a:off x="109925" y="1457975"/>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17" name="Google Shape;69;p13">
              <a:extLst>
                <a:ext uri="{FF2B5EF4-FFF2-40B4-BE49-F238E27FC236}">
                  <a16:creationId xmlns:a16="http://schemas.microsoft.com/office/drawing/2014/main" id="{60EB7F83-6C1D-3D46-A5D2-5B8222BBD464}"/>
                </a:ext>
              </a:extLst>
            </p:cNvPr>
            <p:cNvPicPr preferRelativeResize="0"/>
            <p:nvPr/>
          </p:nvPicPr>
          <p:blipFill>
            <a:blip r:embed="rId12">
              <a:alphaModFix/>
            </a:blip>
            <a:stretch>
              <a:fillRect/>
            </a:stretch>
          </p:blipFill>
          <p:spPr>
            <a:xfrm>
              <a:off x="1587975" y="3414575"/>
              <a:ext cx="1437027" cy="799636"/>
            </a:xfrm>
            <a:prstGeom prst="rect">
              <a:avLst/>
            </a:prstGeom>
            <a:noFill/>
            <a:ln>
              <a:noFill/>
            </a:ln>
          </p:spPr>
        </p:pic>
        <p:pic>
          <p:nvPicPr>
            <p:cNvPr id="18" name="Google Shape;70;p13">
              <a:extLst>
                <a:ext uri="{FF2B5EF4-FFF2-40B4-BE49-F238E27FC236}">
                  <a16:creationId xmlns:a16="http://schemas.microsoft.com/office/drawing/2014/main" id="{20B11ED6-A210-5648-8954-849C6F226A59}"/>
                </a:ext>
              </a:extLst>
            </p:cNvPr>
            <p:cNvPicPr preferRelativeResize="0"/>
            <p:nvPr/>
          </p:nvPicPr>
          <p:blipFill>
            <a:blip r:embed="rId13">
              <a:alphaModFix/>
            </a:blip>
            <a:stretch>
              <a:fillRect/>
            </a:stretch>
          </p:blipFill>
          <p:spPr>
            <a:xfrm>
              <a:off x="1587975" y="2627676"/>
              <a:ext cx="1747592" cy="640625"/>
            </a:xfrm>
            <a:prstGeom prst="rect">
              <a:avLst/>
            </a:prstGeom>
            <a:noFill/>
            <a:ln>
              <a:noFill/>
            </a:ln>
          </p:spPr>
        </p:pic>
        <p:pic>
          <p:nvPicPr>
            <p:cNvPr id="19" name="Google Shape;71;p13">
              <a:extLst>
                <a:ext uri="{FF2B5EF4-FFF2-40B4-BE49-F238E27FC236}">
                  <a16:creationId xmlns:a16="http://schemas.microsoft.com/office/drawing/2014/main" id="{76A7ED7E-192F-9A45-A643-81C667ABEC84}"/>
                </a:ext>
              </a:extLst>
            </p:cNvPr>
            <p:cNvPicPr preferRelativeResize="0"/>
            <p:nvPr/>
          </p:nvPicPr>
          <p:blipFill>
            <a:blip r:embed="rId14">
              <a:alphaModFix/>
            </a:blip>
            <a:stretch>
              <a:fillRect/>
            </a:stretch>
          </p:blipFill>
          <p:spPr>
            <a:xfrm>
              <a:off x="5086700" y="2620375"/>
              <a:ext cx="1509450" cy="640639"/>
            </a:xfrm>
            <a:prstGeom prst="rect">
              <a:avLst/>
            </a:prstGeom>
            <a:noFill/>
            <a:ln>
              <a:noFill/>
            </a:ln>
          </p:spPr>
        </p:pic>
        <p:pic>
          <p:nvPicPr>
            <p:cNvPr id="20" name="Google Shape;73;p13">
              <a:extLst>
                <a:ext uri="{FF2B5EF4-FFF2-40B4-BE49-F238E27FC236}">
                  <a16:creationId xmlns:a16="http://schemas.microsoft.com/office/drawing/2014/main" id="{1A7F9F69-96A4-2C49-8BF5-F0C6306104A7}"/>
                </a:ext>
              </a:extLst>
            </p:cNvPr>
            <p:cNvPicPr preferRelativeResize="0"/>
            <p:nvPr/>
          </p:nvPicPr>
          <p:blipFill>
            <a:blip r:embed="rId15">
              <a:alphaModFix/>
            </a:blip>
            <a:stretch>
              <a:fillRect/>
            </a:stretch>
          </p:blipFill>
          <p:spPr>
            <a:xfrm>
              <a:off x="6832760" y="2701771"/>
              <a:ext cx="2126424" cy="421350"/>
            </a:xfrm>
            <a:prstGeom prst="rect">
              <a:avLst/>
            </a:prstGeom>
            <a:noFill/>
            <a:ln>
              <a:noFill/>
            </a:ln>
          </p:spPr>
        </p:pic>
        <p:cxnSp>
          <p:nvCxnSpPr>
            <p:cNvPr id="21" name="Google Shape;68;p13">
              <a:extLst>
                <a:ext uri="{FF2B5EF4-FFF2-40B4-BE49-F238E27FC236}">
                  <a16:creationId xmlns:a16="http://schemas.microsoft.com/office/drawing/2014/main" id="{FE7B82BC-221E-6746-BEFB-26991A291A65}"/>
                </a:ext>
              </a:extLst>
            </p:cNvPr>
            <p:cNvCxnSpPr/>
            <p:nvPr/>
          </p:nvCxnSpPr>
          <p:spPr>
            <a:xfrm rot="10800000" flipH="1">
              <a:off x="154800" y="2451213"/>
              <a:ext cx="8834400" cy="15600"/>
            </a:xfrm>
            <a:prstGeom prst="straightConnector1">
              <a:avLst/>
            </a:prstGeom>
            <a:noFill/>
            <a:ln w="19050" cap="flat" cmpd="sng">
              <a:solidFill>
                <a:srgbClr val="38761D"/>
              </a:solidFill>
              <a:prstDash val="dash"/>
              <a:round/>
              <a:headEnd type="none" w="med" len="med"/>
              <a:tailEnd type="none" w="med" len="med"/>
            </a:ln>
          </p:spPr>
        </p:cxnSp>
        <p:pic>
          <p:nvPicPr>
            <p:cNvPr id="22" name="Picture 21">
              <a:extLst>
                <a:ext uri="{FF2B5EF4-FFF2-40B4-BE49-F238E27FC236}">
                  <a16:creationId xmlns:a16="http://schemas.microsoft.com/office/drawing/2014/main" id="{5CB5DA6E-5E7A-AE49-9955-A5351B1D5410}"/>
                </a:ext>
              </a:extLst>
            </p:cNvPr>
            <p:cNvPicPr>
              <a:picLocks noChangeAspect="1"/>
            </p:cNvPicPr>
            <p:nvPr/>
          </p:nvPicPr>
          <p:blipFill>
            <a:blip r:embed="rId16"/>
            <a:stretch>
              <a:fillRect/>
            </a:stretch>
          </p:blipFill>
          <p:spPr>
            <a:xfrm>
              <a:off x="2050499" y="4286047"/>
              <a:ext cx="2228800" cy="832761"/>
            </a:xfrm>
            <a:prstGeom prst="rect">
              <a:avLst/>
            </a:prstGeom>
          </p:spPr>
        </p:pic>
      </p:grpSp>
      <p:sp>
        <p:nvSpPr>
          <p:cNvPr id="24" name="Rectangle 23">
            <a:extLst>
              <a:ext uri="{FF2B5EF4-FFF2-40B4-BE49-F238E27FC236}">
                <a16:creationId xmlns:a16="http://schemas.microsoft.com/office/drawing/2014/main" id="{DA3C8566-D889-446E-83AD-D6BAA157B999}"/>
              </a:ext>
            </a:extLst>
          </p:cNvPr>
          <p:cNvSpPr/>
          <p:nvPr/>
        </p:nvSpPr>
        <p:spPr>
          <a:xfrm>
            <a:off x="3914488" y="1286881"/>
            <a:ext cx="2444924" cy="799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75B69D49-8035-4A6B-900F-BEEAEFDC4C06}"/>
              </a:ext>
            </a:extLst>
          </p:cNvPr>
          <p:cNvPicPr/>
          <p:nvPr/>
        </p:nvPicPr>
        <p:blipFill>
          <a:blip r:embed="rId17">
            <a:extLst>
              <a:ext uri="{28A0092B-C50C-407E-A947-70E740481C1C}">
                <a14:useLocalDpi xmlns:a14="http://schemas.microsoft.com/office/drawing/2010/main" val="0"/>
              </a:ext>
            </a:extLst>
          </a:blip>
          <a:stretch>
            <a:fillRect/>
          </a:stretch>
        </p:blipFill>
        <p:spPr>
          <a:xfrm>
            <a:off x="4241759" y="1417003"/>
            <a:ext cx="1974657" cy="683927"/>
          </a:xfrm>
          <a:prstGeom prst="rect">
            <a:avLst/>
          </a:prstGeom>
        </p:spPr>
      </p:pic>
    </p:spTree>
    <p:extLst>
      <p:ext uri="{BB962C8B-B14F-4D97-AF65-F5344CB8AC3E}">
        <p14:creationId xmlns:p14="http://schemas.microsoft.com/office/powerpoint/2010/main" val="82838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ln>
            <a:noFill/>
          </a:ln>
        </p:spPr>
        <p:txBody>
          <a:bodyPr/>
          <a:lstStyle/>
          <a:p>
            <a:pPr algn="l"/>
            <a:r>
              <a:rPr lang="en-US" b="1" dirty="0"/>
              <a:t>Actual and balanced diet</a:t>
            </a:r>
            <a:r>
              <a:rPr lang="en-US" b="1" dirty="0">
                <a:cs typeface="Calibri"/>
              </a:rPr>
              <a:t>?</a:t>
            </a:r>
          </a:p>
        </p:txBody>
      </p:sp>
      <p:graphicFrame>
        <p:nvGraphicFramePr>
          <p:cNvPr id="3" name="Table 3">
            <a:extLst>
              <a:ext uri="{FF2B5EF4-FFF2-40B4-BE49-F238E27FC236}">
                <a16:creationId xmlns:a16="http://schemas.microsoft.com/office/drawing/2014/main" id="{5AAC7AF2-55A8-4470-9D4F-0DDD24575B15}"/>
              </a:ext>
            </a:extLst>
          </p:cNvPr>
          <p:cNvGraphicFramePr>
            <a:graphicFrameLocks noGrp="1"/>
          </p:cNvGraphicFramePr>
          <p:nvPr>
            <p:ph idx="1"/>
            <p:extLst>
              <p:ext uri="{D42A27DB-BD31-4B8C-83A1-F6EECF244321}">
                <p14:modId xmlns:p14="http://schemas.microsoft.com/office/powerpoint/2010/main" val="4206050421"/>
              </p:ext>
            </p:extLst>
          </p:nvPr>
        </p:nvGraphicFramePr>
        <p:xfrm>
          <a:off x="452887" y="1815860"/>
          <a:ext cx="7848600" cy="3799840"/>
        </p:xfrm>
        <a:graphic>
          <a:graphicData uri="http://schemas.openxmlformats.org/drawingml/2006/table">
            <a:tbl>
              <a:tblPr firstRow="1" bandRow="1">
                <a:tableStyleId>{5C22544A-7EE6-4342-B048-85BDC9FD1C3A}</a:tableStyleId>
              </a:tblPr>
              <a:tblGrid>
                <a:gridCol w="3924300">
                  <a:extLst>
                    <a:ext uri="{9D8B030D-6E8A-4147-A177-3AD203B41FA5}">
                      <a16:colId xmlns:a16="http://schemas.microsoft.com/office/drawing/2014/main" val="2511667110"/>
                    </a:ext>
                  </a:extLst>
                </a:gridCol>
                <a:gridCol w="3924300">
                  <a:extLst>
                    <a:ext uri="{9D8B030D-6E8A-4147-A177-3AD203B41FA5}">
                      <a16:colId xmlns:a16="http://schemas.microsoft.com/office/drawing/2014/main" val="3967195771"/>
                    </a:ext>
                  </a:extLst>
                </a:gridCol>
              </a:tblGrid>
              <a:tr h="370840">
                <a:tc>
                  <a:txBody>
                    <a:bodyPr/>
                    <a:lstStyle/>
                    <a:p>
                      <a:r>
                        <a:rPr lang="en-US" dirty="0"/>
                        <a:t>Actual Diet</a:t>
                      </a:r>
                    </a:p>
                  </a:txBody>
                  <a:tcPr/>
                </a:tc>
                <a:tc>
                  <a:txBody>
                    <a:bodyPr/>
                    <a:lstStyle/>
                    <a:p>
                      <a:r>
                        <a:rPr lang="en-US" dirty="0"/>
                        <a:t>Balanced Diet</a:t>
                      </a:r>
                    </a:p>
                  </a:txBody>
                  <a:tcPr/>
                </a:tc>
                <a:extLst>
                  <a:ext uri="{0D108BD9-81ED-4DB2-BD59-A6C34878D82A}">
                    <a16:rowId xmlns:a16="http://schemas.microsoft.com/office/drawing/2014/main" val="2637515923"/>
                  </a:ext>
                </a:extLst>
              </a:tr>
              <a:tr h="3429000">
                <a:tc>
                  <a:txBody>
                    <a:bodyPr/>
                    <a:lstStyle/>
                    <a:p>
                      <a:endParaRPr lang="en-US"/>
                    </a:p>
                  </a:txBody>
                  <a:tcPr/>
                </a:tc>
                <a:tc>
                  <a:txBody>
                    <a:bodyPr/>
                    <a:lstStyle/>
                    <a:p>
                      <a:endParaRPr lang="en-US"/>
                    </a:p>
                  </a:txBody>
                  <a:tcPr/>
                </a:tc>
                <a:extLst>
                  <a:ext uri="{0D108BD9-81ED-4DB2-BD59-A6C34878D82A}">
                    <a16:rowId xmlns:a16="http://schemas.microsoft.com/office/drawing/2014/main" val="2816672466"/>
                  </a:ext>
                </a:extLst>
              </a:tr>
            </a:tbl>
          </a:graphicData>
        </a:graphic>
      </p:graphicFrame>
      <p:pic>
        <p:nvPicPr>
          <p:cNvPr id="5" name="Picture 4">
            <a:extLst>
              <a:ext uri="{FF2B5EF4-FFF2-40B4-BE49-F238E27FC236}">
                <a16:creationId xmlns:a16="http://schemas.microsoft.com/office/drawing/2014/main" id="{94350BAA-8316-4D89-9FA3-86B50CAEC7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a:ln>
            <a:noFill/>
          </a:ln>
        </p:spPr>
        <p:txBody>
          <a:bodyPr/>
          <a:lstStyle/>
          <a:p>
            <a:pPr algn="l"/>
            <a:r>
              <a:rPr lang="en-US" b="1" dirty="0"/>
              <a:t>A Balanced Diet</a:t>
            </a:r>
          </a:p>
        </p:txBody>
      </p:sp>
      <p:pic>
        <p:nvPicPr>
          <p:cNvPr id="4" name="image27.jpg" descr="Figure 1-01.jpg">
            <a:extLst>
              <a:ext uri="{FF2B5EF4-FFF2-40B4-BE49-F238E27FC236}">
                <a16:creationId xmlns:a16="http://schemas.microsoft.com/office/drawing/2014/main" id="{A6258B0C-FA0E-40EB-BC75-486B46F36A78}"/>
              </a:ext>
            </a:extLst>
          </p:cNvPr>
          <p:cNvPicPr>
            <a:picLocks noGrp="1"/>
          </p:cNvPicPr>
          <p:nvPr>
            <p:ph idx="1"/>
          </p:nvPr>
        </p:nvPicPr>
        <p:blipFill>
          <a:blip r:embed="rId3" cstate="print"/>
          <a:srcRect l="1602" t="4318" r="1442" b="3165"/>
          <a:stretch>
            <a:fillRect/>
          </a:stretch>
        </p:blipFill>
        <p:spPr>
          <a:xfrm>
            <a:off x="1981200" y="1905000"/>
            <a:ext cx="5867400" cy="4724400"/>
          </a:xfrm>
          <a:prstGeom prst="rect">
            <a:avLst/>
          </a:prstGeom>
          <a:ln/>
        </p:spPr>
      </p:pic>
      <p:sp>
        <p:nvSpPr>
          <p:cNvPr id="5" name="TextBox 4">
            <a:extLst>
              <a:ext uri="{FF2B5EF4-FFF2-40B4-BE49-F238E27FC236}">
                <a16:creationId xmlns:a16="http://schemas.microsoft.com/office/drawing/2014/main" id="{7821E237-25A2-4B16-9792-E259F11FB9F3}"/>
              </a:ext>
            </a:extLst>
          </p:cNvPr>
          <p:cNvSpPr txBox="1"/>
          <p:nvPr/>
        </p:nvSpPr>
        <p:spPr>
          <a:xfrm>
            <a:off x="6732240" y="5968142"/>
            <a:ext cx="2304256" cy="276999"/>
          </a:xfrm>
          <a:prstGeom prst="rect">
            <a:avLst/>
          </a:prstGeom>
          <a:noFill/>
        </p:spPr>
        <p:txBody>
          <a:bodyPr wrap="square" rtlCol="0">
            <a:spAutoFit/>
          </a:bodyPr>
          <a:lstStyle/>
          <a:p>
            <a:r>
              <a:rPr lang="en-GB" sz="1200" dirty="0"/>
              <a:t>Credit: Republic of Benin, 2015</a:t>
            </a:r>
          </a:p>
        </p:txBody>
      </p:sp>
      <p:sp>
        <p:nvSpPr>
          <p:cNvPr id="6" name="Rectangle 5"/>
          <p:cNvSpPr/>
          <p:nvPr/>
        </p:nvSpPr>
        <p:spPr>
          <a:xfrm>
            <a:off x="533400" y="838200"/>
            <a:ext cx="8153400" cy="1200329"/>
          </a:xfrm>
          <a:prstGeom prst="rect">
            <a:avLst/>
          </a:prstGeom>
        </p:spPr>
        <p:txBody>
          <a:bodyPr wrap="square">
            <a:spAutoFit/>
          </a:bodyPr>
          <a:lstStyle/>
          <a:p>
            <a:r>
              <a:rPr lang="en-US"/>
              <a:t>A diet that provides an </a:t>
            </a:r>
            <a:r>
              <a:rPr lang="en-US" b="1"/>
              <a:t>adequate amount and diversity/variety of food</a:t>
            </a:r>
            <a:r>
              <a:rPr lang="en-US"/>
              <a:t> to meet  </a:t>
            </a:r>
            <a:r>
              <a:rPr lang="en-GB"/>
              <a:t>women, men, girls and boys</a:t>
            </a:r>
            <a:r>
              <a:rPr lang="en-US"/>
              <a:t> energy and nutrient requirements for a healthy and active life.</a:t>
            </a:r>
            <a:r>
              <a:rPr lang="en-US" i="1"/>
              <a:t> </a:t>
            </a:r>
            <a:r>
              <a:rPr lang="en-US"/>
              <a:t>It must be composed of</a:t>
            </a:r>
            <a:r>
              <a:rPr lang="en-US" b="1"/>
              <a:t> a variety of foods from different food groups:</a:t>
            </a:r>
            <a:r>
              <a:rPr lang="en-US"/>
              <a:t> </a:t>
            </a:r>
            <a:endParaRPr lang="en-GB"/>
          </a:p>
        </p:txBody>
      </p:sp>
      <p:pic>
        <p:nvPicPr>
          <p:cNvPr id="8" name="Picture 7">
            <a:extLst>
              <a:ext uri="{FF2B5EF4-FFF2-40B4-BE49-F238E27FC236}">
                <a16:creationId xmlns:a16="http://schemas.microsoft.com/office/drawing/2014/main" id="{5A729481-EB8D-4705-AAF3-D36765137A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6301" y="6245141"/>
            <a:ext cx="2171878" cy="5329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uffmann\Dropbox\Module 0 Basics\Final version\Images_M03\M03\FAO002_m03_2000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951" y="1246786"/>
            <a:ext cx="8315326" cy="4667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5704" y="1728356"/>
            <a:ext cx="2797537" cy="2862322"/>
          </a:xfrm>
          <a:prstGeom prst="rect">
            <a:avLst/>
          </a:prstGeom>
          <a:noFill/>
          <a:ln>
            <a:noFill/>
          </a:ln>
        </p:spPr>
        <p:txBody>
          <a:bodyPr wrap="square" rtlCol="0">
            <a:spAutoFit/>
          </a:bodyPr>
          <a:lstStyle/>
          <a:p>
            <a:r>
              <a:rPr lang="en-US" sz="2000" b="1" i="1"/>
              <a:t>Nutrition</a:t>
            </a:r>
          </a:p>
          <a:p>
            <a:endParaRPr lang="en-US" sz="2000"/>
          </a:p>
          <a:p>
            <a:r>
              <a:rPr lang="en-US" sz="2000"/>
              <a:t>“The intake of </a:t>
            </a:r>
            <a:r>
              <a:rPr lang="en-US" sz="2000">
                <a:solidFill>
                  <a:srgbClr val="FF0000"/>
                </a:solidFill>
                <a:hlinkClick r:id="rId5" action="ppaction://hlinksldjump"/>
              </a:rPr>
              <a:t>food</a:t>
            </a:r>
            <a:r>
              <a:rPr lang="en-US" sz="2000"/>
              <a:t>, and the interplay of biological, social, and economic processes that influence the growth, function and repair of the body.”</a:t>
            </a:r>
          </a:p>
        </p:txBody>
      </p:sp>
      <p:sp>
        <p:nvSpPr>
          <p:cNvPr id="9" name="Rectángulo 147"/>
          <p:cNvSpPr/>
          <p:nvPr/>
        </p:nvSpPr>
        <p:spPr>
          <a:xfrm>
            <a:off x="441143" y="1168606"/>
            <a:ext cx="8014088" cy="284693"/>
          </a:xfrm>
          <a:prstGeom prst="rect">
            <a:avLst/>
          </a:prstGeom>
          <a:solidFill>
            <a:schemeClr val="bg1"/>
          </a:solidFill>
        </p:spPr>
        <p:txBody>
          <a:bodyPr wrap="square">
            <a:spAutoFit/>
          </a:bodyPr>
          <a:lstStyle/>
          <a:p>
            <a:endParaRPr lang="en-US" sz="1250"/>
          </a:p>
        </p:txBody>
      </p:sp>
      <p:sp>
        <p:nvSpPr>
          <p:cNvPr id="13" name="CuadroTexto 3"/>
          <p:cNvSpPr txBox="1"/>
          <p:nvPr/>
        </p:nvSpPr>
        <p:spPr>
          <a:xfrm>
            <a:off x="441143" y="399165"/>
            <a:ext cx="7814950" cy="769441"/>
          </a:xfrm>
          <a:prstGeom prst="rect">
            <a:avLst/>
          </a:prstGeom>
          <a:noFill/>
        </p:spPr>
        <p:txBody>
          <a:bodyPr wrap="square" rtlCol="0">
            <a:spAutoFit/>
          </a:bodyPr>
          <a:lstStyle>
            <a:defPPr>
              <a:defRPr lang="es-ES"/>
            </a:defPPr>
            <a:lvl1pPr>
              <a:defRPr sz="1900">
                <a:solidFill>
                  <a:srgbClr val="00B0F0"/>
                </a:solidFill>
              </a:defRPr>
            </a:lvl1pPr>
          </a:lstStyle>
          <a:p>
            <a:r>
              <a:rPr lang="en-US" sz="4400" b="1" dirty="0">
                <a:solidFill>
                  <a:schemeClr val="tx1"/>
                </a:solidFill>
                <a:latin typeface="+mn-lt"/>
              </a:rPr>
              <a:t>Nutrition, Food and Nutrients</a:t>
            </a:r>
          </a:p>
        </p:txBody>
      </p:sp>
      <p:sp>
        <p:nvSpPr>
          <p:cNvPr id="6" name="Footer Placeholder 13"/>
          <p:cNvSpPr>
            <a:spLocks noGrp="1"/>
          </p:cNvSpPr>
          <p:nvPr>
            <p:ph type="ftr" sz="quarter" idx="11"/>
          </p:nvPr>
        </p:nvSpPr>
        <p:spPr>
          <a:xfrm>
            <a:off x="2510641" y="4980586"/>
            <a:ext cx="3505200" cy="365125"/>
          </a:xfrm>
        </p:spPr>
        <p:txBody>
          <a:bodyPr/>
          <a:lstStyle/>
          <a:p>
            <a:pPr>
              <a:defRPr/>
            </a:pPr>
            <a:r>
              <a:rPr lang="en-US" sz="1200" dirty="0"/>
              <a:t>WFP </a:t>
            </a:r>
            <a:r>
              <a:rPr lang="en-US" sz="1200" dirty="0" err="1"/>
              <a:t>Nutrition_FAS_Basic</a:t>
            </a:r>
            <a:r>
              <a:rPr lang="en-US" sz="1200" dirty="0"/>
              <a:t> concepts_Syria2016</a:t>
            </a:r>
          </a:p>
          <a:p>
            <a:pPr>
              <a:defRPr/>
            </a:pPr>
            <a:endParaRPr lang="en-US" dirty="0"/>
          </a:p>
        </p:txBody>
      </p:sp>
      <p:pic>
        <p:nvPicPr>
          <p:cNvPr id="8" name="Picture 7">
            <a:extLst>
              <a:ext uri="{FF2B5EF4-FFF2-40B4-BE49-F238E27FC236}">
                <a16:creationId xmlns:a16="http://schemas.microsoft.com/office/drawing/2014/main" id="{20470B37-4497-4031-A58D-DF617AAE3D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5044" y="6116051"/>
            <a:ext cx="1810233" cy="444199"/>
          </a:xfrm>
          <a:prstGeom prst="rect">
            <a:avLst/>
          </a:prstGeom>
        </p:spPr>
      </p:pic>
    </p:spTree>
    <p:custDataLst>
      <p:tags r:id="rId1"/>
    </p:custDataLst>
    <p:extLst>
      <p:ext uri="{BB962C8B-B14F-4D97-AF65-F5344CB8AC3E}">
        <p14:creationId xmlns:p14="http://schemas.microsoft.com/office/powerpoint/2010/main" val="4047912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3596" y="286933"/>
            <a:ext cx="7965294" cy="769441"/>
          </a:xfrm>
          <a:prstGeom prst="rect">
            <a:avLst/>
          </a:prstGeom>
          <a:noFill/>
        </p:spPr>
        <p:txBody>
          <a:bodyPr wrap="square" rtlCol="0">
            <a:spAutoFit/>
          </a:bodyPr>
          <a:lstStyle>
            <a:defPPr>
              <a:defRPr lang="es-ES"/>
            </a:defPPr>
            <a:lvl1pPr>
              <a:defRPr sz="1900">
                <a:solidFill>
                  <a:srgbClr val="00B0F0"/>
                </a:solidFill>
              </a:defRPr>
            </a:lvl1pPr>
          </a:lstStyle>
          <a:p>
            <a:r>
              <a:rPr lang="en-US" sz="4400" b="1" dirty="0">
                <a:solidFill>
                  <a:schemeClr val="tx1"/>
                </a:solidFill>
                <a:latin typeface="+mn-lt"/>
              </a:rPr>
              <a:t>Nutritional Status</a:t>
            </a:r>
          </a:p>
        </p:txBody>
      </p:sp>
      <p:sp>
        <p:nvSpPr>
          <p:cNvPr id="11" name="Rectangle 10"/>
          <p:cNvSpPr/>
          <p:nvPr/>
        </p:nvSpPr>
        <p:spPr>
          <a:xfrm>
            <a:off x="3277018" y="1361306"/>
            <a:ext cx="2799762" cy="7703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Nutritional status</a:t>
            </a:r>
            <a:endParaRPr lang="en-GB" sz="2000" dirty="0"/>
          </a:p>
        </p:txBody>
      </p:sp>
      <p:sp>
        <p:nvSpPr>
          <p:cNvPr id="34" name="Rectangle 33"/>
          <p:cNvSpPr/>
          <p:nvPr/>
        </p:nvSpPr>
        <p:spPr>
          <a:xfrm>
            <a:off x="443596" y="2781768"/>
            <a:ext cx="2630078" cy="8569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t>Nutrient </a:t>
            </a:r>
            <a:r>
              <a:rPr lang="en-US" sz="2000" b="1"/>
              <a:t>intake</a:t>
            </a:r>
            <a:endParaRPr lang="en-GB" sz="2000"/>
          </a:p>
        </p:txBody>
      </p:sp>
      <p:sp>
        <p:nvSpPr>
          <p:cNvPr id="48" name="Rectangle 47"/>
          <p:cNvSpPr/>
          <p:nvPr/>
        </p:nvSpPr>
        <p:spPr>
          <a:xfrm>
            <a:off x="3450211" y="2781595"/>
            <a:ext cx="2470756" cy="8569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t>Nutrient requirements</a:t>
            </a:r>
            <a:endParaRPr lang="en-GB" sz="2000"/>
          </a:p>
        </p:txBody>
      </p:sp>
      <p:cxnSp>
        <p:nvCxnSpPr>
          <p:cNvPr id="16" name="Connecteur droit avec flèche 15"/>
          <p:cNvCxnSpPr/>
          <p:nvPr/>
        </p:nvCxnSpPr>
        <p:spPr>
          <a:xfrm>
            <a:off x="3121205" y="3391633"/>
            <a:ext cx="329006" cy="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sp>
        <p:nvSpPr>
          <p:cNvPr id="18" name="Rectangle 17"/>
          <p:cNvSpPr/>
          <p:nvPr/>
        </p:nvSpPr>
        <p:spPr>
          <a:xfrm>
            <a:off x="6359387" y="2793985"/>
            <a:ext cx="2379337" cy="85695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t>Body’s ability to digest, absorb and use nutrients</a:t>
            </a:r>
            <a:endParaRPr lang="en-GB" sz="2000"/>
          </a:p>
        </p:txBody>
      </p:sp>
      <p:cxnSp>
        <p:nvCxnSpPr>
          <p:cNvPr id="15" name="Connecteur droit avec flèche 14"/>
          <p:cNvCxnSpPr/>
          <p:nvPr/>
        </p:nvCxnSpPr>
        <p:spPr>
          <a:xfrm>
            <a:off x="6000707" y="3391633"/>
            <a:ext cx="329006" cy="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pic>
        <p:nvPicPr>
          <p:cNvPr id="4098" name="Picture 2" descr="C:\Users\kauffmann\Dropbox\Module 0\Final version\Images_M03\M03\FAO002_m03_20000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473" y="3890357"/>
            <a:ext cx="20574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uffmann\Dropbox\Module 0\Final version\Images_M03\M03\FAO002_m03_20000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69306" y="4179459"/>
            <a:ext cx="2754974" cy="14029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auffmann\Dropbox\Module 0\Final version\Images_M03\M03\FAO002_m03_20000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19950" y="3924300"/>
            <a:ext cx="900924" cy="1766286"/>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13"/>
          <p:cNvSpPr>
            <a:spLocks noGrp="1"/>
          </p:cNvSpPr>
          <p:nvPr>
            <p:ph type="ftr" sz="quarter" idx="11"/>
          </p:nvPr>
        </p:nvSpPr>
        <p:spPr>
          <a:xfrm>
            <a:off x="5570048" y="5713560"/>
            <a:ext cx="3505200" cy="365125"/>
          </a:xfrm>
        </p:spPr>
        <p:txBody>
          <a:bodyPr/>
          <a:lstStyle/>
          <a:p>
            <a:pPr>
              <a:defRPr/>
            </a:pPr>
            <a:r>
              <a:rPr lang="en-US" sz="1200" dirty="0"/>
              <a:t>WFP </a:t>
            </a:r>
            <a:r>
              <a:rPr lang="en-US" sz="1200" dirty="0" err="1"/>
              <a:t>Nutrition_FAS_Basic</a:t>
            </a:r>
            <a:r>
              <a:rPr lang="en-US" sz="1200" dirty="0"/>
              <a:t> concepts_Syria2016</a:t>
            </a:r>
          </a:p>
          <a:p>
            <a:pPr>
              <a:defRPr/>
            </a:pPr>
            <a:endParaRPr lang="en-US" dirty="0"/>
          </a:p>
        </p:txBody>
      </p:sp>
      <p:cxnSp>
        <p:nvCxnSpPr>
          <p:cNvPr id="3" name="Connector: Elbow 2">
            <a:extLst>
              <a:ext uri="{FF2B5EF4-FFF2-40B4-BE49-F238E27FC236}">
                <a16:creationId xmlns:a16="http://schemas.microsoft.com/office/drawing/2014/main" id="{D2FD9387-4705-40E6-9DB3-C16EC879337A}"/>
              </a:ext>
            </a:extLst>
          </p:cNvPr>
          <p:cNvCxnSpPr>
            <a:stCxn id="11" idx="2"/>
            <a:endCxn id="34" idx="0"/>
          </p:cNvCxnSpPr>
          <p:nvPr/>
        </p:nvCxnSpPr>
        <p:spPr>
          <a:xfrm rot="5400000">
            <a:off x="2892721" y="997590"/>
            <a:ext cx="650092" cy="29182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AC2F266-04B3-4A01-8F4E-34D9A8594761}"/>
              </a:ext>
            </a:extLst>
          </p:cNvPr>
          <p:cNvCxnSpPr>
            <a:stCxn id="11" idx="2"/>
            <a:endCxn id="48" idx="0"/>
          </p:cNvCxnSpPr>
          <p:nvPr/>
        </p:nvCxnSpPr>
        <p:spPr>
          <a:xfrm>
            <a:off x="4676899" y="2131676"/>
            <a:ext cx="8690" cy="649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CD132C61-72F0-4724-AA1D-840D460B9A34}"/>
              </a:ext>
            </a:extLst>
          </p:cNvPr>
          <p:cNvCxnSpPr>
            <a:stCxn id="11" idx="2"/>
            <a:endCxn id="18" idx="0"/>
          </p:cNvCxnSpPr>
          <p:nvPr/>
        </p:nvCxnSpPr>
        <p:spPr>
          <a:xfrm rot="16200000" flipH="1">
            <a:off x="5781823" y="1026751"/>
            <a:ext cx="662309" cy="28721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0BB73DB6-7064-47CA-B56B-10879267F5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custDataLst>
      <p:tags r:id="rId1"/>
    </p:custDataLst>
    <p:extLst>
      <p:ext uri="{BB962C8B-B14F-4D97-AF65-F5344CB8AC3E}">
        <p14:creationId xmlns:p14="http://schemas.microsoft.com/office/powerpoint/2010/main" val="8636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8"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C:\Users\kauffmann\Dropbox\Module 0\Final version\Images_M03\M03\FAO002_m03_200008_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14528" y="2974737"/>
            <a:ext cx="2705100" cy="305752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72706" y="270383"/>
            <a:ext cx="7965294" cy="707886"/>
          </a:xfrm>
          <a:prstGeom prst="rect">
            <a:avLst/>
          </a:prstGeom>
          <a:noFill/>
        </p:spPr>
        <p:txBody>
          <a:bodyPr wrap="square" rtlCol="0">
            <a:spAutoFit/>
          </a:bodyPr>
          <a:lstStyle>
            <a:defPPr>
              <a:defRPr lang="es-ES"/>
            </a:defPPr>
            <a:lvl1pPr>
              <a:defRPr sz="1900">
                <a:solidFill>
                  <a:srgbClr val="00B0F0"/>
                </a:solidFill>
              </a:defRPr>
            </a:lvl1pPr>
          </a:lstStyle>
          <a:p>
            <a:r>
              <a:rPr lang="en-US" sz="4000" b="1" dirty="0">
                <a:solidFill>
                  <a:schemeClr val="tx1"/>
                </a:solidFill>
                <a:latin typeface="+mn-lt"/>
              </a:rPr>
              <a:t>Nutrient Intake</a:t>
            </a:r>
          </a:p>
        </p:txBody>
      </p:sp>
      <p:sp>
        <p:nvSpPr>
          <p:cNvPr id="8" name="Rectángulo 147"/>
          <p:cNvSpPr/>
          <p:nvPr/>
        </p:nvSpPr>
        <p:spPr>
          <a:xfrm>
            <a:off x="517068" y="1045036"/>
            <a:ext cx="8239719" cy="1200329"/>
          </a:xfrm>
          <a:prstGeom prst="rect">
            <a:avLst/>
          </a:prstGeom>
          <a:solidFill>
            <a:schemeClr val="bg1"/>
          </a:solidFill>
        </p:spPr>
        <p:txBody>
          <a:bodyPr wrap="square">
            <a:spAutoFit/>
          </a:bodyPr>
          <a:lstStyle/>
          <a:p>
            <a:pPr algn="just"/>
            <a:r>
              <a:rPr lang="en-US" sz="2400" b="1" dirty="0">
                <a:latin typeface="+mj-lt"/>
              </a:rPr>
              <a:t>Nutrient intake </a:t>
            </a:r>
            <a:r>
              <a:rPr lang="en-US" sz="2400" dirty="0">
                <a:latin typeface="+mj-lt"/>
              </a:rPr>
              <a:t>refers to the different nutrients taken in by the body. </a:t>
            </a:r>
          </a:p>
          <a:p>
            <a:pPr algn="just"/>
            <a:endParaRPr lang="en-US" sz="2400" dirty="0"/>
          </a:p>
        </p:txBody>
      </p:sp>
      <p:sp>
        <p:nvSpPr>
          <p:cNvPr id="14" name="Rectangle à coins arrondis 10"/>
          <p:cNvSpPr/>
          <p:nvPr/>
        </p:nvSpPr>
        <p:spPr>
          <a:xfrm>
            <a:off x="2309668" y="3358544"/>
            <a:ext cx="1322523" cy="37798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t>Fats</a:t>
            </a:r>
          </a:p>
        </p:txBody>
      </p:sp>
      <p:sp>
        <p:nvSpPr>
          <p:cNvPr id="15" name="Rectangle à coins arrondis 11"/>
          <p:cNvSpPr/>
          <p:nvPr/>
        </p:nvSpPr>
        <p:spPr>
          <a:xfrm>
            <a:off x="2387268" y="3953636"/>
            <a:ext cx="1244923" cy="37087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bg1"/>
                </a:solidFill>
              </a:rPr>
              <a:t>Protein</a:t>
            </a:r>
          </a:p>
        </p:txBody>
      </p:sp>
      <p:sp>
        <p:nvSpPr>
          <p:cNvPr id="17" name="Rectangle à coins arrondis 13"/>
          <p:cNvSpPr/>
          <p:nvPr/>
        </p:nvSpPr>
        <p:spPr>
          <a:xfrm>
            <a:off x="2104221" y="5111465"/>
            <a:ext cx="1902705" cy="326455"/>
          </a:xfrm>
          <a:prstGeom prst="roundRect">
            <a:avLst>
              <a:gd name="adj" fmla="val 26574"/>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t>Carbohydrates</a:t>
            </a:r>
          </a:p>
        </p:txBody>
      </p:sp>
      <p:sp>
        <p:nvSpPr>
          <p:cNvPr id="28" name="Rectangle à coins arrondis 13"/>
          <p:cNvSpPr/>
          <p:nvPr/>
        </p:nvSpPr>
        <p:spPr>
          <a:xfrm>
            <a:off x="2058378" y="4534796"/>
            <a:ext cx="1902705" cy="326455"/>
          </a:xfrm>
          <a:prstGeom prst="roundRect">
            <a:avLst>
              <a:gd name="adj" fmla="val 26574"/>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solidFill>
                  <a:schemeClr val="bg1"/>
                </a:solidFill>
              </a:rPr>
              <a:t>Water</a:t>
            </a:r>
          </a:p>
        </p:txBody>
      </p:sp>
      <p:sp>
        <p:nvSpPr>
          <p:cNvPr id="3" name="Rounded Rectangle 2"/>
          <p:cNvSpPr/>
          <p:nvPr/>
        </p:nvSpPr>
        <p:spPr>
          <a:xfrm>
            <a:off x="1814528" y="2361467"/>
            <a:ext cx="2705100" cy="390706"/>
          </a:xfrm>
          <a:prstGeom prst="roundRect">
            <a:avLst/>
          </a:prstGeom>
          <a:ln>
            <a:solidFill>
              <a:schemeClr val="accent3">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a:t>Macronutrients</a:t>
            </a:r>
            <a:endParaRPr lang="en-GB" sz="2000"/>
          </a:p>
        </p:txBody>
      </p:sp>
      <p:sp>
        <p:nvSpPr>
          <p:cNvPr id="31" name="Rounded Rectangle 30"/>
          <p:cNvSpPr/>
          <p:nvPr/>
        </p:nvSpPr>
        <p:spPr>
          <a:xfrm>
            <a:off x="4947236" y="2361467"/>
            <a:ext cx="2705100" cy="390706"/>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t>Micronutrients</a:t>
            </a:r>
            <a:endParaRPr lang="en-GB" sz="2000"/>
          </a:p>
        </p:txBody>
      </p:sp>
      <p:pic>
        <p:nvPicPr>
          <p:cNvPr id="5123" name="Picture 3" descr="C:\Users\kauffmann\Dropbox\Module 0\Final version\Images_M03\M03\FAO002_m03_200008_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9608" y="3020044"/>
            <a:ext cx="2705100" cy="30575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à coins arrondis 12"/>
          <p:cNvSpPr/>
          <p:nvPr/>
        </p:nvSpPr>
        <p:spPr>
          <a:xfrm>
            <a:off x="5542044" y="3547366"/>
            <a:ext cx="1342861" cy="31703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a:t>Vitamins</a:t>
            </a:r>
          </a:p>
        </p:txBody>
      </p:sp>
      <p:sp>
        <p:nvSpPr>
          <p:cNvPr id="18" name="Rectangle à coins arrondis 16"/>
          <p:cNvSpPr/>
          <p:nvPr/>
        </p:nvSpPr>
        <p:spPr>
          <a:xfrm>
            <a:off x="5334705" y="4145521"/>
            <a:ext cx="1902705" cy="35797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err="1"/>
              <a:t>Macrominerals</a:t>
            </a:r>
            <a:endParaRPr lang="en-US" sz="2000"/>
          </a:p>
        </p:txBody>
      </p:sp>
      <p:sp>
        <p:nvSpPr>
          <p:cNvPr id="24" name="Rectangle à coins arrondis 13"/>
          <p:cNvSpPr/>
          <p:nvPr/>
        </p:nvSpPr>
        <p:spPr>
          <a:xfrm>
            <a:off x="5107905" y="4821415"/>
            <a:ext cx="2383762" cy="580100"/>
          </a:xfrm>
          <a:prstGeom prst="roundRect">
            <a:avLst>
              <a:gd name="adj" fmla="val 26574"/>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err="1"/>
              <a:t>Microminerals</a:t>
            </a:r>
            <a:r>
              <a:rPr lang="en-US" sz="2000"/>
              <a:t> </a:t>
            </a:r>
          </a:p>
          <a:p>
            <a:pPr algn="ctr"/>
            <a:r>
              <a:rPr lang="en-US" sz="2000"/>
              <a:t>(“trace elements”)</a:t>
            </a:r>
          </a:p>
        </p:txBody>
      </p:sp>
      <p:sp>
        <p:nvSpPr>
          <p:cNvPr id="2" name="Rectangle 1"/>
          <p:cNvSpPr/>
          <p:nvPr/>
        </p:nvSpPr>
        <p:spPr>
          <a:xfrm>
            <a:off x="1691008" y="1763384"/>
            <a:ext cx="5493812" cy="523220"/>
          </a:xfrm>
          <a:prstGeom prst="rect">
            <a:avLst/>
          </a:prstGeom>
        </p:spPr>
        <p:txBody>
          <a:bodyPr wrap="none">
            <a:spAutoFit/>
          </a:bodyPr>
          <a:lstStyle/>
          <a:p>
            <a:pPr algn="just"/>
            <a:r>
              <a:rPr lang="en-US" sz="2800"/>
              <a:t>There are 2 main types of nutrients: </a:t>
            </a:r>
          </a:p>
        </p:txBody>
      </p:sp>
      <p:sp>
        <p:nvSpPr>
          <p:cNvPr id="19" name="Footer Placeholder 13"/>
          <p:cNvSpPr>
            <a:spLocks noGrp="1"/>
          </p:cNvSpPr>
          <p:nvPr>
            <p:ph type="ftr" sz="quarter" idx="11"/>
          </p:nvPr>
        </p:nvSpPr>
        <p:spPr>
          <a:xfrm>
            <a:off x="2970929" y="6063558"/>
            <a:ext cx="3505200" cy="365125"/>
          </a:xfrm>
        </p:spPr>
        <p:txBody>
          <a:bodyPr/>
          <a:lstStyle/>
          <a:p>
            <a:pPr>
              <a:defRPr/>
            </a:pPr>
            <a:r>
              <a:rPr lang="en-US" sz="1200" dirty="0"/>
              <a:t>WFP </a:t>
            </a:r>
            <a:r>
              <a:rPr lang="en-US" sz="1200" dirty="0" err="1"/>
              <a:t>Nutrition_FAS_Basic</a:t>
            </a:r>
            <a:r>
              <a:rPr lang="en-US" sz="1200" dirty="0"/>
              <a:t> concepts_Syria2016</a:t>
            </a:r>
          </a:p>
          <a:p>
            <a:pPr>
              <a:defRPr/>
            </a:pPr>
            <a:endParaRPr lang="en-US" dirty="0"/>
          </a:p>
        </p:txBody>
      </p:sp>
      <p:pic>
        <p:nvPicPr>
          <p:cNvPr id="21" name="Picture 20">
            <a:extLst>
              <a:ext uri="{FF2B5EF4-FFF2-40B4-BE49-F238E27FC236}">
                <a16:creationId xmlns:a16="http://schemas.microsoft.com/office/drawing/2014/main" id="{50171EE1-A718-4680-BD69-A8CCECA487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2535" y="6222412"/>
            <a:ext cx="1508522" cy="370164"/>
          </a:xfrm>
          <a:prstGeom prst="rect">
            <a:avLst/>
          </a:prstGeom>
        </p:spPr>
      </p:pic>
    </p:spTree>
    <p:custDataLst>
      <p:tags r:id="rId1"/>
    </p:custDataLst>
    <p:extLst>
      <p:ext uri="{BB962C8B-B14F-4D97-AF65-F5344CB8AC3E}">
        <p14:creationId xmlns:p14="http://schemas.microsoft.com/office/powerpoint/2010/main" val="2207052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CuadroTexto 3"/>
          <p:cNvSpPr txBox="1"/>
          <p:nvPr/>
        </p:nvSpPr>
        <p:spPr>
          <a:xfrm>
            <a:off x="127000" y="352703"/>
            <a:ext cx="5960225" cy="769441"/>
          </a:xfrm>
          <a:prstGeom prst="rect">
            <a:avLst/>
          </a:prstGeom>
          <a:noFill/>
        </p:spPr>
        <p:txBody>
          <a:bodyPr wrap="square" rtlCol="0">
            <a:spAutoFit/>
          </a:bodyPr>
          <a:lstStyle>
            <a:defPPr>
              <a:defRPr lang="es-ES"/>
            </a:defPPr>
            <a:lvl1pPr>
              <a:defRPr sz="1900">
                <a:solidFill>
                  <a:srgbClr val="00B0F0"/>
                </a:solidFill>
              </a:defRPr>
            </a:lvl1pPr>
          </a:lstStyle>
          <a:p>
            <a:r>
              <a:rPr lang="en-US" sz="4400" b="1" dirty="0">
                <a:solidFill>
                  <a:schemeClr val="tx1"/>
                </a:solidFill>
                <a:latin typeface="+mj-lt"/>
              </a:rPr>
              <a:t>Nutrient Requirements</a:t>
            </a:r>
          </a:p>
        </p:txBody>
      </p:sp>
      <p:sp>
        <p:nvSpPr>
          <p:cNvPr id="42" name="Rectángulo 147"/>
          <p:cNvSpPr/>
          <p:nvPr/>
        </p:nvSpPr>
        <p:spPr>
          <a:xfrm>
            <a:off x="304800" y="1600200"/>
            <a:ext cx="8610600" cy="5078313"/>
          </a:xfrm>
          <a:prstGeom prst="rect">
            <a:avLst/>
          </a:prstGeom>
          <a:solidFill>
            <a:schemeClr val="bg1"/>
          </a:solidFill>
          <a:ln>
            <a:noFill/>
          </a:ln>
        </p:spPr>
        <p:txBody>
          <a:bodyPr wrap="square">
            <a:spAutoFit/>
          </a:bodyPr>
          <a:lstStyle/>
          <a:p>
            <a:pPr>
              <a:buFont typeface="Wingdings" pitchFamily="2" charset="2"/>
              <a:buChar char="§"/>
            </a:pPr>
            <a:r>
              <a:rPr lang="en-US" sz="3600" dirty="0">
                <a:latin typeface="+mn-lt"/>
              </a:rPr>
              <a:t> The different nutrients needed by the body for energy, growth and repair, and protection from disease.</a:t>
            </a:r>
          </a:p>
          <a:p>
            <a:endParaRPr lang="en-US" sz="3600" dirty="0">
              <a:latin typeface="+mn-lt"/>
            </a:endParaRPr>
          </a:p>
          <a:p>
            <a:pPr>
              <a:buFont typeface="Wingdings" pitchFamily="2" charset="2"/>
              <a:buChar char="§"/>
            </a:pPr>
            <a:r>
              <a:rPr lang="en-US" sz="3600" dirty="0">
                <a:latin typeface="+mn-lt"/>
              </a:rPr>
              <a:t> Nutrient requirements differ according to the age, gender, level of physical activity, height, weight, stage of life, and health status of each individual. </a:t>
            </a:r>
          </a:p>
          <a:p>
            <a:endParaRPr lang="en-US" sz="3600" dirty="0"/>
          </a:p>
        </p:txBody>
      </p:sp>
      <p:pic>
        <p:nvPicPr>
          <p:cNvPr id="7170" name="Picture 2" descr="C:\Users\kauffmann\Dropbox\Module 0\Final version\Images_M03\M03\FAO002_m03_200009.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0800" y="152400"/>
            <a:ext cx="2590800" cy="1424669"/>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13"/>
          <p:cNvSpPr txBox="1">
            <a:spLocks/>
          </p:cNvSpPr>
          <p:nvPr/>
        </p:nvSpPr>
        <p:spPr>
          <a:xfrm>
            <a:off x="5486400" y="5613407"/>
            <a:ext cx="3505200" cy="36512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WFP </a:t>
            </a:r>
            <a:r>
              <a:rPr kumimoji="0" lang="en-US" sz="1200" b="0"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Nutrition_FAS_Basic</a:t>
            </a:r>
            <a:r>
              <a:rPr kumimoji="0" lang="en-US"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concepts_Syria2016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16C170BB-8B19-4146-9FA8-F030DF886E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3958" y="6172660"/>
            <a:ext cx="2171878" cy="532940"/>
          </a:xfrm>
          <a:prstGeom prst="rect">
            <a:avLst/>
          </a:prstGeom>
        </p:spPr>
      </p:pic>
    </p:spTree>
    <p:custDataLst>
      <p:tags r:id="rId1"/>
    </p:custDataLst>
    <p:extLst>
      <p:ext uri="{BB962C8B-B14F-4D97-AF65-F5344CB8AC3E}">
        <p14:creationId xmlns:p14="http://schemas.microsoft.com/office/powerpoint/2010/main" val="37332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 calcmode="lin" valueType="num">
                                      <p:cBhvr additive="base">
                                        <p:cTn id="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bg/>
                                          </p:spTgt>
                                        </p:tgtEl>
                                        <p:attrNameLst>
                                          <p:attrName>style.visibility</p:attrName>
                                        </p:attrNameLst>
                                      </p:cBhvr>
                                      <p:to>
                                        <p:strVal val="visible"/>
                                      </p:to>
                                    </p:set>
                                    <p:anim calcmode="lin" valueType="num">
                                      <p:cBhvr additive="base">
                                        <p:cTn id="13" dur="500" fill="hold"/>
                                        <p:tgtEl>
                                          <p:spTgt spid="42">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2">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 calcmode="lin" valueType="num">
                                      <p:cBhvr additive="base">
                                        <p:cTn id="17" dur="500" fill="hold"/>
                                        <p:tgtEl>
                                          <p:spTgt spid="4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uiExpand="1"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133</Value>
      <Value>81</Value>
      <Value>148</Value>
      <Value>166</Value>
      <Value>10</Value>
      <Value>163</Value>
      <Value>12</Value>
      <Value>146</Value>
      <Value>3</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Info xmlns="http://schemas.microsoft.com/office/infopath/2007/PartnerControls">
          <TermName xmlns="http://schemas.microsoft.com/office/infopath/2007/PartnerControls">Nutrition emergency response</TermName>
          <TermId xmlns="http://schemas.microsoft.com/office/infopath/2007/PartnerControls">e7eac636-aa3d-4db8-92d9-399d6677a2bf</TermId>
        </TermInfo>
        <TermInfo xmlns="http://schemas.microsoft.com/office/infopath/2007/PartnerControls">
          <TermName xmlns="http://schemas.microsoft.com/office/infopath/2007/PartnerControls">Nutrition preparedness and risk informed programming</TermName>
          <TermId xmlns="http://schemas.microsoft.com/office/infopath/2007/PartnerControls">4ab365b7-18be-48cf-a866-cdd5f63cb150</TermId>
        </TermInfo>
        <TermInfo xmlns="http://schemas.microsoft.com/office/infopath/2007/PartnerControls">
          <TermName xmlns="http://schemas.microsoft.com/office/infopath/2007/PartnerControls">Nutrition - General</TermName>
          <TermId xmlns="http://schemas.microsoft.com/office/infopath/2007/PartnerControls">b1c25870-60a5-435f-9a83-ed5f1a11a008</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Intercluster</TermName>
          <TermId xmlns="http://schemas.microsoft.com/office/infopath/2007/PartnerControls">f2a967d3-0a03-4cb0-b647-e52cd91e99bb</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GNC</TermName>
          <TermId xmlns="http://schemas.microsoft.com/office/infopath/2007/PartnerControls">82a4199d-9c93-4d57-833f-59195f986fba</TermId>
        </TermInfo>
      </Terms>
    </TaxKeywordTaxHTField>
    <CategoryDescription xmlns="http://schemas.microsoft.com/sharepoint.v3" xsi:nil="true"/>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EMOPSGCCU-1435067120-18663</_dlc_DocId>
    <_dlc_DocIdUrl xmlns="5858627f-d058-4b92-9b52-677b5fd7d454">
      <Url>https://unicef.sharepoint.com/teams/EMOPS-GCCU/_layouts/15/DocIdRedir.aspx?ID=EMOPSGCCU-1435067120-18663</Url>
      <Description>EMOPSGCCU-1435067120-18663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73f51738-d318-4883-9d64-4f0bd0ccc55e" ContentTypeId="0x0101009BA85F8052A6DA4FA3E31FF9F74C6970" PreviousValue="false"/>
</file>

<file path=customXml/item6.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2C5418-80AB-426D-AD39-BCFFA9AE6D1B}">
  <ds:schemaRefs>
    <ds:schemaRef ds:uri="http://schemas.microsoft.com/sharepoint/events"/>
  </ds:schemaRefs>
</ds:datastoreItem>
</file>

<file path=customXml/itemProps2.xml><?xml version="1.0" encoding="utf-8"?>
<ds:datastoreItem xmlns:ds="http://schemas.openxmlformats.org/officeDocument/2006/customXml" ds:itemID="{E20BCF0D-408A-4261-BEB3-9EC9379CF34E}">
  <ds:schemaRefs>
    <ds:schemaRef ds:uri="http://schemas.microsoft.com/office/2006/metadata/customXsn"/>
  </ds:schemaRefs>
</ds:datastoreItem>
</file>

<file path=customXml/itemProps3.xml><?xml version="1.0" encoding="utf-8"?>
<ds:datastoreItem xmlns:ds="http://schemas.openxmlformats.org/officeDocument/2006/customXml" ds:itemID="{E8DA5317-21A9-41A4-9CA5-2C99290752C8}">
  <ds:schemaRefs>
    <ds:schemaRef ds:uri="ca283e0b-db31-4043-a2ef-b80661bf084a"/>
    <ds:schemaRef ds:uri="http://schemas.microsoft.com/sharepoint.v3"/>
    <ds:schemaRef ds:uri="http://schemas.microsoft.com/office/2006/documentManagement/types"/>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 ds:uri="a438dd15-07ca-4cdc-82a3-f2206b92025e"/>
    <ds:schemaRef ds:uri="5858627f-d058-4b92-9b52-677b5fd7d454"/>
    <ds:schemaRef ds:uri="http://schemas.microsoft.com/sharepoint/v4"/>
    <ds:schemaRef ds:uri="http://schemas.microsoft.com/sharepoint/v3"/>
  </ds:schemaRefs>
</ds:datastoreItem>
</file>

<file path=customXml/itemProps4.xml><?xml version="1.0" encoding="utf-8"?>
<ds:datastoreItem xmlns:ds="http://schemas.openxmlformats.org/officeDocument/2006/customXml" ds:itemID="{E7526134-2D00-469C-B6E9-204846482B57}">
  <ds:schemaRefs>
    <ds:schemaRef ds:uri="http://schemas.microsoft.com/sharepoint/v3/contenttype/forms"/>
  </ds:schemaRefs>
</ds:datastoreItem>
</file>

<file path=customXml/itemProps5.xml><?xml version="1.0" encoding="utf-8"?>
<ds:datastoreItem xmlns:ds="http://schemas.openxmlformats.org/officeDocument/2006/customXml" ds:itemID="{330AF964-B684-4895-A2F8-F8208AFBBC3A}">
  <ds:schemaRefs>
    <ds:schemaRef ds:uri="Microsoft.SharePoint.Taxonomy.ContentTypeSync"/>
  </ds:schemaRefs>
</ds:datastoreItem>
</file>

<file path=customXml/itemProps6.xml><?xml version="1.0" encoding="utf-8"?>
<ds:datastoreItem xmlns:ds="http://schemas.openxmlformats.org/officeDocument/2006/customXml" ds:itemID="{F643C117-E63F-420B-B2C9-B079700C0A0E}"/>
</file>

<file path=docProps/app.xml><?xml version="1.0" encoding="utf-8"?>
<Properties xmlns="http://schemas.openxmlformats.org/officeDocument/2006/extended-properties" xmlns:vt="http://schemas.openxmlformats.org/officeDocument/2006/docPropsVTypes">
  <TotalTime>99</TotalTime>
  <Words>2150</Words>
  <Application>Microsoft Office PowerPoint</Application>
  <PresentationFormat>On-screen Show (4:3)</PresentationFormat>
  <Paragraphs>346</Paragraphs>
  <Slides>31</Slides>
  <Notes>29</Notes>
  <HiddenSlides>6</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Tahoma Bold</vt:lpstr>
      <vt:lpstr>Times</vt:lpstr>
      <vt:lpstr>Wingdings</vt:lpstr>
      <vt:lpstr>blank</vt:lpstr>
      <vt:lpstr>PowerPoint Presentation</vt:lpstr>
      <vt:lpstr>Learning Objectives</vt:lpstr>
      <vt:lpstr> Definitions </vt:lpstr>
      <vt:lpstr>Actual and balanced diet?</vt:lpstr>
      <vt:lpstr>A Balanced Diet</vt:lpstr>
      <vt:lpstr>PowerPoint Presentation</vt:lpstr>
      <vt:lpstr>PowerPoint Presentation</vt:lpstr>
      <vt:lpstr>PowerPoint Presentation</vt:lpstr>
      <vt:lpstr>PowerPoint Presentation</vt:lpstr>
      <vt:lpstr>Types of Malnutrition</vt:lpstr>
      <vt:lpstr>Differences Between Acute and Chronic Undernutrition</vt:lpstr>
      <vt:lpstr>Acute Malnutrition - Wasting</vt:lpstr>
      <vt:lpstr>Acute Malnutrition Classification </vt:lpstr>
      <vt:lpstr>Severe Acute Malnutrition</vt:lpstr>
      <vt:lpstr>Moderate Acute Malnutrition</vt:lpstr>
      <vt:lpstr>Chronic Undernutrition - Stunting</vt:lpstr>
      <vt:lpstr>PowerPoint Presentation</vt:lpstr>
      <vt:lpstr>Micronutrient Deficiencies</vt:lpstr>
      <vt:lpstr>PowerPoint Presentation</vt:lpstr>
      <vt:lpstr>Nutrition response in X country</vt:lpstr>
      <vt:lpstr>Inadequate care for children and women in X country</vt:lpstr>
      <vt:lpstr>Determinants/Causes, Consequences and Costs of Malnutrition</vt:lpstr>
      <vt:lpstr>Exercise: Case Study</vt:lpstr>
      <vt:lpstr>UNICEF Malnutrition Conceptual Framework</vt:lpstr>
      <vt:lpstr>Basic Drivers/Determinants</vt:lpstr>
      <vt:lpstr>Underlying Drivers/Determinants</vt:lpstr>
      <vt:lpstr>Immediate Drivers/Determinants</vt:lpstr>
      <vt:lpstr>Poor nutrition throughout the lifecycle</vt:lpstr>
      <vt:lpstr>PowerPoint Presentation</vt:lpstr>
      <vt:lpstr>Take Home Messages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Tove Eriksson</dc:creator>
  <cp:keywords>GNC; Intercluster; Training</cp:keywords>
  <cp:lastModifiedBy>Diogo Loureiro Jurema</cp:lastModifiedBy>
  <cp:revision>42</cp:revision>
  <cp:lastPrinted>2019-03-06T16:36:26Z</cp:lastPrinted>
  <dcterms:created xsi:type="dcterms:W3CDTF">2019-01-09T16:16:48Z</dcterms:created>
  <dcterms:modified xsi:type="dcterms:W3CDTF">2019-10-16T13:42:27Z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166;#Intercluster|f2a967d3-0a03-4cb0-b647-e52cd91e99bb;#163;#Training|e274f566-a9bf-4f70-80f5-de4ef515adf5;#133;#GNC|82a4199d-9c93-4d57-833f-59195f986fba</vt:lpwstr>
  </property>
  <property fmtid="{D5CDD505-2E9C-101B-9397-08002B2CF9AE}" pid="5" name="Topic">
    <vt:lpwstr>10;#Nutrition Humanitarian Cluster, Coordination|414c5639-61e6-4b56-aaa5-511cdacc25c2;#146;#Nutrition emergency response|e7eac636-aa3d-4db8-92d9-399d6677a2bf;#148;#Nutrition preparedness and risk informed programming|4ab365b7-18be-48cf-a866-cdd5f63cb150;#81;#Nutrition - General|b1c25870-60a5-435f-9a83-ed5f1a11a008</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276902a9-17fd-4efc-b644-4f7b0a40041e</vt:lpwstr>
  </property>
</Properties>
</file>