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7"/>
    <p:sldMasterId id="2147483669" r:id="rId8"/>
  </p:sldMasterIdLst>
  <p:notesMasterIdLst>
    <p:notesMasterId r:id="rId30"/>
  </p:notesMasterIdLst>
  <p:handoutMasterIdLst>
    <p:handoutMasterId r:id="rId31"/>
  </p:handoutMasterIdLst>
  <p:sldIdLst>
    <p:sldId id="259" r:id="rId9"/>
    <p:sldId id="275" r:id="rId10"/>
    <p:sldId id="277" r:id="rId11"/>
    <p:sldId id="278" r:id="rId12"/>
    <p:sldId id="280" r:id="rId13"/>
    <p:sldId id="281" r:id="rId14"/>
    <p:sldId id="282" r:id="rId15"/>
    <p:sldId id="308" r:id="rId16"/>
    <p:sldId id="307" r:id="rId17"/>
    <p:sldId id="287" r:id="rId18"/>
    <p:sldId id="288" r:id="rId19"/>
    <p:sldId id="293" r:id="rId20"/>
    <p:sldId id="283" r:id="rId21"/>
    <p:sldId id="301" r:id="rId22"/>
    <p:sldId id="302" r:id="rId23"/>
    <p:sldId id="313" r:id="rId24"/>
    <p:sldId id="303" r:id="rId25"/>
    <p:sldId id="310" r:id="rId26"/>
    <p:sldId id="309" r:id="rId27"/>
    <p:sldId id="312" r:id="rId28"/>
    <p:sldId id="311" r:id="rId29"/>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35" userDrawn="1">
          <p15:clr>
            <a:srgbClr val="A4A3A4"/>
          </p15:clr>
        </p15:guide>
        <p15:guide id="2" pos="2112" userDrawn="1">
          <p15:clr>
            <a:srgbClr val="A4A3A4"/>
          </p15:clr>
        </p15:guide>
        <p15:guide id="3" orient="horz" pos="3108" userDrawn="1">
          <p15:clr>
            <a:srgbClr val="A4A3A4"/>
          </p15:clr>
        </p15:guide>
        <p15:guide id="4"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Oyon" initials="EO" lastIdx="2" clrIdx="0">
    <p:extLst/>
  </p:cmAuthor>
  <p:cmAuthor id="2" name="Kelly Wooster" initials="KW"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285"/>
    <a:srgbClr val="4A8DAA"/>
    <a:srgbClr val="80C2DE"/>
    <a:srgbClr val="6BBEE1"/>
    <a:srgbClr val="87BDD5"/>
    <a:srgbClr val="82BBD4"/>
    <a:srgbClr val="94C5DA"/>
    <a:srgbClr val="7ECAEA"/>
    <a:srgbClr val="74C6E9"/>
    <a:srgbClr val="EE3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CD4FB-998D-426B-A245-561D6914B647}" v="12" dt="2019-11-11T10:53:40.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75" autoAdjust="0"/>
  </p:normalViewPr>
  <p:slideViewPr>
    <p:cSldViewPr>
      <p:cViewPr varScale="1">
        <p:scale>
          <a:sx n="102" d="100"/>
          <a:sy n="102" d="100"/>
        </p:scale>
        <p:origin x="16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4" d="100"/>
          <a:sy n="74" d="100"/>
        </p:scale>
        <p:origin x="-3366" y="-108"/>
      </p:cViewPr>
      <p:guideLst>
        <p:guide orient="horz" pos="2835"/>
        <p:guide pos="2112"/>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4C4CD4FB-998D-426B-A245-561D6914B647}"/>
    <pc:docChg chg="custSel modSld modMainMaster">
      <pc:chgData name="Diogo Loureiro Jurema" userId="9dfde3f0-34dd-48c5-90ef-eaf27597f482" providerId="ADAL" clId="{4C4CD4FB-998D-426B-A245-561D6914B647}" dt="2019-11-11T10:53:40.408" v="11"/>
      <pc:docMkLst>
        <pc:docMk/>
      </pc:docMkLst>
      <pc:sldChg chg="addSp">
        <pc:chgData name="Diogo Loureiro Jurema" userId="9dfde3f0-34dd-48c5-90ef-eaf27597f482" providerId="ADAL" clId="{4C4CD4FB-998D-426B-A245-561D6914B647}" dt="2019-11-11T10:53:40.408" v="11"/>
        <pc:sldMkLst>
          <pc:docMk/>
          <pc:sldMk cId="1327284994" sldId="275"/>
        </pc:sldMkLst>
        <pc:grpChg chg="add">
          <ac:chgData name="Diogo Loureiro Jurema" userId="9dfde3f0-34dd-48c5-90ef-eaf27597f482" providerId="ADAL" clId="{4C4CD4FB-998D-426B-A245-561D6914B647}" dt="2019-11-11T10:53:40.408" v="11"/>
          <ac:grpSpMkLst>
            <pc:docMk/>
            <pc:sldMk cId="1327284994" sldId="275"/>
            <ac:grpSpMk id="15" creationId="{38376407-8074-44D6-84BB-7205FE6A35AA}"/>
          </ac:grpSpMkLst>
        </pc:grpChg>
      </pc:sldChg>
      <pc:sldChg chg="addSp">
        <pc:chgData name="Diogo Loureiro Jurema" userId="9dfde3f0-34dd-48c5-90ef-eaf27597f482" providerId="ADAL" clId="{4C4CD4FB-998D-426B-A245-561D6914B647}" dt="2019-11-11T10:53:28.479" v="10"/>
        <pc:sldMkLst>
          <pc:docMk/>
          <pc:sldMk cId="3405316420" sldId="309"/>
        </pc:sldMkLst>
        <pc:grpChg chg="add">
          <ac:chgData name="Diogo Loureiro Jurema" userId="9dfde3f0-34dd-48c5-90ef-eaf27597f482" providerId="ADAL" clId="{4C4CD4FB-998D-426B-A245-561D6914B647}" dt="2019-11-11T10:53:28.479" v="10"/>
          <ac:grpSpMkLst>
            <pc:docMk/>
            <pc:sldMk cId="3405316420" sldId="309"/>
            <ac:grpSpMk id="4" creationId="{7CC2159F-7980-4A6D-900F-90CE06B86800}"/>
          </ac:grpSpMkLst>
        </pc:grpChg>
      </pc:sldChg>
      <pc:sldMasterChg chg="addSp delSp modSldLayout">
        <pc:chgData name="Diogo Loureiro Jurema" userId="9dfde3f0-34dd-48c5-90ef-eaf27597f482" providerId="ADAL" clId="{4C4CD4FB-998D-426B-A245-561D6914B647}" dt="2019-11-11T10:51:26.236" v="7" actId="478"/>
        <pc:sldMasterMkLst>
          <pc:docMk/>
          <pc:sldMasterMk cId="1568514730" sldId="2147483666"/>
        </pc:sldMasterMkLst>
        <pc:grpChg chg="del">
          <ac:chgData name="Diogo Loureiro Jurema" userId="9dfde3f0-34dd-48c5-90ef-eaf27597f482" providerId="ADAL" clId="{4C4CD4FB-998D-426B-A245-561D6914B647}" dt="2019-11-11T10:50:56.483" v="0" actId="478"/>
          <ac:grpSpMkLst>
            <pc:docMk/>
            <pc:sldMasterMk cId="1568514730" sldId="2147483666"/>
            <ac:grpSpMk id="3" creationId="{00000000-0000-0000-0000-000000000000}"/>
          </ac:grpSpMkLst>
        </pc:grpChg>
        <pc:grpChg chg="add">
          <ac:chgData name="Diogo Loureiro Jurema" userId="9dfde3f0-34dd-48c5-90ef-eaf27597f482" providerId="ADAL" clId="{4C4CD4FB-998D-426B-A245-561D6914B647}" dt="2019-11-11T10:50:57.599" v="1"/>
          <ac:grpSpMkLst>
            <pc:docMk/>
            <pc:sldMasterMk cId="1568514730" sldId="2147483666"/>
            <ac:grpSpMk id="7" creationId="{FB53A726-3A86-4134-B850-387218FBB84F}"/>
          </ac:grpSpMkLst>
        </pc:grpChg>
        <pc:picChg chg="del">
          <ac:chgData name="Diogo Loureiro Jurema" userId="9dfde3f0-34dd-48c5-90ef-eaf27597f482" providerId="ADAL" clId="{4C4CD4FB-998D-426B-A245-561D6914B647}" dt="2019-11-11T10:50:56.483" v="0" actId="478"/>
          <ac:picMkLst>
            <pc:docMk/>
            <pc:sldMasterMk cId="1568514730" sldId="2147483666"/>
            <ac:picMk id="2" creationId="{00000000-0000-0000-0000-000000000000}"/>
          </ac:picMkLst>
        </pc:picChg>
        <pc:sldLayoutChg chg="delSp">
          <pc:chgData name="Diogo Loureiro Jurema" userId="9dfde3f0-34dd-48c5-90ef-eaf27597f482" providerId="ADAL" clId="{4C4CD4FB-998D-426B-A245-561D6914B647}" dt="2019-11-11T10:51:26.236" v="7" actId="478"/>
          <pc:sldLayoutMkLst>
            <pc:docMk/>
            <pc:sldMasterMk cId="1568514730" sldId="2147483666"/>
            <pc:sldLayoutMk cId="0" sldId="2147483661"/>
          </pc:sldLayoutMkLst>
          <pc:grpChg chg="del">
            <ac:chgData name="Diogo Loureiro Jurema" userId="9dfde3f0-34dd-48c5-90ef-eaf27597f482" providerId="ADAL" clId="{4C4CD4FB-998D-426B-A245-561D6914B647}" dt="2019-11-11T10:51:26.236" v="7" actId="478"/>
            <ac:grpSpMkLst>
              <pc:docMk/>
              <pc:sldMasterMk cId="1568514730" sldId="2147483666"/>
              <pc:sldLayoutMk cId="0" sldId="2147483661"/>
              <ac:grpSpMk id="6" creationId="{00000000-0000-0000-0000-000000000000}"/>
            </ac:grpSpMkLst>
          </pc:grpChg>
        </pc:sldLayoutChg>
        <pc:sldLayoutChg chg="delSp modSp">
          <pc:chgData name="Diogo Loureiro Jurema" userId="9dfde3f0-34dd-48c5-90ef-eaf27597f482" providerId="ADAL" clId="{4C4CD4FB-998D-426B-A245-561D6914B647}" dt="2019-11-11T10:51:12.962" v="5" actId="478"/>
          <pc:sldLayoutMkLst>
            <pc:docMk/>
            <pc:sldMasterMk cId="1568514730" sldId="2147483666"/>
            <pc:sldLayoutMk cId="2588091789" sldId="2147483667"/>
          </pc:sldLayoutMkLst>
          <pc:grpChg chg="del mod">
            <ac:chgData name="Diogo Loureiro Jurema" userId="9dfde3f0-34dd-48c5-90ef-eaf27597f482" providerId="ADAL" clId="{4C4CD4FB-998D-426B-A245-561D6914B647}" dt="2019-11-11T10:51:12.962" v="5" actId="478"/>
            <ac:grpSpMkLst>
              <pc:docMk/>
              <pc:sldMasterMk cId="1568514730" sldId="2147483666"/>
              <pc:sldLayoutMk cId="2588091789" sldId="2147483667"/>
              <ac:grpSpMk id="4" creationId="{00000000-0000-0000-0000-000000000000}"/>
            </ac:grpSpMkLst>
          </pc:grpChg>
          <pc:grpChg chg="del mod">
            <ac:chgData name="Diogo Loureiro Jurema" userId="9dfde3f0-34dd-48c5-90ef-eaf27597f482" providerId="ADAL" clId="{4C4CD4FB-998D-426B-A245-561D6914B647}" dt="2019-11-11T10:51:09.757" v="3" actId="478"/>
            <ac:grpSpMkLst>
              <pc:docMk/>
              <pc:sldMasterMk cId="1568514730" sldId="2147483666"/>
              <pc:sldLayoutMk cId="2588091789" sldId="2147483667"/>
              <ac:grpSpMk id="10" creationId="{00000000-0000-0000-0000-000000000000}"/>
            </ac:grpSpMkLst>
          </pc:grpChg>
        </pc:sldLayoutChg>
        <pc:sldLayoutChg chg="delSp">
          <pc:chgData name="Diogo Loureiro Jurema" userId="9dfde3f0-34dd-48c5-90ef-eaf27597f482" providerId="ADAL" clId="{4C4CD4FB-998D-426B-A245-561D6914B647}" dt="2019-11-11T10:51:21.003" v="6" actId="478"/>
          <pc:sldLayoutMkLst>
            <pc:docMk/>
            <pc:sldMasterMk cId="1568514730" sldId="2147483666"/>
            <pc:sldLayoutMk cId="3849292001" sldId="2147483668"/>
          </pc:sldLayoutMkLst>
          <pc:picChg chg="del">
            <ac:chgData name="Diogo Loureiro Jurema" userId="9dfde3f0-34dd-48c5-90ef-eaf27597f482" providerId="ADAL" clId="{4C4CD4FB-998D-426B-A245-561D6914B647}" dt="2019-11-11T10:51:21.003" v="6" actId="478"/>
            <ac:picMkLst>
              <pc:docMk/>
              <pc:sldMasterMk cId="1568514730" sldId="2147483666"/>
              <pc:sldLayoutMk cId="3849292001" sldId="2147483668"/>
              <ac:picMk id="16" creationId="{00000000-0000-0000-0000-000000000000}"/>
            </ac:picMkLst>
          </pc:picChg>
        </pc:sldLayoutChg>
      </pc:sldMasterChg>
      <pc:sldMasterChg chg="addSp delSp">
        <pc:chgData name="Diogo Loureiro Jurema" userId="9dfde3f0-34dd-48c5-90ef-eaf27597f482" providerId="ADAL" clId="{4C4CD4FB-998D-426B-A245-561D6914B647}" dt="2019-11-11T10:51:38.446" v="9"/>
        <pc:sldMasterMkLst>
          <pc:docMk/>
          <pc:sldMasterMk cId="2054994350" sldId="2147483669"/>
        </pc:sldMasterMkLst>
        <pc:grpChg chg="del">
          <ac:chgData name="Diogo Loureiro Jurema" userId="9dfde3f0-34dd-48c5-90ef-eaf27597f482" providerId="ADAL" clId="{4C4CD4FB-998D-426B-A245-561D6914B647}" dt="2019-11-11T10:51:37.818" v="8" actId="478"/>
          <ac:grpSpMkLst>
            <pc:docMk/>
            <pc:sldMasterMk cId="2054994350" sldId="2147483669"/>
            <ac:grpSpMk id="3" creationId="{00000000-0000-0000-0000-000000000000}"/>
          </ac:grpSpMkLst>
        </pc:grpChg>
        <pc:grpChg chg="add">
          <ac:chgData name="Diogo Loureiro Jurema" userId="9dfde3f0-34dd-48c5-90ef-eaf27597f482" providerId="ADAL" clId="{4C4CD4FB-998D-426B-A245-561D6914B647}" dt="2019-11-11T10:51:38.446" v="9"/>
          <ac:grpSpMkLst>
            <pc:docMk/>
            <pc:sldMasterMk cId="2054994350" sldId="2147483669"/>
            <ac:grpSpMk id="7" creationId="{61B4177C-B3F8-4EF9-841E-2D4803E7AFF2}"/>
          </ac:grpSpMkLst>
        </pc:grpChg>
        <pc:picChg chg="del">
          <ac:chgData name="Diogo Loureiro Jurema" userId="9dfde3f0-34dd-48c5-90ef-eaf27597f482" providerId="ADAL" clId="{4C4CD4FB-998D-426B-A245-561D6914B647}" dt="2019-11-11T10:51:37.818" v="8" actId="478"/>
          <ac:picMkLst>
            <pc:docMk/>
            <pc:sldMasterMk cId="2054994350" sldId="2147483669"/>
            <ac:picMk id="2" creationId="{00000000-0000-0000-0000-00000000000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0" cy="493315"/>
          </a:xfrm>
          <a:prstGeom prst="rect">
            <a:avLst/>
          </a:prstGeom>
        </p:spPr>
        <p:txBody>
          <a:bodyPr vert="horz" lIns="94847" tIns="47423" rIns="94847" bIns="47423" rtlCol="0"/>
          <a:lstStyle>
            <a:lvl1pPr algn="l">
              <a:defRPr sz="1300"/>
            </a:lvl1pPr>
          </a:lstStyle>
          <a:p>
            <a:endParaRPr lang="en-GB"/>
          </a:p>
        </p:txBody>
      </p:sp>
      <p:sp>
        <p:nvSpPr>
          <p:cNvPr id="3" name="Date Placeholder 2"/>
          <p:cNvSpPr>
            <a:spLocks noGrp="1"/>
          </p:cNvSpPr>
          <p:nvPr>
            <p:ph type="dt" sz="quarter" idx="1"/>
          </p:nvPr>
        </p:nvSpPr>
        <p:spPr>
          <a:xfrm>
            <a:off x="3815373" y="1"/>
            <a:ext cx="2918830" cy="493315"/>
          </a:xfrm>
          <a:prstGeom prst="rect">
            <a:avLst/>
          </a:prstGeom>
        </p:spPr>
        <p:txBody>
          <a:bodyPr vert="horz" lIns="94847" tIns="47423" rIns="94847" bIns="47423" rtlCol="0"/>
          <a:lstStyle>
            <a:lvl1pPr algn="r">
              <a:defRPr sz="1300"/>
            </a:lvl1pPr>
          </a:lstStyle>
          <a:p>
            <a:fld id="{18D04649-1601-437A-9AE0-5F90DB29EAA0}" type="datetimeFigureOut">
              <a:rPr lang="en-US" smtClean="0"/>
              <a:pPr/>
              <a:t>11/11/2019</a:t>
            </a:fld>
            <a:endParaRPr lang="en-GB"/>
          </a:p>
        </p:txBody>
      </p:sp>
      <p:sp>
        <p:nvSpPr>
          <p:cNvPr id="4" name="Footer Placeholder 3"/>
          <p:cNvSpPr>
            <a:spLocks noGrp="1"/>
          </p:cNvSpPr>
          <p:nvPr>
            <p:ph type="ftr" sz="quarter" idx="2"/>
          </p:nvPr>
        </p:nvSpPr>
        <p:spPr>
          <a:xfrm>
            <a:off x="0" y="9371286"/>
            <a:ext cx="2918830" cy="493315"/>
          </a:xfrm>
          <a:prstGeom prst="rect">
            <a:avLst/>
          </a:prstGeom>
        </p:spPr>
        <p:txBody>
          <a:bodyPr vert="horz" lIns="94847" tIns="47423" rIns="94847" bIns="47423" rtlCol="0" anchor="b"/>
          <a:lstStyle>
            <a:lvl1pPr algn="l">
              <a:defRPr sz="1300"/>
            </a:lvl1pPr>
          </a:lstStyle>
          <a:p>
            <a:endParaRPr lang="en-GB"/>
          </a:p>
        </p:txBody>
      </p:sp>
      <p:sp>
        <p:nvSpPr>
          <p:cNvPr id="5" name="Slide Number Placeholder 4"/>
          <p:cNvSpPr>
            <a:spLocks noGrp="1"/>
          </p:cNvSpPr>
          <p:nvPr>
            <p:ph type="sldNum" sz="quarter" idx="3"/>
          </p:nvPr>
        </p:nvSpPr>
        <p:spPr>
          <a:xfrm>
            <a:off x="3815373" y="9371286"/>
            <a:ext cx="2918830" cy="493315"/>
          </a:xfrm>
          <a:prstGeom prst="rect">
            <a:avLst/>
          </a:prstGeom>
        </p:spPr>
        <p:txBody>
          <a:bodyPr vert="horz" lIns="94847" tIns="47423" rIns="94847" bIns="47423" rtlCol="0" anchor="b"/>
          <a:lstStyle>
            <a:lvl1pPr algn="r">
              <a:defRPr sz="13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42407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0" cy="493315"/>
          </a:xfrm>
          <a:prstGeom prst="rect">
            <a:avLst/>
          </a:prstGeom>
        </p:spPr>
        <p:txBody>
          <a:bodyPr vert="horz" lIns="94847" tIns="47423" rIns="94847" bIns="47423" rtlCol="0"/>
          <a:lstStyle>
            <a:lvl1pPr algn="l">
              <a:defRPr sz="1300"/>
            </a:lvl1pPr>
          </a:lstStyle>
          <a:p>
            <a:endParaRPr lang="en-GB"/>
          </a:p>
        </p:txBody>
      </p:sp>
      <p:sp>
        <p:nvSpPr>
          <p:cNvPr id="3" name="Date Placeholder 2"/>
          <p:cNvSpPr>
            <a:spLocks noGrp="1"/>
          </p:cNvSpPr>
          <p:nvPr>
            <p:ph type="dt" idx="1"/>
          </p:nvPr>
        </p:nvSpPr>
        <p:spPr>
          <a:xfrm>
            <a:off x="3815373" y="1"/>
            <a:ext cx="2918830" cy="493315"/>
          </a:xfrm>
          <a:prstGeom prst="rect">
            <a:avLst/>
          </a:prstGeom>
        </p:spPr>
        <p:txBody>
          <a:bodyPr vert="horz" lIns="94847" tIns="47423" rIns="94847" bIns="47423" rtlCol="0"/>
          <a:lstStyle>
            <a:lvl1pPr algn="r">
              <a:defRPr sz="1300"/>
            </a:lvl1pPr>
          </a:lstStyle>
          <a:p>
            <a:fld id="{AB9B97DC-CEAD-46B2-8009-C14192C5EB64}" type="datetimeFigureOut">
              <a:rPr lang="en-GB" smtClean="0"/>
              <a:t>11/11/2019</a:t>
            </a:fld>
            <a:endParaRPr lang="en-GB"/>
          </a:p>
        </p:txBody>
      </p:sp>
      <p:sp>
        <p:nvSpPr>
          <p:cNvPr id="4" name="Slide Image Placehold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4847" tIns="47423" rIns="94847" bIns="47423" rtlCol="0" anchor="ctr"/>
          <a:lstStyle/>
          <a:p>
            <a:endParaRPr lang="en-GB"/>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4847" tIns="47423" rIns="94847" bIns="474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0" cy="493315"/>
          </a:xfrm>
          <a:prstGeom prst="rect">
            <a:avLst/>
          </a:prstGeom>
        </p:spPr>
        <p:txBody>
          <a:bodyPr vert="horz" lIns="94847" tIns="47423" rIns="94847" bIns="47423" rtlCol="0" anchor="b"/>
          <a:lstStyle>
            <a:lvl1pPr algn="l">
              <a:defRPr sz="1300"/>
            </a:lvl1pPr>
          </a:lstStyle>
          <a:p>
            <a:endParaRPr lang="en-GB"/>
          </a:p>
        </p:txBody>
      </p:sp>
      <p:sp>
        <p:nvSpPr>
          <p:cNvPr id="7" name="Slide Number Placeholder 6"/>
          <p:cNvSpPr>
            <a:spLocks noGrp="1"/>
          </p:cNvSpPr>
          <p:nvPr>
            <p:ph type="sldNum" sz="quarter" idx="5"/>
          </p:nvPr>
        </p:nvSpPr>
        <p:spPr>
          <a:xfrm>
            <a:off x="3815373" y="9371286"/>
            <a:ext cx="2918830" cy="493315"/>
          </a:xfrm>
          <a:prstGeom prst="rect">
            <a:avLst/>
          </a:prstGeom>
        </p:spPr>
        <p:txBody>
          <a:bodyPr vert="horz" lIns="94847" tIns="47423" rIns="94847" bIns="47423" rtlCol="0" anchor="b"/>
          <a:lstStyle>
            <a:lvl1pPr algn="r">
              <a:defRPr sz="1300"/>
            </a:lvl1pPr>
          </a:lstStyle>
          <a:p>
            <a:fld id="{4A9B5508-67B4-475E-92DE-25F080A2A1BD}" type="slidenum">
              <a:rPr lang="en-GB" smtClean="0"/>
              <a:t>‹#›</a:t>
            </a:fld>
            <a:endParaRPr lang="en-GB"/>
          </a:p>
        </p:txBody>
      </p:sp>
    </p:spTree>
    <p:extLst>
      <p:ext uri="{BB962C8B-B14F-4D97-AF65-F5344CB8AC3E}">
        <p14:creationId xmlns:p14="http://schemas.microsoft.com/office/powerpoint/2010/main" val="91285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9AC94-E0B4-4AF6-A7BF-1986C8DC27F8}" type="slidenum">
              <a:rPr lang="en-US" smtClean="0"/>
              <a:t>2</a:t>
            </a:fld>
            <a:endParaRPr lang="en-US"/>
          </a:p>
        </p:txBody>
      </p:sp>
    </p:spTree>
    <p:extLst>
      <p:ext uri="{BB962C8B-B14F-4D97-AF65-F5344CB8AC3E}">
        <p14:creationId xmlns:p14="http://schemas.microsoft.com/office/powerpoint/2010/main" val="25518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9AC94-E0B4-4AF6-A7BF-1986C8DC27F8}" type="slidenum">
              <a:rPr lang="en-US" smtClean="0"/>
              <a:t>15</a:t>
            </a:fld>
            <a:endParaRPr lang="en-US"/>
          </a:p>
        </p:txBody>
      </p:sp>
    </p:spTree>
    <p:extLst>
      <p:ext uri="{BB962C8B-B14F-4D97-AF65-F5344CB8AC3E}">
        <p14:creationId xmlns:p14="http://schemas.microsoft.com/office/powerpoint/2010/main" val="1058932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overall purpose of the </a:t>
            </a:r>
            <a:r>
              <a:rPr lang="en-GB" dirty="0" err="1"/>
              <a:t>HPC</a:t>
            </a:r>
            <a:r>
              <a:rPr lang="en-GB" dirty="0"/>
              <a:t> is to deliver a fast, coordinated, effective and protection-driven response to people affected by humanitarian crises.  The </a:t>
            </a:r>
            <a:r>
              <a:rPr lang="en-GB" dirty="0" err="1"/>
              <a:t>HPC</a:t>
            </a:r>
            <a:r>
              <a:rPr lang="en-GB" dirty="0"/>
              <a:t> is a coordinated series of actions undertaken to prepare for, manage and deliver humanitarian response.  </a:t>
            </a:r>
          </a:p>
          <a:p>
            <a:r>
              <a:rPr lang="en-GB" dirty="0"/>
              <a:t>The focus is primarily on the </a:t>
            </a:r>
            <a:r>
              <a:rPr lang="en-GB" dirty="0" err="1"/>
              <a:t>HPC</a:t>
            </a:r>
            <a:r>
              <a:rPr lang="en-GB" dirty="0"/>
              <a:t> in the context of multilateral humanitarian response operations -  in support of the national and local response – but again, the approach is intended to be accessible to all humanitarian actors.  </a:t>
            </a:r>
          </a:p>
          <a:p>
            <a:endParaRPr lang="en-GB" dirty="0"/>
          </a:p>
          <a:p>
            <a:r>
              <a:rPr lang="en-US" dirty="0"/>
              <a:t>The actions in the cycle, described below, are inter-related and should be managed in a seamless manner using a coherent approach and a common set of tools.</a:t>
            </a:r>
          </a:p>
          <a:p>
            <a:endParaRPr lang="en-US" dirty="0"/>
          </a:p>
          <a:p>
            <a:pPr defTabSz="936560"/>
            <a:r>
              <a:rPr lang="en-US" dirty="0"/>
              <a:t>While implementation of the cycle should be flexible and adaptable to different country situations, it must at a minimum address the above elements. Whenever possible, it should support national and local partners, including NGOs, civil society and communities, and complement or build on existing frameworks;  it should contribute to a response that builds resilience to future disasters.   </a:t>
            </a:r>
            <a:endParaRPr lang="en-GB" dirty="0"/>
          </a:p>
          <a:p>
            <a:endParaRPr lang="fr-FR" dirty="0"/>
          </a:p>
        </p:txBody>
      </p:sp>
      <p:sp>
        <p:nvSpPr>
          <p:cNvPr id="4" name="Slide Number Placeholder 3"/>
          <p:cNvSpPr>
            <a:spLocks noGrp="1"/>
          </p:cNvSpPr>
          <p:nvPr>
            <p:ph type="sldNum" sz="quarter" idx="10"/>
          </p:nvPr>
        </p:nvSpPr>
        <p:spPr/>
        <p:txBody>
          <a:bodyPr/>
          <a:lstStyle/>
          <a:p>
            <a:fld id="{2D283407-2411-40E7-977E-DEAC0869E54A}" type="slidenum">
              <a:rPr lang="fr-FR" smtClean="0"/>
              <a:t>16</a:t>
            </a:fld>
            <a:endParaRPr lang="fr-FR"/>
          </a:p>
        </p:txBody>
      </p:sp>
    </p:spTree>
    <p:extLst>
      <p:ext uri="{BB962C8B-B14F-4D97-AF65-F5344CB8AC3E}">
        <p14:creationId xmlns:p14="http://schemas.microsoft.com/office/powerpoint/2010/main" val="301396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903288" y="739775"/>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a:noFill/>
        </p:spPr>
        <p:txBody>
          <a:bodyPr/>
          <a:lstStyle/>
          <a:p>
            <a:pPr defTabSz="948467">
              <a:defRPr/>
            </a:pPr>
            <a:r>
              <a:rPr lang="en-US" sz="1100" dirty="0"/>
              <a:t>Discuss variation between quick onset and protracted crises and clarify differences between them and what this means for preparedness, response and recovery. </a:t>
            </a:r>
          </a:p>
          <a:p>
            <a:endParaRPr lang="en-US" altLang="en-US" sz="1100" dirty="0"/>
          </a:p>
          <a:p>
            <a:r>
              <a:rPr lang="en-US" altLang="en-US" sz="1100" dirty="0"/>
              <a:t>Ask participants to look at the HPC Reference Module in their files</a:t>
            </a:r>
          </a:p>
          <a:p>
            <a:r>
              <a:rPr lang="en-US" altLang="en-US" sz="1100" dirty="0"/>
              <a:t>Big change is to put the emphasis back at country level to determine the time-line and mechanisms they will employ. </a:t>
            </a:r>
          </a:p>
        </p:txBody>
      </p:sp>
      <p:sp>
        <p:nvSpPr>
          <p:cNvPr id="27652" name="Slide Number Placeholder 3"/>
          <p:cNvSpPr txBox="1">
            <a:spLocks noGrp="1"/>
          </p:cNvSpPr>
          <p:nvPr/>
        </p:nvSpPr>
        <p:spPr bwMode="auto">
          <a:xfrm>
            <a:off x="3814629" y="9370947"/>
            <a:ext cx="2919565" cy="49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8" tIns="48325" rIns="96648" bIns="48325" anchor="b"/>
          <a:lstStyle>
            <a:lvl1pPr defTabSz="931863" eaLnBrk="0" hangingPunct="0">
              <a:defRPr b="1">
                <a:solidFill>
                  <a:schemeClr val="tx1"/>
                </a:solidFill>
                <a:latin typeface="Arial" pitchFamily="34" charset="0"/>
                <a:ea typeface="ヒラギノ角ゴ ProN W3" pitchFamily="6" charset="-128"/>
              </a:defRPr>
            </a:lvl1pPr>
            <a:lvl2pPr marL="742950" indent="-285750" defTabSz="931863" eaLnBrk="0" hangingPunct="0">
              <a:defRPr b="1">
                <a:solidFill>
                  <a:schemeClr val="tx1"/>
                </a:solidFill>
                <a:latin typeface="Arial" pitchFamily="34" charset="0"/>
                <a:ea typeface="ヒラギノ角ゴ ProN W3" pitchFamily="6" charset="-128"/>
              </a:defRPr>
            </a:lvl2pPr>
            <a:lvl3pPr marL="1143000" indent="-228600" defTabSz="931863" eaLnBrk="0" hangingPunct="0">
              <a:defRPr b="1">
                <a:solidFill>
                  <a:schemeClr val="tx1"/>
                </a:solidFill>
                <a:latin typeface="Arial" pitchFamily="34" charset="0"/>
                <a:ea typeface="ヒラギノ角ゴ ProN W3" pitchFamily="6" charset="-128"/>
              </a:defRPr>
            </a:lvl3pPr>
            <a:lvl4pPr marL="1600200" indent="-228600" defTabSz="931863" eaLnBrk="0" hangingPunct="0">
              <a:defRPr b="1">
                <a:solidFill>
                  <a:schemeClr val="tx1"/>
                </a:solidFill>
                <a:latin typeface="Arial" pitchFamily="34" charset="0"/>
                <a:ea typeface="ヒラギノ角ゴ ProN W3" pitchFamily="6" charset="-128"/>
              </a:defRPr>
            </a:lvl4pPr>
            <a:lvl5pPr marL="2057400" indent="-228600" defTabSz="931863" eaLnBrk="0" hangingPunct="0">
              <a:defRPr b="1">
                <a:solidFill>
                  <a:schemeClr val="tx1"/>
                </a:solidFill>
                <a:latin typeface="Arial" pitchFamily="34" charset="0"/>
                <a:ea typeface="ヒラギノ角ゴ ProN W3" pitchFamily="6" charset="-128"/>
              </a:defRPr>
            </a:lvl5pPr>
            <a:lvl6pPr marL="2514600" indent="-228600" defTabSz="931863" eaLnBrk="0" fontAlgn="base" hangingPunct="0">
              <a:spcBef>
                <a:spcPct val="0"/>
              </a:spcBef>
              <a:spcAft>
                <a:spcPct val="0"/>
              </a:spcAft>
              <a:defRPr b="1">
                <a:solidFill>
                  <a:schemeClr val="tx1"/>
                </a:solidFill>
                <a:latin typeface="Arial" pitchFamily="34" charset="0"/>
                <a:ea typeface="ヒラギノ角ゴ ProN W3" pitchFamily="6" charset="-128"/>
              </a:defRPr>
            </a:lvl6pPr>
            <a:lvl7pPr marL="2971800" indent="-228600" defTabSz="931863" eaLnBrk="0" fontAlgn="base" hangingPunct="0">
              <a:spcBef>
                <a:spcPct val="0"/>
              </a:spcBef>
              <a:spcAft>
                <a:spcPct val="0"/>
              </a:spcAft>
              <a:defRPr b="1">
                <a:solidFill>
                  <a:schemeClr val="tx1"/>
                </a:solidFill>
                <a:latin typeface="Arial" pitchFamily="34" charset="0"/>
                <a:ea typeface="ヒラギノ角ゴ ProN W3" pitchFamily="6" charset="-128"/>
              </a:defRPr>
            </a:lvl7pPr>
            <a:lvl8pPr marL="3429000" indent="-228600" defTabSz="931863" eaLnBrk="0" fontAlgn="base" hangingPunct="0">
              <a:spcBef>
                <a:spcPct val="0"/>
              </a:spcBef>
              <a:spcAft>
                <a:spcPct val="0"/>
              </a:spcAft>
              <a:defRPr b="1">
                <a:solidFill>
                  <a:schemeClr val="tx1"/>
                </a:solidFill>
                <a:latin typeface="Arial" pitchFamily="34" charset="0"/>
                <a:ea typeface="ヒラギノ角ゴ ProN W3" pitchFamily="6" charset="-128"/>
              </a:defRPr>
            </a:lvl8pPr>
            <a:lvl9pPr marL="3886200" indent="-228600" defTabSz="931863" eaLnBrk="0" fontAlgn="base" hangingPunct="0">
              <a:spcBef>
                <a:spcPct val="0"/>
              </a:spcBef>
              <a:spcAft>
                <a:spcPct val="0"/>
              </a:spcAft>
              <a:defRPr b="1">
                <a:solidFill>
                  <a:schemeClr val="tx1"/>
                </a:solidFill>
                <a:latin typeface="Arial" pitchFamily="34" charset="0"/>
                <a:ea typeface="ヒラギノ角ゴ ProN W3" pitchFamily="6" charset="-128"/>
              </a:defRPr>
            </a:lvl9pPr>
          </a:lstStyle>
          <a:p>
            <a:pPr algn="r" eaLnBrk="1" hangingPunct="1"/>
            <a:fld id="{0386701E-CC8D-4183-B0C4-AD278CB7197E}" type="slidenum">
              <a:rPr lang="en-US" altLang="en-US" sz="1300" b="0">
                <a:solidFill>
                  <a:srgbClr val="000000"/>
                </a:solidFill>
                <a:latin typeface="Times New Roman" pitchFamily="18" charset="0"/>
                <a:sym typeface="Times New Roman" pitchFamily="18" charset="0"/>
              </a:rPr>
              <a:pPr algn="r" eaLnBrk="1" hangingPunct="1"/>
              <a:t>17</a:t>
            </a:fld>
            <a:endParaRPr lang="en-US" altLang="en-US" sz="1300" b="0">
              <a:solidFill>
                <a:srgbClr val="000000"/>
              </a:solidFill>
              <a:latin typeface="Times New Roman" pitchFamily="18" charset="0"/>
              <a:sym typeface="Times New Roman" pitchFamily="18" charset="0"/>
            </a:endParaRPr>
          </a:p>
        </p:txBody>
      </p:sp>
    </p:spTree>
    <p:extLst>
      <p:ext uri="{BB962C8B-B14F-4D97-AF65-F5344CB8AC3E}">
        <p14:creationId xmlns:p14="http://schemas.microsoft.com/office/powerpoint/2010/main" val="3459490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lstStyle/>
          <a:p>
            <a:r>
              <a:rPr lang="en-AU" dirty="0"/>
              <a:t>Divide participants into teams of four (can reduce number of photos depending on group size)</a:t>
            </a:r>
          </a:p>
          <a:p>
            <a:endParaRPr lang="en-AU" dirty="0"/>
          </a:p>
          <a:p>
            <a:r>
              <a:rPr lang="en-US" dirty="0"/>
              <a:t>10mins to identify who would be the key players involved in a response to their particular emergency</a:t>
            </a:r>
            <a:endParaRPr lang="en-GB" dirty="0"/>
          </a:p>
          <a:p>
            <a:endParaRPr lang="en-US" dirty="0"/>
          </a:p>
          <a:p>
            <a:r>
              <a:rPr lang="en-US" dirty="0"/>
              <a:t>Note these on a flip-chart and designate someone to briefly </a:t>
            </a:r>
            <a:r>
              <a:rPr lang="en-US" dirty="0" err="1"/>
              <a:t>summarise</a:t>
            </a:r>
            <a:r>
              <a:rPr lang="en-US" dirty="0"/>
              <a:t> in plenary</a:t>
            </a:r>
            <a:endParaRPr lang="en-GB" dirty="0"/>
          </a:p>
          <a:p>
            <a:endParaRPr lang="en-US" dirty="0"/>
          </a:p>
          <a:p>
            <a:r>
              <a:rPr lang="en-US" dirty="0"/>
              <a:t>Debrief by going through and highlighting any gaps as well as country-specific differences and similarities</a:t>
            </a:r>
          </a:p>
          <a:p>
            <a:endParaRPr lang="en-US" dirty="0"/>
          </a:p>
          <a:p>
            <a:r>
              <a:rPr lang="en-US" dirty="0"/>
              <a:t>LEAVE UP FOLLOWING SLIDE DURING THE EXERCISE</a:t>
            </a:r>
          </a:p>
          <a:p>
            <a:endParaRPr lang="en-US" dirty="0"/>
          </a:p>
        </p:txBody>
      </p:sp>
      <p:sp>
        <p:nvSpPr>
          <p:cNvPr id="4" name="Slide Number Placeholder 3"/>
          <p:cNvSpPr>
            <a:spLocks noGrp="1"/>
          </p:cNvSpPr>
          <p:nvPr>
            <p:ph type="sldNum" sz="quarter" idx="10"/>
          </p:nvPr>
        </p:nvSpPr>
        <p:spPr/>
        <p:txBody>
          <a:bodyPr/>
          <a:lstStyle/>
          <a:p>
            <a:fld id="{C889AC94-E0B4-4AF6-A7BF-1986C8DC27F8}" type="slidenum">
              <a:rPr lang="en-US" smtClean="0"/>
              <a:t>18</a:t>
            </a:fld>
            <a:endParaRPr lang="en-US"/>
          </a:p>
        </p:txBody>
      </p:sp>
    </p:spTree>
    <p:extLst>
      <p:ext uri="{BB962C8B-B14F-4D97-AF65-F5344CB8AC3E}">
        <p14:creationId xmlns:p14="http://schemas.microsoft.com/office/powerpoint/2010/main" val="2363515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706438" y="800100"/>
            <a:ext cx="5322887" cy="3992563"/>
          </a:xfrm>
          <a:ln/>
        </p:spPr>
      </p:sp>
      <p:sp>
        <p:nvSpPr>
          <p:cNvPr id="39939" name="Notes Placeholder 2"/>
          <p:cNvSpPr>
            <a:spLocks noGrp="1"/>
          </p:cNvSpPr>
          <p:nvPr>
            <p:ph type="body" idx="1"/>
          </p:nvPr>
        </p:nvSpPr>
        <p:spPr>
          <a:noFill/>
          <a:ln/>
        </p:spPr>
        <p:txBody>
          <a:bodyPr/>
          <a:lstStyle/>
          <a:p>
            <a:pPr eaLnBrk="1" hangingPunct="1"/>
            <a:r>
              <a:rPr lang="en-US" dirty="0"/>
              <a:t>-Highlight the overlapping but distinction of the CLA, CC, and Nutrition Cluster.</a:t>
            </a:r>
          </a:p>
          <a:p>
            <a:pPr eaLnBrk="1" hangingPunct="1"/>
            <a:r>
              <a:rPr lang="en-US" dirty="0"/>
              <a:t>-The GNC sits partially within the country level humanitarian response but also in the policy/global realm.  GNC supports CLA and CC but not involved in national Cluster.</a:t>
            </a:r>
          </a:p>
        </p:txBody>
      </p:sp>
      <p:sp>
        <p:nvSpPr>
          <p:cNvPr id="39940" name="Slide Number Placeholder 3"/>
          <p:cNvSpPr txBox="1">
            <a:spLocks noGrp="1"/>
          </p:cNvSpPr>
          <p:nvPr/>
        </p:nvSpPr>
        <p:spPr bwMode="auto">
          <a:xfrm>
            <a:off x="3814632" y="10117695"/>
            <a:ext cx="2919565" cy="533139"/>
          </a:xfrm>
          <a:prstGeom prst="rect">
            <a:avLst/>
          </a:prstGeom>
          <a:noFill/>
          <a:ln w="9525">
            <a:noFill/>
            <a:miter lim="800000"/>
            <a:headEnd/>
            <a:tailEnd/>
          </a:ln>
        </p:spPr>
        <p:txBody>
          <a:bodyPr lIns="95278" tIns="47639" rIns="95278" bIns="47639" anchor="b"/>
          <a:lstStyle/>
          <a:p>
            <a:pPr algn="r"/>
            <a:fld id="{F7E03A88-D9B8-4A36-8252-7A02317E55A0}" type="slidenum">
              <a:rPr lang="en-US" sz="1300">
                <a:latin typeface="Arial" charset="0"/>
              </a:rPr>
              <a:pPr algn="r"/>
              <a:t>20</a:t>
            </a:fld>
            <a:endParaRPr lang="en-US" sz="1300" dirty="0">
              <a:latin typeface="Arial" charset="0"/>
            </a:endParaRPr>
          </a:p>
        </p:txBody>
      </p:sp>
    </p:spTree>
    <p:extLst>
      <p:ext uri="{BB962C8B-B14F-4D97-AF65-F5344CB8AC3E}">
        <p14:creationId xmlns:p14="http://schemas.microsoft.com/office/powerpoint/2010/main" val="256226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lstStyle/>
          <a:p>
            <a:r>
              <a:rPr lang="en-US" dirty="0"/>
              <a:t>As a pre-curser to the system in which we operate, its important to remember that Government has responsibility to protect</a:t>
            </a:r>
            <a:r>
              <a:rPr lang="en-US" baseline="0" dirty="0"/>
              <a:t> those within its borders. Sovereignty underpins a great deal of the legal backdrop to humanitarian action and the system in which we operate, is founded on this concept. International support systems are there to ‘enable’ government to do its job and or fill gaps when it cannot or not willing to fulfill these obligations. </a:t>
            </a:r>
            <a:endParaRPr lang="en-US" dirty="0"/>
          </a:p>
        </p:txBody>
      </p:sp>
      <p:sp>
        <p:nvSpPr>
          <p:cNvPr id="4" name="Slide Number Placeholder 3"/>
          <p:cNvSpPr>
            <a:spLocks noGrp="1"/>
          </p:cNvSpPr>
          <p:nvPr>
            <p:ph type="sldNum" sz="quarter" idx="10"/>
          </p:nvPr>
        </p:nvSpPr>
        <p:spPr/>
        <p:txBody>
          <a:bodyPr/>
          <a:lstStyle/>
          <a:p>
            <a:fld id="{C889AC94-E0B4-4AF6-A7BF-1986C8DC27F8}" type="slidenum">
              <a:rPr lang="en-US" smtClean="0"/>
              <a:t>21</a:t>
            </a:fld>
            <a:endParaRPr lang="en-US"/>
          </a:p>
        </p:txBody>
      </p:sp>
    </p:spTree>
    <p:extLst>
      <p:ext uri="{BB962C8B-B14F-4D97-AF65-F5344CB8AC3E}">
        <p14:creationId xmlns:p14="http://schemas.microsoft.com/office/powerpoint/2010/main" val="103453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582">
              <a:spcBef>
                <a:spcPct val="30000"/>
              </a:spcBef>
              <a:defRPr sz="1300">
                <a:solidFill>
                  <a:schemeClr val="tx1"/>
                </a:solidFill>
                <a:latin typeface="Calibri" panose="020F0502020204030204" pitchFamily="34" charset="0"/>
                <a:ea typeface="MS PGothic" panose="020B0600070205080204" pitchFamily="34" charset="-128"/>
              </a:defRPr>
            </a:lvl1pPr>
            <a:lvl2pPr marL="770630" indent="-296396" defTabSz="966582">
              <a:spcBef>
                <a:spcPct val="30000"/>
              </a:spcBef>
              <a:defRPr sz="1300">
                <a:solidFill>
                  <a:schemeClr val="tx1"/>
                </a:solidFill>
                <a:latin typeface="Calibri" panose="020F0502020204030204" pitchFamily="34" charset="0"/>
                <a:ea typeface="MS PGothic" panose="020B0600070205080204" pitchFamily="34" charset="-128"/>
              </a:defRPr>
            </a:lvl2pPr>
            <a:lvl3pPr marL="1185584" indent="-237117" defTabSz="966582">
              <a:spcBef>
                <a:spcPct val="30000"/>
              </a:spcBef>
              <a:defRPr sz="1300">
                <a:solidFill>
                  <a:schemeClr val="tx1"/>
                </a:solidFill>
                <a:latin typeface="Calibri" panose="020F0502020204030204" pitchFamily="34" charset="0"/>
                <a:ea typeface="MS PGothic" panose="020B0600070205080204" pitchFamily="34" charset="-128"/>
              </a:defRPr>
            </a:lvl3pPr>
            <a:lvl4pPr marL="1659818" indent="-237117" defTabSz="966582">
              <a:spcBef>
                <a:spcPct val="30000"/>
              </a:spcBef>
              <a:defRPr sz="1300">
                <a:solidFill>
                  <a:schemeClr val="tx1"/>
                </a:solidFill>
                <a:latin typeface="Calibri" panose="020F0502020204030204" pitchFamily="34" charset="0"/>
                <a:ea typeface="MS PGothic" panose="020B0600070205080204" pitchFamily="34" charset="-128"/>
              </a:defRPr>
            </a:lvl4pPr>
            <a:lvl5pPr marL="2134052" indent="-237117" defTabSz="966582">
              <a:spcBef>
                <a:spcPct val="30000"/>
              </a:spcBef>
              <a:defRPr sz="1300">
                <a:solidFill>
                  <a:schemeClr val="tx1"/>
                </a:solidFill>
                <a:latin typeface="Calibri" panose="020F0502020204030204" pitchFamily="34" charset="0"/>
                <a:ea typeface="MS PGothic" panose="020B0600070205080204" pitchFamily="34" charset="-128"/>
              </a:defRPr>
            </a:lvl5pPr>
            <a:lvl6pPr marL="2608286"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3082519"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556753"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4030988"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020C3FB9-4A15-4E10-9F9D-91F259A58EAA}" type="slidenum">
              <a:rPr lang="en-US" altLang="en-US" smtClean="0">
                <a:latin typeface="Arial" panose="020B0604020202020204" pitchFamily="34" charset="0"/>
                <a:ea typeface="ヒラギノ角ゴ ProN W3" pitchFamily="6" charset="-128"/>
                <a:cs typeface="Arial" panose="020B0604020202020204" pitchFamily="34" charset="0"/>
              </a:rPr>
              <a:pPr>
                <a:spcBef>
                  <a:spcPct val="0"/>
                </a:spcBef>
              </a:pPr>
              <a:t>4</a:t>
            </a:fld>
            <a:endParaRPr lang="en-US" altLang="en-US">
              <a:latin typeface="Arial" panose="020B0604020202020204" pitchFamily="34" charset="0"/>
              <a:ea typeface="ヒラギノ角ゴ ProN W3" pitchFamily="6" charset="-128"/>
              <a:cs typeface="Arial" panose="020B0604020202020204" pitchFamily="34" charset="0"/>
            </a:endParaRPr>
          </a:p>
        </p:txBody>
      </p:sp>
      <p:sp>
        <p:nvSpPr>
          <p:cNvPr id="10243" name="Rectangle 2"/>
          <p:cNvSpPr>
            <a:spLocks noGrp="1" noRot="1" noChangeAspect="1" noChangeArrowheads="1" noTextEdit="1"/>
          </p:cNvSpPr>
          <p:nvPr>
            <p:ph type="sldImg"/>
          </p:nvPr>
        </p:nvSpPr>
        <p:spPr bwMode="auto">
          <a:xfrm>
            <a:off x="903288" y="739775"/>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cs typeface="Arial" panose="020B0604020202020204" pitchFamily="34" charset="0"/>
              </a:rPr>
              <a:t>Hum reform is about ensuring that hum response is completely congruent to the hum needs</a:t>
            </a:r>
          </a:p>
          <a:p>
            <a:pPr eaLnBrk="1" hangingPunct="1"/>
            <a:endParaRPr lang="en-GB" altLang="en-US">
              <a:latin typeface="Arial" panose="020B0604020202020204" pitchFamily="34" charset="0"/>
              <a:cs typeface="Arial" panose="020B0604020202020204" pitchFamily="34" charset="0"/>
            </a:endParaRPr>
          </a:p>
          <a:p>
            <a:pPr eaLnBrk="1" hangingPunct="1"/>
            <a:r>
              <a:rPr lang="en-AU" altLang="en-US">
                <a:latin typeface="Arial" panose="020B0604020202020204" pitchFamily="34" charset="0"/>
                <a:cs typeface="Arial" panose="020B0604020202020204" pitchFamily="34" charset="0"/>
              </a:rPr>
              <a:t>The HRR recommended a range of reform measures to address these issues which became known as the Humanitarian Reform Agenda. Various issues we identified at the beginning of the session were identified in the HRR 2005</a:t>
            </a:r>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Bullet 2	Change ‘limited linkages’ to </a:t>
            </a:r>
            <a:r>
              <a:rPr lang="en-GB" altLang="en-US" b="1">
                <a:latin typeface="Arial" panose="020B0604020202020204" pitchFamily="34" charset="0"/>
                <a:cs typeface="Arial" panose="020B0604020202020204" pitchFamily="34" charset="0"/>
              </a:rPr>
              <a:t>inconsistent linkages</a:t>
            </a:r>
            <a:r>
              <a:rPr lang="en-GB" altLang="en-US">
                <a:latin typeface="Arial" panose="020B0604020202020204" pitchFamily="34" charset="0"/>
                <a:cs typeface="Arial" panose="020B0604020202020204" pitchFamily="34" charset="0"/>
              </a:rPr>
              <a:t>, and say “ this makes for an incomplete response, gaps in aid to beneficiaries.”</a:t>
            </a:r>
          </a:p>
          <a:p>
            <a:pPr eaLnBrk="1" hangingPunct="1"/>
            <a:r>
              <a:rPr lang="en-GB" altLang="en-US">
                <a:latin typeface="Arial" panose="020B0604020202020204" pitchFamily="34" charset="0"/>
                <a:cs typeface="Arial" panose="020B0604020202020204" pitchFamily="34" charset="0"/>
              </a:rPr>
              <a:t>Bullet 3 	on our side, our coordination efforts are too contingent on what our mothers taught us, we need to upgrade and ensure better quality across the board in coordinating, facilitating, in leading meetings and assessments.</a:t>
            </a:r>
          </a:p>
          <a:p>
            <a:pPr eaLnBrk="1" hangingPunct="1"/>
            <a:endParaRPr lang="en-AU" altLang="en-US">
              <a:latin typeface="Arial" panose="020B0604020202020204" pitchFamily="34" charset="0"/>
              <a:cs typeface="Arial" panose="020B0604020202020204" pitchFamily="34" charset="0"/>
            </a:endParaRPr>
          </a:p>
          <a:p>
            <a:pPr eaLnBrk="1" hangingPunct="1"/>
            <a:r>
              <a:rPr lang="en-AU" altLang="en-US">
                <a:latin typeface="Arial" panose="020B0604020202020204" pitchFamily="34" charset="0"/>
                <a:cs typeface="Arial" panose="020B0604020202020204" pitchFamily="34" charset="0"/>
              </a:rPr>
              <a:t>Note that the Humanitarian Response Review is available on CD Rom</a:t>
            </a:r>
          </a:p>
          <a:p>
            <a:pPr eaLnBrk="1" hangingPunct="1"/>
            <a:endParaRPr lang="en-AU" altLang="en-US">
              <a:latin typeface="Arial" panose="020B0604020202020204" pitchFamily="34" charset="0"/>
              <a:cs typeface="Arial" panose="020B0604020202020204" pitchFamily="34" charset="0"/>
            </a:endParaRPr>
          </a:p>
          <a:p>
            <a:pPr eaLnBrk="1" hangingPunct="1"/>
            <a:endParaRPr lang="en-AU"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19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66582">
              <a:spcBef>
                <a:spcPct val="30000"/>
              </a:spcBef>
              <a:defRPr sz="1300">
                <a:solidFill>
                  <a:schemeClr val="tx1"/>
                </a:solidFill>
                <a:latin typeface="Calibri" panose="020F0502020204030204" pitchFamily="34" charset="0"/>
                <a:ea typeface="MS PGothic" panose="020B0600070205080204" pitchFamily="34" charset="-128"/>
              </a:defRPr>
            </a:lvl1pPr>
            <a:lvl2pPr marL="770630" indent="-296396" defTabSz="966582">
              <a:spcBef>
                <a:spcPct val="30000"/>
              </a:spcBef>
              <a:defRPr sz="1300">
                <a:solidFill>
                  <a:schemeClr val="tx1"/>
                </a:solidFill>
                <a:latin typeface="Calibri" panose="020F0502020204030204" pitchFamily="34" charset="0"/>
                <a:ea typeface="MS PGothic" panose="020B0600070205080204" pitchFamily="34" charset="-128"/>
              </a:defRPr>
            </a:lvl2pPr>
            <a:lvl3pPr marL="1185584" indent="-237117" defTabSz="966582">
              <a:spcBef>
                <a:spcPct val="30000"/>
              </a:spcBef>
              <a:defRPr sz="1300">
                <a:solidFill>
                  <a:schemeClr val="tx1"/>
                </a:solidFill>
                <a:latin typeface="Calibri" panose="020F0502020204030204" pitchFamily="34" charset="0"/>
                <a:ea typeface="MS PGothic" panose="020B0600070205080204" pitchFamily="34" charset="-128"/>
              </a:defRPr>
            </a:lvl3pPr>
            <a:lvl4pPr marL="1659818" indent="-237117" defTabSz="966582">
              <a:spcBef>
                <a:spcPct val="30000"/>
              </a:spcBef>
              <a:defRPr sz="1300">
                <a:solidFill>
                  <a:schemeClr val="tx1"/>
                </a:solidFill>
                <a:latin typeface="Calibri" panose="020F0502020204030204" pitchFamily="34" charset="0"/>
                <a:ea typeface="MS PGothic" panose="020B0600070205080204" pitchFamily="34" charset="-128"/>
              </a:defRPr>
            </a:lvl4pPr>
            <a:lvl5pPr marL="2134052" indent="-237117" defTabSz="966582">
              <a:spcBef>
                <a:spcPct val="30000"/>
              </a:spcBef>
              <a:defRPr sz="1300">
                <a:solidFill>
                  <a:schemeClr val="tx1"/>
                </a:solidFill>
                <a:latin typeface="Calibri" panose="020F0502020204030204" pitchFamily="34" charset="0"/>
                <a:ea typeface="MS PGothic" panose="020B0600070205080204" pitchFamily="34" charset="-128"/>
              </a:defRPr>
            </a:lvl5pPr>
            <a:lvl6pPr marL="2608286"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3082519"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556753"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4030988"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0C781CCA-8B53-4E3E-B948-6F7DD331D87D}" type="slidenum">
              <a:rPr lang="en-US" altLang="en-US" smtClean="0">
                <a:latin typeface="Arial" panose="020B0604020202020204" pitchFamily="34" charset="0"/>
                <a:ea typeface="ヒラギノ角ゴ ProN W3" pitchFamily="6" charset="-128"/>
                <a:cs typeface="Arial" panose="020B0604020202020204" pitchFamily="34" charset="0"/>
              </a:rPr>
              <a:pPr>
                <a:spcBef>
                  <a:spcPct val="0"/>
                </a:spcBef>
              </a:pPr>
              <a:t>5</a:t>
            </a:fld>
            <a:endParaRPr lang="en-US" altLang="en-US">
              <a:latin typeface="Arial" panose="020B0604020202020204" pitchFamily="34" charset="0"/>
              <a:ea typeface="ヒラギノ角ゴ ProN W3" pitchFamily="6" charset="-128"/>
              <a:cs typeface="Arial" panose="020B0604020202020204" pitchFamily="34" charset="0"/>
            </a:endParaRPr>
          </a:p>
        </p:txBody>
      </p:sp>
      <p:sp>
        <p:nvSpPr>
          <p:cNvPr id="13315" name="Rectangle 2"/>
          <p:cNvSpPr>
            <a:spLocks noGrp="1" noRot="1" noChangeAspect="1" noChangeArrowheads="1" noTextEdit="1"/>
          </p:cNvSpPr>
          <p:nvPr>
            <p:ph type="sldImg"/>
          </p:nvPr>
        </p:nvSpPr>
        <p:spPr bwMode="auto">
          <a:xfrm>
            <a:off x="903288" y="739775"/>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p:txBody>
          <a:bodyPr>
            <a:normAutofit/>
          </a:bodyPr>
          <a:lstStyle/>
          <a:p>
            <a:pPr marL="239891" indent="-239891">
              <a:spcBef>
                <a:spcPct val="0"/>
              </a:spcBef>
              <a:defRPr/>
            </a:pPr>
            <a:r>
              <a:rPr lang="en-US" sz="800" dirty="0"/>
              <a:t>The Humanitarian Reform Agenda aims to dramatically enhance </a:t>
            </a:r>
            <a:r>
              <a:rPr lang="en-US" sz="800" u="sng" dirty="0"/>
              <a:t>humanitarian response capacity, predictability, accountability and partnership</a:t>
            </a:r>
            <a:r>
              <a:rPr lang="en-US" sz="800" dirty="0"/>
              <a:t>. It is an ambitious effort by the international humanitarian community to reach more beneficiaries, with more comprehensive, needs-based relief and protection, in a more effective and timely manner.</a:t>
            </a:r>
          </a:p>
          <a:p>
            <a:pPr marL="239891" indent="-239891">
              <a:spcBef>
                <a:spcPct val="0"/>
              </a:spcBef>
              <a:defRPr/>
            </a:pPr>
            <a:r>
              <a:rPr lang="en-US" sz="800" dirty="0"/>
              <a:t>The reform packages has four main objectives:</a:t>
            </a:r>
          </a:p>
          <a:p>
            <a:pPr marL="239891" indent="-239891">
              <a:spcBef>
                <a:spcPct val="0"/>
              </a:spcBef>
              <a:buFontTx/>
              <a:buAutoNum type="arabicPeriod"/>
              <a:defRPr/>
            </a:pPr>
            <a:r>
              <a:rPr lang="en-US" sz="800" b="1" dirty="0"/>
              <a:t>Sufficient humanitarian reform capacity and enhanced leadership, accountability and predictability in 9 'gap' sectors/areas or response</a:t>
            </a:r>
            <a:r>
              <a:rPr lang="en-US" sz="800" dirty="0"/>
              <a:t>. (see </a:t>
            </a:r>
            <a:r>
              <a:rPr lang="en-US" sz="800" b="1" dirty="0">
                <a:solidFill>
                  <a:srgbClr val="003366"/>
                </a:solidFill>
              </a:rPr>
              <a:t>Cluster Leadership Approach</a:t>
            </a:r>
            <a:r>
              <a:rPr lang="en-US" sz="800" dirty="0"/>
              <a:t>) </a:t>
            </a:r>
            <a:br>
              <a:rPr lang="en-US" sz="800" dirty="0"/>
            </a:br>
            <a:br>
              <a:rPr lang="en-US" sz="800" dirty="0"/>
            </a:br>
            <a:endParaRPr lang="en-US" sz="800" dirty="0"/>
          </a:p>
          <a:p>
            <a:pPr marL="239891" indent="-239891">
              <a:spcBef>
                <a:spcPct val="0"/>
              </a:spcBef>
              <a:buFontTx/>
              <a:buAutoNum type="arabicPeriod" startAt="2"/>
              <a:defRPr/>
            </a:pPr>
            <a:r>
              <a:rPr lang="en-US" sz="800" b="1" dirty="0"/>
              <a:t>Adequate, timely and flexible humanitarian financing</a:t>
            </a:r>
            <a:r>
              <a:rPr lang="en-US" sz="800" dirty="0"/>
              <a:t>. (see </a:t>
            </a:r>
            <a:r>
              <a:rPr lang="en-US" sz="800" b="1" dirty="0">
                <a:solidFill>
                  <a:srgbClr val="003366"/>
                </a:solidFill>
              </a:rPr>
              <a:t>CERF</a:t>
            </a:r>
            <a:r>
              <a:rPr lang="en-US" sz="800" dirty="0"/>
              <a:t>) </a:t>
            </a:r>
            <a:br>
              <a:rPr lang="en-US" sz="800" dirty="0"/>
            </a:br>
            <a:br>
              <a:rPr lang="en-US" sz="800" dirty="0"/>
            </a:br>
            <a:endParaRPr lang="en-US" sz="800" dirty="0"/>
          </a:p>
          <a:p>
            <a:pPr marL="239891" indent="-239891">
              <a:spcBef>
                <a:spcPct val="0"/>
              </a:spcBef>
              <a:buFontTx/>
              <a:buAutoNum type="arabicPeriod" startAt="3"/>
              <a:defRPr/>
            </a:pPr>
            <a:r>
              <a:rPr lang="en-US" sz="800" b="1" dirty="0"/>
              <a:t>Improved humanitarian coordination and leadership</a:t>
            </a:r>
            <a:r>
              <a:rPr lang="en-US" sz="800" dirty="0"/>
              <a:t>. </a:t>
            </a:r>
            <a:r>
              <a:rPr lang="en-US" sz="800" dirty="0">
                <a:solidFill>
                  <a:srgbClr val="000000"/>
                </a:solidFill>
              </a:rPr>
              <a:t>(IASC Principals Meeting of April 2006: approved Action Plan on Strengthening the Humanitarian Coordination System)</a:t>
            </a:r>
            <a:br>
              <a:rPr lang="en-US" sz="800" dirty="0">
                <a:solidFill>
                  <a:srgbClr val="000000"/>
                </a:solidFill>
              </a:rPr>
            </a:br>
            <a:br>
              <a:rPr lang="en-US" sz="800" dirty="0"/>
            </a:br>
            <a:endParaRPr lang="en-US" sz="800" dirty="0"/>
          </a:p>
          <a:p>
            <a:pPr marL="239891" indent="-239891">
              <a:spcBef>
                <a:spcPct val="0"/>
              </a:spcBef>
              <a:buFontTx/>
              <a:buAutoNum type="arabicPeriod" startAt="4"/>
              <a:defRPr/>
            </a:pPr>
            <a:r>
              <a:rPr lang="en-US" sz="800" b="1" dirty="0"/>
              <a:t>More effective partnerships between UN and non-UN humanitarian actors</a:t>
            </a:r>
            <a:r>
              <a:rPr lang="en-US" sz="800" dirty="0"/>
              <a:t>.</a:t>
            </a:r>
          </a:p>
          <a:p>
            <a:pPr marL="239891" indent="-239891">
              <a:spcBef>
                <a:spcPct val="0"/>
              </a:spcBef>
              <a:buFontTx/>
              <a:buAutoNum type="arabicPeriod" startAt="4"/>
              <a:defRPr/>
            </a:pPr>
            <a:endParaRPr lang="en-US" sz="800" dirty="0"/>
          </a:p>
          <a:p>
            <a:pPr>
              <a:defRPr/>
            </a:pPr>
            <a:r>
              <a:rPr lang="en-US" dirty="0"/>
              <a:t>Flash Appeal / CAP</a:t>
            </a:r>
            <a:endParaRPr lang="en-AU" dirty="0"/>
          </a:p>
          <a:p>
            <a:pPr>
              <a:defRPr/>
            </a:pPr>
            <a:r>
              <a:rPr lang="en-US" dirty="0"/>
              <a:t>CERF</a:t>
            </a:r>
            <a:endParaRPr lang="en-AU" dirty="0"/>
          </a:p>
          <a:p>
            <a:pPr>
              <a:defRPr/>
            </a:pPr>
            <a:r>
              <a:rPr lang="en-US" dirty="0"/>
              <a:t>Codes of Conduct/Standards – Sphere </a:t>
            </a:r>
            <a:endParaRPr lang="en-AU" dirty="0"/>
          </a:p>
          <a:p>
            <a:pPr>
              <a:defRPr/>
            </a:pPr>
            <a:r>
              <a:rPr lang="en-US" dirty="0"/>
              <a:t>Reporting mechanisms</a:t>
            </a:r>
            <a:endParaRPr lang="en-AU" dirty="0"/>
          </a:p>
          <a:p>
            <a:pPr>
              <a:defRPr/>
            </a:pPr>
            <a:r>
              <a:rPr lang="en-US" dirty="0"/>
              <a:t>IASC in 1992</a:t>
            </a:r>
            <a:endParaRPr lang="en-AU" dirty="0"/>
          </a:p>
          <a:p>
            <a:pPr>
              <a:defRPr/>
            </a:pPr>
            <a:r>
              <a:rPr lang="en-US" dirty="0"/>
              <a:t>Cluster System in 2005</a:t>
            </a:r>
            <a:endParaRPr lang="en-AU" dirty="0"/>
          </a:p>
          <a:p>
            <a:pPr>
              <a:defRPr/>
            </a:pPr>
            <a:r>
              <a:rPr lang="en-US" dirty="0"/>
              <a:t>HC Training</a:t>
            </a:r>
          </a:p>
          <a:p>
            <a:pPr>
              <a:defRPr/>
            </a:pPr>
            <a:r>
              <a:rPr lang="en-US" dirty="0"/>
              <a:t>HCTs</a:t>
            </a:r>
            <a:endParaRPr lang="en-AU" dirty="0"/>
          </a:p>
          <a:p>
            <a:pPr>
              <a:defRPr/>
            </a:pPr>
            <a:r>
              <a:rPr lang="en-US" dirty="0"/>
              <a:t>Training for aid workers (incl. Cluster Coordination Training)</a:t>
            </a:r>
            <a:endParaRPr lang="en-AU" dirty="0"/>
          </a:p>
          <a:p>
            <a:pPr>
              <a:defRPr/>
            </a:pPr>
            <a:r>
              <a:rPr lang="en-US" dirty="0"/>
              <a:t>Guidelines (</a:t>
            </a:r>
            <a:r>
              <a:rPr lang="en-US" dirty="0" err="1"/>
              <a:t>eg</a:t>
            </a:r>
            <a:r>
              <a:rPr lang="en-US" dirty="0"/>
              <a:t>, Oslo on </a:t>
            </a:r>
            <a:r>
              <a:rPr lang="en-US" dirty="0" err="1"/>
              <a:t>CivMil</a:t>
            </a:r>
            <a:r>
              <a:rPr lang="en-US" dirty="0"/>
              <a:t>, Needs Assessments, SGBV, Sphere, Global Humanitarian Platform, </a:t>
            </a:r>
            <a:r>
              <a:rPr lang="en-US" dirty="0" err="1"/>
              <a:t>etc</a:t>
            </a:r>
            <a:r>
              <a:rPr lang="en-US" dirty="0"/>
              <a:t>)</a:t>
            </a:r>
            <a:endParaRPr lang="en-GB" sz="800" dirty="0"/>
          </a:p>
          <a:p>
            <a:pPr marL="239891" indent="-239891">
              <a:defRPr/>
            </a:pPr>
            <a:endParaRPr lang="en-GB" dirty="0"/>
          </a:p>
        </p:txBody>
      </p:sp>
    </p:spTree>
    <p:extLst>
      <p:ext uri="{BB962C8B-B14F-4D97-AF65-F5344CB8AC3E}">
        <p14:creationId xmlns:p14="http://schemas.microsoft.com/office/powerpoint/2010/main" val="374279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903288" y="739775"/>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a:noFill/>
        </p:spPr>
        <p:txBody>
          <a:bodyPr/>
          <a:lstStyle/>
          <a:p>
            <a:r>
              <a:rPr lang="en-US" altLang="en-US"/>
              <a:t>The architecture from the reform process largely remains the same (clusters, RC/HC, partnerships, coordinated response etc) but the timeframes and outputs have changed (and are still evolving). Some components apply to L3 emergencies (like empowered leadership), others like elements of the HPC will apply to all emergencies. The protocols for old functions like clusters have been refined including new minimum commitments for cluster membership.  New functions have been created like the IARRM. The changes are more than just language. The protocols give new guidance to HPCs, clusters, IASC  etc. Some of the changes are not yet endorsed in final form. Experiences of the past 12 months have led to revisions and current issues might contribute to more revisions. The system was designed to cope with 2 L3s in 12 months. We have three (Syria, CAR, SS) and had a fourth only downgraded in the past few week (Philippines). Itr has stretched the new systems enormously. </a:t>
            </a:r>
          </a:p>
        </p:txBody>
      </p:sp>
      <p:sp>
        <p:nvSpPr>
          <p:cNvPr id="15364" name="Slide Number Placeholder 3"/>
          <p:cNvSpPr>
            <a:spLocks noGrp="1"/>
          </p:cNvSpPr>
          <p:nvPr>
            <p:ph type="sldNum" sz="quarter" idx="5"/>
          </p:nvPr>
        </p:nvSpPr>
        <p:spPr>
          <a:noFill/>
        </p:spPr>
        <p:txBody>
          <a:bodyPr/>
          <a:lstStyle>
            <a:lvl1pPr defTabSz="966582">
              <a:defRPr b="1">
                <a:solidFill>
                  <a:schemeClr val="tx1"/>
                </a:solidFill>
                <a:latin typeface="Arial" panose="020B0604020202020204" pitchFamily="34" charset="0"/>
                <a:ea typeface="ヒラギノ角ゴ ProN W3" pitchFamily="6" charset="-128"/>
              </a:defRPr>
            </a:lvl1pPr>
            <a:lvl2pPr marL="770630" indent="-296396" defTabSz="966582">
              <a:defRPr b="1">
                <a:solidFill>
                  <a:schemeClr val="tx1"/>
                </a:solidFill>
                <a:latin typeface="Arial" panose="020B0604020202020204" pitchFamily="34" charset="0"/>
                <a:ea typeface="ヒラギノ角ゴ ProN W3" pitchFamily="6" charset="-128"/>
              </a:defRPr>
            </a:lvl2pPr>
            <a:lvl3pPr marL="1185584" indent="-237117" defTabSz="966582">
              <a:defRPr b="1">
                <a:solidFill>
                  <a:schemeClr val="tx1"/>
                </a:solidFill>
                <a:latin typeface="Arial" panose="020B0604020202020204" pitchFamily="34" charset="0"/>
                <a:ea typeface="ヒラギノ角ゴ ProN W3" pitchFamily="6" charset="-128"/>
              </a:defRPr>
            </a:lvl3pPr>
            <a:lvl4pPr marL="1659818" indent="-237117" defTabSz="966582">
              <a:defRPr b="1">
                <a:solidFill>
                  <a:schemeClr val="tx1"/>
                </a:solidFill>
                <a:latin typeface="Arial" panose="020B0604020202020204" pitchFamily="34" charset="0"/>
                <a:ea typeface="ヒラギノ角ゴ ProN W3" pitchFamily="6" charset="-128"/>
              </a:defRPr>
            </a:lvl4pPr>
            <a:lvl5pPr marL="2134052" indent="-237117" defTabSz="966582">
              <a:defRPr b="1">
                <a:solidFill>
                  <a:schemeClr val="tx1"/>
                </a:solidFill>
                <a:latin typeface="Arial" panose="020B0604020202020204" pitchFamily="34" charset="0"/>
                <a:ea typeface="ヒラギノ角ゴ ProN W3" pitchFamily="6" charset="-128"/>
              </a:defRPr>
            </a:lvl5pPr>
            <a:lvl6pPr marL="2608286" indent="-237117" defTabSz="966582" eaLnBrk="0" fontAlgn="base" hangingPunct="0">
              <a:spcBef>
                <a:spcPct val="0"/>
              </a:spcBef>
              <a:spcAft>
                <a:spcPct val="0"/>
              </a:spcAft>
              <a:defRPr b="1">
                <a:solidFill>
                  <a:schemeClr val="tx1"/>
                </a:solidFill>
                <a:latin typeface="Arial" panose="020B0604020202020204" pitchFamily="34" charset="0"/>
                <a:ea typeface="ヒラギノ角ゴ ProN W3" pitchFamily="6" charset="-128"/>
              </a:defRPr>
            </a:lvl6pPr>
            <a:lvl7pPr marL="3082519" indent="-237117" defTabSz="966582" eaLnBrk="0" fontAlgn="base" hangingPunct="0">
              <a:spcBef>
                <a:spcPct val="0"/>
              </a:spcBef>
              <a:spcAft>
                <a:spcPct val="0"/>
              </a:spcAft>
              <a:defRPr b="1">
                <a:solidFill>
                  <a:schemeClr val="tx1"/>
                </a:solidFill>
                <a:latin typeface="Arial" panose="020B0604020202020204" pitchFamily="34" charset="0"/>
                <a:ea typeface="ヒラギノ角ゴ ProN W3" pitchFamily="6" charset="-128"/>
              </a:defRPr>
            </a:lvl7pPr>
            <a:lvl8pPr marL="3556753" indent="-237117" defTabSz="966582" eaLnBrk="0" fontAlgn="base" hangingPunct="0">
              <a:spcBef>
                <a:spcPct val="0"/>
              </a:spcBef>
              <a:spcAft>
                <a:spcPct val="0"/>
              </a:spcAft>
              <a:defRPr b="1">
                <a:solidFill>
                  <a:schemeClr val="tx1"/>
                </a:solidFill>
                <a:latin typeface="Arial" panose="020B0604020202020204" pitchFamily="34" charset="0"/>
                <a:ea typeface="ヒラギノ角ゴ ProN W3" pitchFamily="6" charset="-128"/>
              </a:defRPr>
            </a:lvl8pPr>
            <a:lvl9pPr marL="4030988" indent="-237117" defTabSz="966582" eaLnBrk="0" fontAlgn="base" hangingPunct="0">
              <a:spcBef>
                <a:spcPct val="0"/>
              </a:spcBef>
              <a:spcAft>
                <a:spcPct val="0"/>
              </a:spcAft>
              <a:defRPr b="1">
                <a:solidFill>
                  <a:schemeClr val="tx1"/>
                </a:solidFill>
                <a:latin typeface="Arial" panose="020B0604020202020204" pitchFamily="34" charset="0"/>
                <a:ea typeface="ヒラギノ角ゴ ProN W3" pitchFamily="6" charset="-128"/>
              </a:defRPr>
            </a:lvl9pPr>
          </a:lstStyle>
          <a:p>
            <a:fld id="{EB6B1ED3-65D6-4F30-B679-F40369281ED1}" type="slidenum">
              <a:rPr lang="en-GB" altLang="en-US" b="0" smtClean="0">
                <a:solidFill>
                  <a:srgbClr val="000000"/>
                </a:solidFill>
                <a:latin typeface="Times New Roman" panose="02020603050405020304" pitchFamily="18" charset="0"/>
              </a:rPr>
              <a:pPr/>
              <a:t>6</a:t>
            </a:fld>
            <a:endParaRPr lang="en-GB" altLang="en-US"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9841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66582">
              <a:spcBef>
                <a:spcPct val="30000"/>
              </a:spcBef>
              <a:defRPr sz="1300">
                <a:solidFill>
                  <a:schemeClr val="tx1"/>
                </a:solidFill>
                <a:latin typeface="Calibri" panose="020F0502020204030204" pitchFamily="34" charset="0"/>
                <a:ea typeface="MS PGothic" panose="020B0600070205080204" pitchFamily="34" charset="-128"/>
              </a:defRPr>
            </a:lvl1pPr>
            <a:lvl2pPr marL="770630" indent="-296396" defTabSz="966582">
              <a:spcBef>
                <a:spcPct val="30000"/>
              </a:spcBef>
              <a:defRPr sz="1300">
                <a:solidFill>
                  <a:schemeClr val="tx1"/>
                </a:solidFill>
                <a:latin typeface="Calibri" panose="020F0502020204030204" pitchFamily="34" charset="0"/>
                <a:ea typeface="MS PGothic" panose="020B0600070205080204" pitchFamily="34" charset="-128"/>
              </a:defRPr>
            </a:lvl2pPr>
            <a:lvl3pPr marL="1185584" indent="-237117" defTabSz="966582">
              <a:spcBef>
                <a:spcPct val="30000"/>
              </a:spcBef>
              <a:defRPr sz="1300">
                <a:solidFill>
                  <a:schemeClr val="tx1"/>
                </a:solidFill>
                <a:latin typeface="Calibri" panose="020F0502020204030204" pitchFamily="34" charset="0"/>
                <a:ea typeface="MS PGothic" panose="020B0600070205080204" pitchFamily="34" charset="-128"/>
              </a:defRPr>
            </a:lvl3pPr>
            <a:lvl4pPr marL="1659818" indent="-237117" defTabSz="966582">
              <a:spcBef>
                <a:spcPct val="30000"/>
              </a:spcBef>
              <a:defRPr sz="1300">
                <a:solidFill>
                  <a:schemeClr val="tx1"/>
                </a:solidFill>
                <a:latin typeface="Calibri" panose="020F0502020204030204" pitchFamily="34" charset="0"/>
                <a:ea typeface="MS PGothic" panose="020B0600070205080204" pitchFamily="34" charset="-128"/>
              </a:defRPr>
            </a:lvl4pPr>
            <a:lvl5pPr marL="2134052" indent="-237117" defTabSz="966582">
              <a:spcBef>
                <a:spcPct val="30000"/>
              </a:spcBef>
              <a:defRPr sz="1300">
                <a:solidFill>
                  <a:schemeClr val="tx1"/>
                </a:solidFill>
                <a:latin typeface="Calibri" panose="020F0502020204030204" pitchFamily="34" charset="0"/>
                <a:ea typeface="MS PGothic" panose="020B0600070205080204" pitchFamily="34" charset="-128"/>
              </a:defRPr>
            </a:lvl5pPr>
            <a:lvl6pPr marL="2608286"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3082519"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556753"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4030988"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322A869-3EA0-40A9-B2D9-81D9AE50B8AA}" type="slidenum">
              <a:rPr lang="en-US" altLang="en-US" smtClean="0">
                <a:latin typeface="Arial" panose="020B0604020202020204" pitchFamily="34" charset="0"/>
                <a:ea typeface="ヒラギノ角ゴ ProN W3" pitchFamily="6" charset="-128"/>
                <a:cs typeface="Arial" panose="020B0604020202020204" pitchFamily="34" charset="0"/>
              </a:rPr>
              <a:pPr>
                <a:spcBef>
                  <a:spcPct val="0"/>
                </a:spcBef>
              </a:pPr>
              <a:t>7</a:t>
            </a:fld>
            <a:endParaRPr lang="en-US" altLang="en-US">
              <a:latin typeface="Arial" panose="020B0604020202020204" pitchFamily="34" charset="0"/>
              <a:ea typeface="ヒラギノ角ゴ ProN W3" pitchFamily="6"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bwMode="auto">
          <a:xfrm>
            <a:off x="903288" y="739775"/>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a:noFill/>
        </p:spPr>
        <p:txBody>
          <a:bodyPr/>
          <a:lstStyle/>
          <a:p>
            <a:r>
              <a:rPr lang="en-US" altLang="en-US"/>
              <a:t>At the </a:t>
            </a:r>
            <a:r>
              <a:rPr lang="en-US" altLang="en-US" b="1"/>
              <a:t>global level</a:t>
            </a:r>
            <a:r>
              <a:rPr lang="en-US" altLang="en-US"/>
              <a:t>, cluster leads are responsible for: </a:t>
            </a:r>
          </a:p>
          <a:p>
            <a:endParaRPr lang="en-AU" altLang="en-US"/>
          </a:p>
          <a:p>
            <a:r>
              <a:rPr lang="en-US" altLang="en-US"/>
              <a:t>up-to-date assessments of the overall needs for human, financial, and institutional capacity; </a:t>
            </a:r>
          </a:p>
          <a:p>
            <a:endParaRPr lang="en-AU" altLang="en-US"/>
          </a:p>
          <a:p>
            <a:r>
              <a:rPr lang="en-US" altLang="en-US"/>
              <a:t>reviews of currently available capacities and means for their utilisation; </a:t>
            </a:r>
          </a:p>
          <a:p>
            <a:endParaRPr lang="en-AU" altLang="en-US"/>
          </a:p>
          <a:p>
            <a:r>
              <a:rPr lang="en-US" altLang="en-US"/>
              <a:t>links with other clusters, including preparedness measures and long-term planning, standards, best practice, advocacy, and resource mobilisation; </a:t>
            </a:r>
          </a:p>
          <a:p>
            <a:endParaRPr lang="en-AU" altLang="en-US"/>
          </a:p>
          <a:p>
            <a:r>
              <a:rPr lang="en-US" altLang="en-US"/>
              <a:t>taking action to ensure that required capacities and mechanisms exist, including rosters for surge capacity; </a:t>
            </a:r>
          </a:p>
          <a:p>
            <a:endParaRPr lang="en-US" altLang="en-US"/>
          </a:p>
          <a:p>
            <a:r>
              <a:rPr lang="en-US" altLang="en-US"/>
              <a:t>training and system development at the local, national, regional, and international  levels.</a:t>
            </a:r>
            <a:endParaRPr lang="en-AU" altLang="en-US"/>
          </a:p>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98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903288" y="739775"/>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Notes Placeholder 2"/>
          <p:cNvSpPr>
            <a:spLocks noGrp="1"/>
          </p:cNvSpPr>
          <p:nvPr>
            <p:ph type="body" idx="1"/>
          </p:nvPr>
        </p:nvSpPr>
        <p:spPr>
          <a:noFill/>
        </p:spPr>
        <p:txBody>
          <a:bodyPr/>
          <a:lstStyle/>
          <a:p>
            <a:r>
              <a:rPr lang="en-US" dirty="0">
                <a:latin typeface="Calibri" charset="0"/>
                <a:ea typeface="MS PGothic" charset="0"/>
              </a:rPr>
              <a:t>The response to the Haiti earthquake and Pakistan floods in 2010 exposed a number of weaknesses and inefficiencies in the international humanitarian response. The Transformative Agenda aims to ensure that these shortcomings are addressed.</a:t>
            </a:r>
            <a:endParaRPr lang="en-GB"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The risk of future large-scale emergencies remains high due to the increasing frequency and scale of climate-related disasters; violent conflicts; HIV/AIDS and other communicable diseases and pandemics; rapid population growth and urbanization; and  increased vulnerability due to  poverty, hunger, unemployment, displacement and migration.</a:t>
            </a:r>
            <a:endParaRPr lang="en-GB"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Governments, affected communities, humanitarian </a:t>
            </a:r>
            <a:r>
              <a:rPr lang="en-US" dirty="0" err="1">
                <a:latin typeface="Calibri" charset="0"/>
                <a:ea typeface="MS PGothic" charset="0"/>
              </a:rPr>
              <a:t>organisations</a:t>
            </a:r>
            <a:r>
              <a:rPr lang="en-US" dirty="0">
                <a:latin typeface="Calibri" charset="0"/>
                <a:ea typeface="MS PGothic" charset="0"/>
              </a:rPr>
              <a:t>, donors  and the UN General Assembly itself have stressed the need for a more efficient and well-coordinated international response to major disasters. </a:t>
            </a:r>
            <a:endParaRPr lang="en-GB"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The actions we are now taking as part of the Transformative Agenda build on the 2005 Humanitarian Reform. We recognize that we need to focus not on the process of implementing change, but on the </a:t>
            </a:r>
            <a:r>
              <a:rPr lang="en-US" u="sng" dirty="0">
                <a:latin typeface="Calibri" charset="0"/>
                <a:ea typeface="MS PGothic" charset="0"/>
              </a:rPr>
              <a:t>impact</a:t>
            </a:r>
            <a:r>
              <a:rPr lang="en-US" dirty="0">
                <a:latin typeface="Calibri" charset="0"/>
                <a:ea typeface="MS PGothic" charset="0"/>
              </a:rPr>
              <a:t> of change. Through the changes agreed, more lives will be saved, and we will all be more accountable for our actions.</a:t>
            </a:r>
            <a:endParaRPr lang="en-US" dirty="0">
              <a:latin typeface="Arial" charset="0"/>
              <a:ea typeface="MS PGothic" charset="0"/>
            </a:endParaRPr>
          </a:p>
        </p:txBody>
      </p:sp>
      <p:sp>
        <p:nvSpPr>
          <p:cNvPr id="20484" name="Slide Number Placeholder 3"/>
          <p:cNvSpPr>
            <a:spLocks noGrp="1"/>
          </p:cNvSpPr>
          <p:nvPr>
            <p:ph type="sldNum" sz="quarter" idx="5"/>
          </p:nvPr>
        </p:nvSpPr>
        <p:spPr>
          <a:noFill/>
        </p:spPr>
        <p:txBody>
          <a:bodyPr/>
          <a:lstStyle>
            <a:lvl1pPr defTabSz="966528" eaLnBrk="0" hangingPunct="0">
              <a:defRPr b="1">
                <a:solidFill>
                  <a:schemeClr val="tx1"/>
                </a:solidFill>
                <a:latin typeface="Arial" charset="0"/>
                <a:ea typeface="ヒラギノ角ゴ ProN W3" charset="0"/>
                <a:cs typeface="ヒラギノ角ゴ ProN W3" charset="0"/>
              </a:defRPr>
            </a:lvl1pPr>
            <a:lvl2pPr marL="770587" indent="-296379" defTabSz="966528" eaLnBrk="0" hangingPunct="0">
              <a:defRPr b="1">
                <a:solidFill>
                  <a:schemeClr val="tx1"/>
                </a:solidFill>
                <a:latin typeface="Arial" charset="0"/>
                <a:ea typeface="ヒラギノ角ゴ ProN W3" charset="0"/>
                <a:cs typeface="ヒラギノ角ゴ ProN W3" charset="0"/>
              </a:defRPr>
            </a:lvl2pPr>
            <a:lvl3pPr marL="1185518" indent="-237104" defTabSz="966528" eaLnBrk="0" hangingPunct="0">
              <a:defRPr b="1">
                <a:solidFill>
                  <a:schemeClr val="tx1"/>
                </a:solidFill>
                <a:latin typeface="Arial" charset="0"/>
                <a:ea typeface="ヒラギノ角ゴ ProN W3" charset="0"/>
                <a:cs typeface="ヒラギノ角ゴ ProN W3" charset="0"/>
              </a:defRPr>
            </a:lvl3pPr>
            <a:lvl4pPr marL="1659725" indent="-237104" defTabSz="966528" eaLnBrk="0" hangingPunct="0">
              <a:defRPr b="1">
                <a:solidFill>
                  <a:schemeClr val="tx1"/>
                </a:solidFill>
                <a:latin typeface="Arial" charset="0"/>
                <a:ea typeface="ヒラギノ角ゴ ProN W3" charset="0"/>
                <a:cs typeface="ヒラギノ角ゴ ProN W3" charset="0"/>
              </a:defRPr>
            </a:lvl4pPr>
            <a:lvl5pPr marL="2133933" indent="-237104" defTabSz="966528" eaLnBrk="0" hangingPunct="0">
              <a:defRPr b="1">
                <a:solidFill>
                  <a:schemeClr val="tx1"/>
                </a:solidFill>
                <a:latin typeface="Arial" charset="0"/>
                <a:ea typeface="ヒラギノ角ゴ ProN W3" charset="0"/>
                <a:cs typeface="ヒラギノ角ゴ ProN W3" charset="0"/>
              </a:defRPr>
            </a:lvl5pPr>
            <a:lvl6pPr marL="2608140" indent="-237104" defTabSz="966528"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6pPr>
            <a:lvl7pPr marL="3082348" indent="-237104" defTabSz="966528"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7pPr>
            <a:lvl8pPr marL="3556554" indent="-237104" defTabSz="966528"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8pPr>
            <a:lvl9pPr marL="4030762" indent="-237104" defTabSz="966528"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9pPr>
          </a:lstStyle>
          <a:p>
            <a:pPr eaLnBrk="1" hangingPunct="1"/>
            <a:fld id="{D316F858-DFC8-A045-BBC4-29080CDA0739}" type="slidenum">
              <a:rPr lang="en-US" b="0">
                <a:solidFill>
                  <a:srgbClr val="000000"/>
                </a:solidFill>
                <a:latin typeface="Times New Roman" charset="0"/>
              </a:rPr>
              <a:pPr eaLnBrk="1" hangingPunct="1"/>
              <a:t>8</a:t>
            </a:fld>
            <a:endParaRPr lang="en-US" b="0">
              <a:solidFill>
                <a:srgbClr val="000000"/>
              </a:solidFill>
              <a:latin typeface="Times New Roman" charset="0"/>
            </a:endParaRPr>
          </a:p>
        </p:txBody>
      </p:sp>
    </p:spTree>
    <p:extLst>
      <p:ext uri="{BB962C8B-B14F-4D97-AF65-F5344CB8AC3E}">
        <p14:creationId xmlns:p14="http://schemas.microsoft.com/office/powerpoint/2010/main" val="4017069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pPr/>
              <a:t>9</a:t>
            </a:fld>
            <a:endParaRPr lang="en-US"/>
          </a:p>
        </p:txBody>
      </p:sp>
      <p:sp>
        <p:nvSpPr>
          <p:cNvPr id="41986" name="Rectangle 2"/>
          <p:cNvSpPr>
            <a:spLocks noGrp="1" noRot="1" noChangeAspect="1" noChangeArrowheads="1" noTextEdit="1"/>
          </p:cNvSpPr>
          <p:nvPr>
            <p:ph type="sldImg"/>
          </p:nvPr>
        </p:nvSpPr>
        <p:spPr>
          <a:xfrm>
            <a:off x="903288" y="739775"/>
            <a:ext cx="4929187" cy="3698875"/>
          </a:xfrm>
          <a:ln/>
        </p:spPr>
      </p:sp>
      <p:sp>
        <p:nvSpPr>
          <p:cNvPr id="4198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0863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lstStyle/>
          <a:p>
            <a:pPr defTabSz="948467">
              <a:defRPr/>
            </a:pPr>
            <a:r>
              <a:rPr lang="en-US" dirty="0"/>
              <a:t>The architecture from the reform process largely remains the same (clusters,</a:t>
            </a:r>
            <a:r>
              <a:rPr lang="en-US" baseline="0" dirty="0"/>
              <a:t> RC/HC, partnerships, coordinated response </a:t>
            </a:r>
            <a:r>
              <a:rPr lang="en-US" baseline="0" dirty="0" err="1"/>
              <a:t>etc</a:t>
            </a:r>
            <a:r>
              <a:rPr lang="en-US" baseline="0" dirty="0"/>
              <a:t>) </a:t>
            </a:r>
            <a:r>
              <a:rPr lang="en-US" dirty="0"/>
              <a:t>but the</a:t>
            </a:r>
            <a:r>
              <a:rPr lang="en-US" baseline="0" dirty="0"/>
              <a:t> timeframes and outputs have changed (and are still evolving). Some components apply to L3 emergencies (like empowered leadership), others like elements of the HPC will apply to all emergencies. The protocols for old functions like clusters have been refined including new minimum commitments for cluster membership.  New functions have been created like the IARRM. The changes are more than just language. The protocols give new guidance to HPCs, clusters, IASC  etc. Some of the changes are not yet endorsed in final form. Experiences of the past 12 months have led to revisions and current issues might contribute to more revisions. The system was designed to cope with 2 L3s in 12 months. We have three (Syria, CAR, SS) and had a fourth only downgraded in the past few week (Philippines). </a:t>
            </a:r>
            <a:r>
              <a:rPr lang="en-US" baseline="0" dirty="0" err="1"/>
              <a:t>Itr</a:t>
            </a:r>
            <a:r>
              <a:rPr lang="en-US" baseline="0" dirty="0"/>
              <a:t> has stretched the new systems enormously. </a:t>
            </a:r>
          </a:p>
          <a:p>
            <a:endParaRPr lang="en-US" dirty="0"/>
          </a:p>
        </p:txBody>
      </p:sp>
      <p:sp>
        <p:nvSpPr>
          <p:cNvPr id="4" name="Slide Number Placeholder 3"/>
          <p:cNvSpPr>
            <a:spLocks noGrp="1"/>
          </p:cNvSpPr>
          <p:nvPr>
            <p:ph type="sldNum" sz="quarter" idx="10"/>
          </p:nvPr>
        </p:nvSpPr>
        <p:spPr/>
        <p:txBody>
          <a:bodyPr/>
          <a:lstStyle/>
          <a:p>
            <a:fld id="{C889AC94-E0B4-4AF6-A7BF-1986C8DC27F8}" type="slidenum">
              <a:rPr lang="en-US" smtClean="0"/>
              <a:t>11</a:t>
            </a:fld>
            <a:endParaRPr lang="en-US"/>
          </a:p>
        </p:txBody>
      </p:sp>
    </p:spTree>
    <p:extLst>
      <p:ext uri="{BB962C8B-B14F-4D97-AF65-F5344CB8AC3E}">
        <p14:creationId xmlns:p14="http://schemas.microsoft.com/office/powerpoint/2010/main" val="2353683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66582">
              <a:spcBef>
                <a:spcPct val="30000"/>
              </a:spcBef>
              <a:defRPr sz="1300">
                <a:solidFill>
                  <a:schemeClr val="tx1"/>
                </a:solidFill>
                <a:latin typeface="Calibri" panose="020F0502020204030204" pitchFamily="34" charset="0"/>
                <a:ea typeface="MS PGothic" panose="020B0600070205080204" pitchFamily="34" charset="-128"/>
              </a:defRPr>
            </a:lvl1pPr>
            <a:lvl2pPr marL="770630" indent="-296396" defTabSz="966582">
              <a:spcBef>
                <a:spcPct val="30000"/>
              </a:spcBef>
              <a:defRPr sz="1300">
                <a:solidFill>
                  <a:schemeClr val="tx1"/>
                </a:solidFill>
                <a:latin typeface="Calibri" panose="020F0502020204030204" pitchFamily="34" charset="0"/>
                <a:ea typeface="MS PGothic" panose="020B0600070205080204" pitchFamily="34" charset="-128"/>
              </a:defRPr>
            </a:lvl2pPr>
            <a:lvl3pPr marL="1185584" indent="-237117" defTabSz="966582">
              <a:spcBef>
                <a:spcPct val="30000"/>
              </a:spcBef>
              <a:defRPr sz="1300">
                <a:solidFill>
                  <a:schemeClr val="tx1"/>
                </a:solidFill>
                <a:latin typeface="Calibri" panose="020F0502020204030204" pitchFamily="34" charset="0"/>
                <a:ea typeface="MS PGothic" panose="020B0600070205080204" pitchFamily="34" charset="-128"/>
              </a:defRPr>
            </a:lvl3pPr>
            <a:lvl4pPr marL="1659818" indent="-237117" defTabSz="966582">
              <a:spcBef>
                <a:spcPct val="30000"/>
              </a:spcBef>
              <a:defRPr sz="1300">
                <a:solidFill>
                  <a:schemeClr val="tx1"/>
                </a:solidFill>
                <a:latin typeface="Calibri" panose="020F0502020204030204" pitchFamily="34" charset="0"/>
                <a:ea typeface="MS PGothic" panose="020B0600070205080204" pitchFamily="34" charset="-128"/>
              </a:defRPr>
            </a:lvl4pPr>
            <a:lvl5pPr marL="2134052" indent="-237117" defTabSz="966582">
              <a:spcBef>
                <a:spcPct val="30000"/>
              </a:spcBef>
              <a:defRPr sz="1300">
                <a:solidFill>
                  <a:schemeClr val="tx1"/>
                </a:solidFill>
                <a:latin typeface="Calibri" panose="020F0502020204030204" pitchFamily="34" charset="0"/>
                <a:ea typeface="MS PGothic" panose="020B0600070205080204" pitchFamily="34" charset="-128"/>
              </a:defRPr>
            </a:lvl5pPr>
            <a:lvl6pPr marL="2608286"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3082519"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556753"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4030988" indent="-237117" defTabSz="966582"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B917E7FD-63F4-401D-A716-1FA4CD07868D}" type="slidenum">
              <a:rPr lang="en-US" altLang="en-US" smtClean="0">
                <a:latin typeface="Arial" panose="020B0604020202020204" pitchFamily="34" charset="0"/>
                <a:ea typeface="ヒラギノ角ゴ ProN W3" pitchFamily="6" charset="-128"/>
                <a:cs typeface="Arial" panose="020B0604020202020204" pitchFamily="34" charset="0"/>
              </a:rPr>
              <a:pPr>
                <a:spcBef>
                  <a:spcPct val="0"/>
                </a:spcBef>
              </a:pPr>
              <a:t>13</a:t>
            </a:fld>
            <a:endParaRPr lang="en-US" altLang="en-US">
              <a:latin typeface="Arial" panose="020B0604020202020204" pitchFamily="34" charset="0"/>
              <a:ea typeface="ヒラギノ角ゴ ProN W3" pitchFamily="6" charset="-128"/>
              <a:cs typeface="Arial" panose="020B0604020202020204" pitchFamily="34" charset="0"/>
            </a:endParaRPr>
          </a:p>
        </p:txBody>
      </p:sp>
      <p:sp>
        <p:nvSpPr>
          <p:cNvPr id="20483" name="Rectangle 2"/>
          <p:cNvSpPr>
            <a:spLocks noGrp="1" noRot="1" noChangeAspect="1" noChangeArrowheads="1" noTextEdit="1"/>
          </p:cNvSpPr>
          <p:nvPr>
            <p:ph type="sldImg"/>
          </p:nvPr>
        </p:nvSpPr>
        <p:spPr bwMode="auto">
          <a:xfrm>
            <a:off x="903288" y="739775"/>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a:noFill/>
        </p:spPr>
        <p:txBody>
          <a:bodyPr/>
          <a:lstStyle/>
          <a:p>
            <a:pPr eaLnBrk="1" hangingPunct="1"/>
            <a:r>
              <a:rPr lang="en-GB" altLang="en-US" dirty="0">
                <a:latin typeface="Arial" panose="020B0604020202020204" pitchFamily="34" charset="0"/>
                <a:cs typeface="Arial" panose="020B0604020202020204" pitchFamily="34" charset="0"/>
              </a:rPr>
              <a:t>Concerning Cross Cutting issues: Focal Points nominated for Early Recovery and for AGREED priorities</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Cross-cutting issues as appropriate to ensure these are included in sector work plans and appeals.</a:t>
            </a:r>
          </a:p>
        </p:txBody>
      </p:sp>
    </p:spTree>
    <p:extLst>
      <p:ext uri="{BB962C8B-B14F-4D97-AF65-F5344CB8AC3E}">
        <p14:creationId xmlns:p14="http://schemas.microsoft.com/office/powerpoint/2010/main" val="51441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4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400" baseline="0">
                <a:solidFill>
                  <a:schemeClr val="bg1"/>
                </a:solidFill>
                <a:latin typeface="+mj-lt"/>
              </a:defRPr>
            </a:lvl1pPr>
          </a:lstStyle>
          <a:p>
            <a:pPr lvl="0"/>
            <a:r>
              <a:rPr lang="en-GB" dirty="0"/>
              <a:t>Information Management </a:t>
            </a:r>
          </a:p>
        </p:txBody>
      </p:sp>
      <p:sp>
        <p:nvSpPr>
          <p:cNvPr id="14" name="TextBox 13"/>
          <p:cNvSpPr txBox="1"/>
          <p:nvPr/>
        </p:nvSpPr>
        <p:spPr>
          <a:xfrm>
            <a:off x="4286248" y="6315038"/>
            <a:ext cx="4786346" cy="400110"/>
          </a:xfrm>
          <a:prstGeom prst="rect">
            <a:avLst/>
          </a:prstGeom>
          <a:noFill/>
        </p:spPr>
        <p:txBody>
          <a:bodyPr wrap="square" rtlCol="0">
            <a:spAutoFit/>
          </a:bodyPr>
          <a:lstStyle/>
          <a:p>
            <a:pPr algn="r"/>
            <a:r>
              <a:rPr lang="en-GB" sz="1000" dirty="0">
                <a:solidFill>
                  <a:schemeClr val="accent5"/>
                </a:solidFill>
              </a:rPr>
              <a:t>Registered Charity No 1079752</a:t>
            </a:r>
            <a:br>
              <a:rPr lang="en-GB" sz="1000" dirty="0">
                <a:solidFill>
                  <a:schemeClr val="accent5"/>
                </a:solidFill>
              </a:rPr>
            </a:br>
            <a:r>
              <a:rPr lang="en-GB" sz="1000" dirty="0">
                <a:solidFill>
                  <a:schemeClr val="accent5"/>
                </a:solidFill>
              </a:rPr>
              <a:t>RedR UK is a company limited by guarantee. Company Number 3929653</a:t>
            </a:r>
          </a:p>
        </p:txBody>
      </p:sp>
    </p:spTree>
    <p:extLst>
      <p:ext uri="{BB962C8B-B14F-4D97-AF65-F5344CB8AC3E}">
        <p14:creationId xmlns:p14="http://schemas.microsoft.com/office/powerpoint/2010/main" val="258809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3206160" cy="357200"/>
          </a:xfrm>
          <a:prstGeom prst="rect">
            <a:avLst/>
          </a:prstGeom>
        </p:spPr>
        <p:txBody>
          <a:bodyPr>
            <a:noAutofit/>
          </a:bodyPr>
          <a:lstStyle>
            <a:lvl1pPr>
              <a:buNone/>
              <a:defRPr sz="1200" baseline="0">
                <a:solidFill>
                  <a:schemeClr val="tx2">
                    <a:lumMod val="60000"/>
                    <a:lumOff val="40000"/>
                  </a:schemeClr>
                </a:solidFill>
              </a:defRPr>
            </a:lvl1pPr>
          </a:lstStyle>
          <a:p>
            <a:pPr lvl="0"/>
            <a:r>
              <a:rPr lang="en-GB" dirty="0"/>
              <a:t>[CLICK TO EDIT]</a:t>
            </a:r>
          </a:p>
        </p:txBody>
      </p:sp>
      <p:sp>
        <p:nvSpPr>
          <p:cNvPr id="9" name="Text Placeholder 8"/>
          <p:cNvSpPr>
            <a:spLocks noGrp="1"/>
          </p:cNvSpPr>
          <p:nvPr>
            <p:ph type="body" sz="quarter" idx="14" hasCustomPrompt="1"/>
          </p:nvPr>
        </p:nvSpPr>
        <p:spPr>
          <a:xfrm>
            <a:off x="2065970" y="3357562"/>
            <a:ext cx="5602374" cy="571500"/>
          </a:xfrm>
          <a:prstGeom prst="rect">
            <a:avLst/>
          </a:prstGeom>
          <a:solidFill>
            <a:schemeClr val="bg2"/>
          </a:solidFill>
        </p:spPr>
        <p:txBody>
          <a:bodyPr anchor="ctr">
            <a:normAutofit/>
          </a:bodyPr>
          <a:lstStyle>
            <a:lvl1pPr algn="ctr">
              <a:buNone/>
              <a:defRPr sz="30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1135566" y="2500306"/>
            <a:ext cx="7396874" cy="642933"/>
          </a:xfrm>
          <a:prstGeom prst="rect">
            <a:avLst/>
          </a:prstGeom>
          <a:solidFill>
            <a:schemeClr val="tx2"/>
          </a:solidFill>
        </p:spPr>
        <p:txBody>
          <a:bodyPr anchor="ctr">
            <a:noAutofit/>
          </a:bodyPr>
          <a:lstStyle>
            <a:lvl1pPr algn="ctr">
              <a:buNone/>
              <a:defRPr sz="4000" baseline="0">
                <a:solidFill>
                  <a:schemeClr val="bg1"/>
                </a:solidFill>
                <a:latin typeface="+mj-lt"/>
              </a:defRPr>
            </a:lvl1pPr>
          </a:lstStyle>
          <a:p>
            <a:pPr lvl="0"/>
            <a:r>
              <a:rPr lang="en-GB" dirty="0"/>
              <a:t>[CLICK TO EDIT MAIN TITLE]</a:t>
            </a:r>
          </a:p>
        </p:txBody>
      </p:sp>
      <p:sp>
        <p:nvSpPr>
          <p:cNvPr id="14" name="TextBox 13"/>
          <p:cNvSpPr txBox="1"/>
          <p:nvPr userDrawn="1"/>
        </p:nvSpPr>
        <p:spPr>
          <a:xfrm>
            <a:off x="4286248" y="6315038"/>
            <a:ext cx="4786346" cy="338554"/>
          </a:xfrm>
          <a:prstGeom prst="rect">
            <a:avLst/>
          </a:prstGeom>
          <a:noFill/>
        </p:spPr>
        <p:txBody>
          <a:bodyPr wrap="square" rtlCol="0">
            <a:spAutoFit/>
          </a:bodyPr>
          <a:lstStyle/>
          <a:p>
            <a:pPr algn="r"/>
            <a:r>
              <a:rPr lang="en-GB" sz="800" dirty="0">
                <a:solidFill>
                  <a:srgbClr val="808285"/>
                </a:solidFill>
              </a:rPr>
              <a:t>Registered Charity No 1079752</a:t>
            </a:r>
            <a:br>
              <a:rPr lang="en-GB" sz="800" dirty="0">
                <a:solidFill>
                  <a:srgbClr val="808285"/>
                </a:solidFill>
              </a:rPr>
            </a:br>
            <a:r>
              <a:rPr lang="en-GB" sz="800" dirty="0">
                <a:solidFill>
                  <a:srgbClr val="808285"/>
                </a:solidFill>
              </a:rPr>
              <a:t>RedR UK is a company limited by guarantee. Company Number 3929653</a:t>
            </a:r>
          </a:p>
        </p:txBody>
      </p:sp>
    </p:spTree>
    <p:extLst>
      <p:ext uri="{BB962C8B-B14F-4D97-AF65-F5344CB8AC3E}">
        <p14:creationId xmlns:p14="http://schemas.microsoft.com/office/powerpoint/2010/main" val="78073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67226"/>
            <a:ext cx="6186502" cy="582594"/>
          </a:xfrm>
          <a:prstGeom prst="rect">
            <a:avLst/>
          </a:prstGeom>
        </p:spPr>
        <p:txBody>
          <a:bodyPr wrap="none"/>
          <a:lstStyle>
            <a:lvl1pPr algn="l">
              <a:defRPr sz="2400"/>
            </a:lvl1pPr>
          </a:lstStyle>
          <a:p>
            <a:r>
              <a:rPr lang="en-US" dirty="0"/>
              <a:t>CLICK TO EDIT MASTER TITLE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8" name="Rectangle 7"/>
          <p:cNvSpPr/>
          <p:nvPr/>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1438691"/>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929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1928797" cy="357200"/>
          </a:xfrm>
          <a:prstGeom prst="rect">
            <a:avLst/>
          </a:prstGeom>
        </p:spPr>
        <p:txBody>
          <a:bodyPr>
            <a:normAutofit/>
          </a:bodyPr>
          <a:lstStyle>
            <a:lvl1pPr>
              <a:buNone/>
              <a:defRPr sz="2000" baseline="0">
                <a:solidFill>
                  <a:schemeClr val="accent5"/>
                </a:solidFill>
              </a:defRPr>
            </a:lvl1pPr>
          </a:lstStyle>
          <a:p>
            <a:pPr lvl="0"/>
            <a:r>
              <a:rPr lang="en-GB" dirty="0"/>
              <a:t>[CLICK TO EDIT]</a:t>
            </a:r>
          </a:p>
        </p:txBody>
      </p:sp>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0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800" baseline="0">
                <a:solidFill>
                  <a:schemeClr val="bg1"/>
                </a:solidFill>
                <a:latin typeface="+mj-lt"/>
              </a:defRPr>
            </a:lvl1pPr>
          </a:lstStyle>
          <a:p>
            <a:pPr lvl="0"/>
            <a:r>
              <a:rPr lang="en-GB" dirty="0"/>
              <a:t>[CLICK TO EDIT MAIN TITLE]</a:t>
            </a:r>
          </a:p>
        </p:txBody>
      </p:sp>
      <p:sp>
        <p:nvSpPr>
          <p:cNvPr id="14" name="TextBox 13"/>
          <p:cNvSpPr txBox="1"/>
          <p:nvPr userDrawn="1"/>
        </p:nvSpPr>
        <p:spPr>
          <a:xfrm>
            <a:off x="4286248" y="6315038"/>
            <a:ext cx="4786346" cy="338554"/>
          </a:xfrm>
          <a:prstGeom prst="rect">
            <a:avLst/>
          </a:prstGeom>
          <a:noFill/>
        </p:spPr>
        <p:txBody>
          <a:bodyPr wrap="square" rtlCol="0">
            <a:spAutoFit/>
          </a:bodyPr>
          <a:lstStyle/>
          <a:p>
            <a:pPr algn="r"/>
            <a:r>
              <a:rPr lang="en-GB" sz="800" dirty="0">
                <a:solidFill>
                  <a:srgbClr val="808285"/>
                </a:solidFill>
              </a:rPr>
              <a:t>Registered Charity No 1079752</a:t>
            </a:r>
            <a:br>
              <a:rPr lang="en-GB" sz="800" dirty="0">
                <a:solidFill>
                  <a:srgbClr val="808285"/>
                </a:solidFill>
              </a:rPr>
            </a:br>
            <a:r>
              <a:rPr lang="en-GB" sz="800" dirty="0">
                <a:solidFill>
                  <a:srgbClr val="808285"/>
                </a:solidFill>
              </a:rPr>
              <a:t>RedR UK is a company limited by guarantee. Company Number 3929653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userDrawn="1"/>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6401F1C8-8BAC-4575-8DAA-3C3D99786F83}" type="datetime1">
              <a:rPr lang="en-US" smtClean="0"/>
              <a:t>11/11/2019</a:t>
            </a:fld>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3224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7" name="Rectangle 6"/>
          <p:cNvSpPr/>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a:prstGeom prst="rect">
            <a:avLst/>
          </a:prstGeo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7B1642DE-9AFA-4319-90BF-431C5C1FB690}" type="datetime1">
              <a:rPr lang="en-US" smtClean="0"/>
              <a:t>11/11/2019</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a:t>SBPP JIMT Pilot November 2014</a:t>
            </a:r>
            <a:endParaRPr lang="en-US" dirty="0"/>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39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553743CB-337A-4D6E-A4DA-402588C06323}" type="datetime1">
              <a:rPr lang="en-US" smtClean="0"/>
              <a:t>11/11/2019</a:t>
            </a:fld>
            <a:endParaRPr lang="en-US" dirty="0"/>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441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1"/>
            <a:ext cx="7543800" cy="14319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066801" y="1981200"/>
            <a:ext cx="36957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1" y="1981200"/>
            <a:ext cx="36957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822961" y="6459786"/>
            <a:ext cx="1854203" cy="365125"/>
          </a:xfrm>
          <a:prstGeom prst="rect">
            <a:avLst/>
          </a:prstGeom>
          <a:ln/>
        </p:spPr>
        <p:txBody>
          <a:bodyPr/>
          <a:lstStyle>
            <a:lvl1pPr>
              <a:defRPr/>
            </a:lvl1pPr>
          </a:lstStyle>
          <a:p>
            <a:pPr>
              <a:defRPr/>
            </a:pPr>
            <a:fld id="{F523DE61-BC73-49F9-B199-5E3158CF2124}" type="datetimeFigureOut">
              <a:rPr lang="en-US"/>
              <a:pPr>
                <a:defRPr/>
              </a:pPr>
              <a:t>11/11/2019</a:t>
            </a:fld>
            <a:endParaRPr lang="en-US"/>
          </a:p>
        </p:txBody>
      </p:sp>
      <p:sp>
        <p:nvSpPr>
          <p:cNvPr id="7" name="Slide Number Placeholder 6"/>
          <p:cNvSpPr>
            <a:spLocks noGrp="1" noChangeArrowheads="1"/>
          </p:cNvSpPr>
          <p:nvPr>
            <p:ph type="sldNum" sz="quarter" idx="12"/>
          </p:nvPr>
        </p:nvSpPr>
        <p:spPr>
          <a:xfrm>
            <a:off x="7425344" y="6459786"/>
            <a:ext cx="984019" cy="365125"/>
          </a:xfrm>
          <a:prstGeom prst="rect">
            <a:avLst/>
          </a:prstGeom>
          <a:ln/>
        </p:spPr>
        <p:txBody>
          <a:bodyPr/>
          <a:lstStyle>
            <a:lvl1pPr>
              <a:defRPr/>
            </a:lvl1pPr>
          </a:lstStyle>
          <a:p>
            <a:pPr>
              <a:defRPr/>
            </a:pPr>
            <a:fld id="{5480F610-323D-430D-B43E-94E20455EC40}" type="slidenum">
              <a:rPr lang="en-US"/>
              <a:pPr>
                <a:defRPr/>
              </a:pPr>
              <a:t>‹#›</a:t>
            </a:fld>
            <a:endParaRPr lang="en-US"/>
          </a:p>
        </p:txBody>
      </p:sp>
    </p:spTree>
    <p:extLst>
      <p:ext uri="{BB962C8B-B14F-4D97-AF65-F5344CB8AC3E}">
        <p14:creationId xmlns:p14="http://schemas.microsoft.com/office/powerpoint/2010/main" val="260650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1928797" cy="357200"/>
          </a:xfrm>
          <a:prstGeom prst="rect">
            <a:avLst/>
          </a:prstGeom>
        </p:spPr>
        <p:txBody>
          <a:bodyPr>
            <a:normAutofit/>
          </a:bodyPr>
          <a:lstStyle>
            <a:lvl1pPr>
              <a:buNone/>
              <a:defRPr sz="2000" baseline="0">
                <a:solidFill>
                  <a:schemeClr val="accent5"/>
                </a:solidFill>
              </a:defRPr>
            </a:lvl1pPr>
          </a:lstStyle>
          <a:p>
            <a:pPr lvl="0"/>
            <a:r>
              <a:rPr lang="en-GB" dirty="0"/>
              <a:t>[CLICK TO EDIT]</a:t>
            </a:r>
          </a:p>
        </p:txBody>
      </p:sp>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4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400" baseline="0">
                <a:solidFill>
                  <a:schemeClr val="bg1"/>
                </a:solidFill>
                <a:latin typeface="+mj-lt"/>
              </a:defRPr>
            </a:lvl1pPr>
          </a:lstStyle>
          <a:p>
            <a:pPr lvl="0"/>
            <a:r>
              <a:rPr lang="en-GB" dirty="0"/>
              <a:t>[CLICK TO EDIT MAIN TITLE]</a:t>
            </a:r>
          </a:p>
        </p:txBody>
      </p:sp>
      <p:sp>
        <p:nvSpPr>
          <p:cNvPr id="14" name="TextBox 13"/>
          <p:cNvSpPr txBox="1"/>
          <p:nvPr/>
        </p:nvSpPr>
        <p:spPr>
          <a:xfrm>
            <a:off x="4286248" y="6315038"/>
            <a:ext cx="4786346" cy="400110"/>
          </a:xfrm>
          <a:prstGeom prst="rect">
            <a:avLst/>
          </a:prstGeom>
          <a:noFill/>
        </p:spPr>
        <p:txBody>
          <a:bodyPr wrap="square" rtlCol="0">
            <a:spAutoFit/>
          </a:bodyPr>
          <a:lstStyle/>
          <a:p>
            <a:pPr algn="r"/>
            <a:r>
              <a:rPr lang="en-GB" sz="1000" dirty="0">
                <a:solidFill>
                  <a:schemeClr val="accent5"/>
                </a:solidFill>
              </a:rPr>
              <a:t>Registered Charity No 1079752</a:t>
            </a:r>
            <a:br>
              <a:rPr lang="en-GB" sz="1000" dirty="0">
                <a:solidFill>
                  <a:schemeClr val="accent5"/>
                </a:solidFill>
              </a:rPr>
            </a:br>
            <a:r>
              <a:rPr lang="en-GB" sz="1000" dirty="0">
                <a:solidFill>
                  <a:schemeClr val="accent5"/>
                </a:solidFill>
              </a:rPr>
              <a:t>RedR UK is a company limited by guarantee. Company Number 3929653</a:t>
            </a:r>
          </a:p>
        </p:txBody>
      </p:sp>
    </p:spTree>
    <p:extLst>
      <p:ext uri="{BB962C8B-B14F-4D97-AF65-F5344CB8AC3E}">
        <p14:creationId xmlns:p14="http://schemas.microsoft.com/office/powerpoint/2010/main" val="429115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76" y="1017606"/>
            <a:ext cx="6186502" cy="582594"/>
          </a:xfrm>
          <a:prstGeom prst="rect">
            <a:avLst/>
          </a:prstGeom>
        </p:spPr>
        <p:txBody>
          <a:bodyPr wrap="none"/>
          <a:lstStyle>
            <a:lvl1pPr algn="l">
              <a:defRPr sz="2400"/>
            </a:lvl1pPr>
          </a:lstStyle>
          <a:p>
            <a:r>
              <a:rPr lang="en-US" dirty="0"/>
              <a:t>CLICK TO EDIT MASTER TITLE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7" name="Rectangle 6"/>
          <p:cNvSpPr/>
          <p:nvPr/>
        </p:nvSpPr>
        <p:spPr>
          <a:xfrm>
            <a:off x="-19776" y="1521801"/>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6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B53A726-3A86-4134-B850-387218FBB84F}"/>
              </a:ext>
            </a:extLst>
          </p:cNvPr>
          <p:cNvGrpSpPr/>
          <p:nvPr userDrawn="1"/>
        </p:nvGrpSpPr>
        <p:grpSpPr>
          <a:xfrm>
            <a:off x="2384773" y="188640"/>
            <a:ext cx="4374454" cy="432961"/>
            <a:chOff x="1662741" y="276327"/>
            <a:chExt cx="4374454" cy="432961"/>
          </a:xfrm>
        </p:grpSpPr>
        <p:pic>
          <p:nvPicPr>
            <p:cNvPr id="8" name="Picture 7" descr="ACF">
              <a:extLst>
                <a:ext uri="{FF2B5EF4-FFF2-40B4-BE49-F238E27FC236}">
                  <a16:creationId xmlns:a16="http://schemas.microsoft.com/office/drawing/2014/main" id="{8188BB1F-5141-461A-B1CD-DF511D061FC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4B72B206-4D28-4144-9E10-1B612517EEB1}"/>
                </a:ext>
              </a:extLst>
            </p:cNvPr>
            <p:cNvGrpSpPr/>
            <p:nvPr userDrawn="1"/>
          </p:nvGrpSpPr>
          <p:grpSpPr>
            <a:xfrm>
              <a:off x="1662741" y="276327"/>
              <a:ext cx="3262701" cy="432961"/>
              <a:chOff x="4437626" y="4242829"/>
              <a:chExt cx="3262701" cy="432961"/>
            </a:xfrm>
          </p:grpSpPr>
          <p:pic>
            <p:nvPicPr>
              <p:cNvPr id="10" name="Picture 9">
                <a:extLst>
                  <a:ext uri="{FF2B5EF4-FFF2-40B4-BE49-F238E27FC236}">
                    <a16:creationId xmlns:a16="http://schemas.microsoft.com/office/drawing/2014/main" id="{7D929520-CF7E-4AC7-9BC8-3A418578188B}"/>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143044D-79C8-4376-92F8-A1FF6727E026}"/>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EDBECD0A-17CB-4AD9-BE49-502F6E1324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685147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73" r:id="rId4"/>
    <p:sldLayoutId id="2147483674" r:id="rId5"/>
    <p:sldLayoutId id="2147483675" r:id="rId6"/>
    <p:sldLayoutId id="2147483676" r:id="rId7"/>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1B4177C-B3F8-4EF9-841E-2D4803E7AFF2}"/>
              </a:ext>
            </a:extLst>
          </p:cNvPr>
          <p:cNvGrpSpPr/>
          <p:nvPr userDrawn="1"/>
        </p:nvGrpSpPr>
        <p:grpSpPr>
          <a:xfrm>
            <a:off x="2384773" y="188640"/>
            <a:ext cx="4374454" cy="432961"/>
            <a:chOff x="1662741" y="276327"/>
            <a:chExt cx="4374454" cy="432961"/>
          </a:xfrm>
        </p:grpSpPr>
        <p:pic>
          <p:nvPicPr>
            <p:cNvPr id="8" name="Picture 7" descr="ACF">
              <a:extLst>
                <a:ext uri="{FF2B5EF4-FFF2-40B4-BE49-F238E27FC236}">
                  <a16:creationId xmlns:a16="http://schemas.microsoft.com/office/drawing/2014/main" id="{3F0AFDEE-2980-4C3E-A6D3-68C3B4FCEFE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88C6DC88-2E12-49A1-BFC3-574AB5DE7059}"/>
                </a:ext>
              </a:extLst>
            </p:cNvPr>
            <p:cNvGrpSpPr/>
            <p:nvPr userDrawn="1"/>
          </p:nvGrpSpPr>
          <p:grpSpPr>
            <a:xfrm>
              <a:off x="1662741" y="276327"/>
              <a:ext cx="3262701" cy="432961"/>
              <a:chOff x="4437626" y="4242829"/>
              <a:chExt cx="3262701" cy="432961"/>
            </a:xfrm>
          </p:grpSpPr>
          <p:pic>
            <p:nvPicPr>
              <p:cNvPr id="10" name="Picture 9">
                <a:extLst>
                  <a:ext uri="{FF2B5EF4-FFF2-40B4-BE49-F238E27FC236}">
                    <a16:creationId xmlns:a16="http://schemas.microsoft.com/office/drawing/2014/main" id="{6D1BA124-DD46-4333-BF80-D334C1B70FC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EAF5E07-800D-43AB-97C7-B0BC02E6CBE5}"/>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C2BA432D-8E28-42F5-9BE2-317402AB30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0549943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irinnews.org/photogallery/selectedimage.asp?fImageID=200572549&amp;fextention=JPG&amp;fcredit=IRIN&amp;fcountry=NEPAL&amp;ftheme=Natural_Disasters&amp;fregion=Asia&amp;fdesc=%5bNepal%5d%20Lilamaya%20Rai,%2065-year%20old%20villager%20of%20Mahendranagar%20lost%20all%20her%20property%20and%20now%20lives%20in%20a%20makeshift%20hut.%20No%20organisation%20has%20offered%20any%20help%20despite%20her%20difficult%20circumstances.&amp;fdate=7/25/2005%207:48:00%20AM&amp;fcontact=http://www.irinnew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r>
              <a:rPr lang="en-GB" sz="2400" dirty="0">
                <a:latin typeface="Arial" panose="020B0604020202020204" pitchFamily="34" charset="0"/>
                <a:cs typeface="Arial" panose="020B0604020202020204" pitchFamily="34" charset="0"/>
              </a:rPr>
              <a:t>INFORMATION MANAGEMENT </a:t>
            </a:r>
          </a:p>
        </p:txBody>
      </p:sp>
      <p:sp>
        <p:nvSpPr>
          <p:cNvPr id="10" name="Text Placeholder 9"/>
          <p:cNvSpPr>
            <a:spLocks noGrp="1"/>
          </p:cNvSpPr>
          <p:nvPr>
            <p:ph type="body" sz="quarter" idx="15"/>
          </p:nvPr>
        </p:nvSpPr>
        <p:spPr>
          <a:xfrm>
            <a:off x="1135566" y="1844824"/>
            <a:ext cx="7396874" cy="1298415"/>
          </a:xfrm>
          <a:prstGeom prst="rect">
            <a:avLst/>
          </a:prstGeom>
        </p:spPr>
        <p:txBody>
          <a:bodyPr>
            <a:normAutofit/>
          </a:bodyPr>
          <a:lstStyle/>
          <a:p>
            <a:r>
              <a:rPr lang="en-GB" sz="3200" b="1">
                <a:latin typeface="Arial Unicode MS" pitchFamily="34" charset="-128"/>
                <a:ea typeface="Arial Unicode MS" pitchFamily="34" charset="-128"/>
                <a:cs typeface="Arial Unicode MS" pitchFamily="34" charset="-128"/>
              </a:rPr>
              <a:t>1.2 The Humanitarian Landscape</a:t>
            </a:r>
            <a:endParaRPr lang="en-GB" sz="2400" b="1" dirty="0">
              <a:latin typeface="Arial Unicode MS" pitchFamily="34" charset="-128"/>
              <a:ea typeface="Arial Unicode MS" pitchFamily="34" charset="-128"/>
              <a:cs typeface="Arial Unicode MS" pitchFamily="34" charset="-128"/>
            </a:endParaRPr>
          </a:p>
        </p:txBody>
      </p:sp>
      <p:sp>
        <p:nvSpPr>
          <p:cNvPr id="3" name="Text Placeholder 2"/>
          <p:cNvSpPr>
            <a:spLocks noGrp="1"/>
          </p:cNvSpPr>
          <p:nvPr>
            <p:ph type="body" sz="quarter" idx="13"/>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1115616" y="3140968"/>
            <a:ext cx="7272808" cy="3168352"/>
          </a:xfrm>
        </p:spPr>
        <p:txBody>
          <a:bodyPr/>
          <a:lstStyle/>
          <a:p>
            <a:r>
              <a:rPr lang="en-US" sz="2400" dirty="0"/>
              <a:t>Roster of Emergency Coordinators for Level 3 Emergencies</a:t>
            </a:r>
          </a:p>
          <a:p>
            <a:r>
              <a:rPr lang="en-US" sz="2400" dirty="0"/>
              <a:t>Empowered Leadership for staff (women and men) and affected people with specific needs, women, girls, boys and men.</a:t>
            </a:r>
          </a:p>
          <a:p>
            <a:r>
              <a:rPr lang="en-US" sz="2400" dirty="0"/>
              <a:t>Inter-Agency Rapid Response Mechanism (IARRM)</a:t>
            </a:r>
          </a:p>
          <a:p>
            <a:r>
              <a:rPr lang="en-US" sz="2400" dirty="0"/>
              <a:t>Leadership Training</a:t>
            </a:r>
          </a:p>
          <a:p>
            <a:endParaRPr lang="en-GB" sz="2400" dirty="0"/>
          </a:p>
        </p:txBody>
      </p:sp>
      <p:pic>
        <p:nvPicPr>
          <p:cNvPr id="4" name="Picture 3" descr="leadership.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1752198"/>
            <a:ext cx="4536504" cy="1510276"/>
          </a:xfrm>
          <a:prstGeom prst="rect">
            <a:avLst/>
          </a:prstGeom>
        </p:spPr>
      </p:pic>
    </p:spTree>
    <p:extLst>
      <p:ext uri="{BB962C8B-B14F-4D97-AF65-F5344CB8AC3E}">
        <p14:creationId xmlns:p14="http://schemas.microsoft.com/office/powerpoint/2010/main" val="151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3307790"/>
            <a:ext cx="7560840" cy="3057203"/>
          </a:xfrm>
          <a:prstGeom prst="rect">
            <a:avLst/>
          </a:prstGeom>
        </p:spPr>
        <p:txBody>
          <a:bodyPr/>
          <a:lstStyle/>
          <a:p>
            <a:pPr>
              <a:lnSpc>
                <a:spcPct val="130000"/>
              </a:lnSpc>
              <a:buFont typeface="Arial"/>
              <a:buChar char="•"/>
            </a:pPr>
            <a:r>
              <a:rPr lang="en-US" sz="2400" dirty="0">
                <a:solidFill>
                  <a:srgbClr val="5F5F5F"/>
                </a:solidFill>
                <a:latin typeface="Arial"/>
                <a:cs typeface="Arial"/>
              </a:rPr>
              <a:t>Strategic Use of Clusters</a:t>
            </a:r>
          </a:p>
          <a:p>
            <a:pPr>
              <a:lnSpc>
                <a:spcPct val="130000"/>
              </a:lnSpc>
              <a:buFont typeface="Arial"/>
              <a:buChar char="•"/>
            </a:pPr>
            <a:r>
              <a:rPr lang="en-US" sz="2400" dirty="0">
                <a:solidFill>
                  <a:srgbClr val="5F5F5F"/>
                </a:solidFill>
                <a:latin typeface="Arial"/>
                <a:cs typeface="Arial"/>
              </a:rPr>
              <a:t>Simplified Cluster Management</a:t>
            </a:r>
          </a:p>
          <a:p>
            <a:pPr>
              <a:lnSpc>
                <a:spcPct val="130000"/>
              </a:lnSpc>
              <a:buFont typeface="Arial"/>
              <a:buChar char="•"/>
            </a:pPr>
            <a:r>
              <a:rPr lang="en-US" sz="2400" dirty="0">
                <a:solidFill>
                  <a:srgbClr val="5F5F5F"/>
                </a:solidFill>
                <a:latin typeface="Arial"/>
                <a:cs typeface="Arial"/>
              </a:rPr>
              <a:t>Minimum Commitments for Participation in Clusters</a:t>
            </a:r>
          </a:p>
          <a:p>
            <a:pPr>
              <a:lnSpc>
                <a:spcPct val="130000"/>
              </a:lnSpc>
              <a:buFont typeface="Arial"/>
              <a:buChar char="•"/>
            </a:pPr>
            <a:r>
              <a:rPr lang="en-US" sz="2400" dirty="0">
                <a:solidFill>
                  <a:srgbClr val="5F5F5F"/>
                </a:solidFill>
                <a:latin typeface="Arial"/>
                <a:cs typeface="Arial"/>
              </a:rPr>
              <a:t>Strengthening </a:t>
            </a:r>
            <a:r>
              <a:rPr lang="en-US" sz="2400" dirty="0">
                <a:latin typeface="Arial"/>
                <a:cs typeface="Arial"/>
              </a:rPr>
              <a:t>NGO (women’s rights organization, in particular) Representation in the Humanitarian Country Team</a:t>
            </a:r>
          </a:p>
          <a:p>
            <a:endParaRPr lang="en-GB" sz="2400" dirty="0"/>
          </a:p>
        </p:txBody>
      </p:sp>
      <p:pic>
        <p:nvPicPr>
          <p:cNvPr id="4" name="Picture 3" descr="coordination.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700808"/>
            <a:ext cx="5400600" cy="1606982"/>
          </a:xfrm>
          <a:prstGeom prst="rect">
            <a:avLst/>
          </a:prstGeom>
        </p:spPr>
      </p:pic>
    </p:spTree>
    <p:extLst>
      <p:ext uri="{BB962C8B-B14F-4D97-AF65-F5344CB8AC3E}">
        <p14:creationId xmlns:p14="http://schemas.microsoft.com/office/powerpoint/2010/main" val="411873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492896"/>
            <a:ext cx="7776864" cy="4061048"/>
          </a:xfrm>
        </p:spPr>
        <p:txBody>
          <a:bodyPr>
            <a:normAutofit fontScale="62500" lnSpcReduction="20000"/>
          </a:bodyPr>
          <a:lstStyle/>
          <a:p>
            <a:pPr>
              <a:lnSpc>
                <a:spcPct val="120000"/>
              </a:lnSpc>
              <a:buFont typeface="Arial"/>
              <a:buChar char="•"/>
            </a:pPr>
            <a:r>
              <a:rPr lang="en-US" sz="3200" dirty="0">
                <a:latin typeface="Arial"/>
                <a:cs typeface="Arial"/>
              </a:rPr>
              <a:t>Common Humanitarian </a:t>
            </a:r>
            <a:r>
              <a:rPr lang="en-US" sz="3200" dirty="0" err="1">
                <a:latin typeface="Arial"/>
                <a:cs typeface="Arial"/>
              </a:rPr>
              <a:t>Programme</a:t>
            </a:r>
            <a:r>
              <a:rPr lang="en-US" sz="3200" dirty="0">
                <a:latin typeface="Arial"/>
                <a:cs typeface="Arial"/>
              </a:rPr>
              <a:t> Cycle (HPC) to achieve collective results</a:t>
            </a:r>
          </a:p>
          <a:p>
            <a:pPr>
              <a:lnSpc>
                <a:spcPct val="120000"/>
              </a:lnSpc>
              <a:buFont typeface="Arial"/>
              <a:buChar char="•"/>
            </a:pPr>
            <a:r>
              <a:rPr lang="en-US" dirty="0">
                <a:latin typeface="Arial"/>
                <a:cs typeface="Arial"/>
              </a:rPr>
              <a:t>Cross-cutting issues are addressed and incorporated in AAP and HPC for an effective nutrition programming in emergencies (e.g. gender, GBV, empowerment, environment etc.)</a:t>
            </a:r>
            <a:endParaRPr lang="en-US" sz="3200" dirty="0">
              <a:latin typeface="Arial"/>
              <a:cs typeface="Arial"/>
            </a:endParaRPr>
          </a:p>
          <a:p>
            <a:pPr>
              <a:lnSpc>
                <a:spcPct val="120000"/>
              </a:lnSpc>
              <a:buFont typeface="Arial"/>
              <a:buChar char="•"/>
            </a:pPr>
            <a:r>
              <a:rPr lang="en-US" sz="3200" dirty="0">
                <a:latin typeface="Arial"/>
                <a:cs typeface="Arial"/>
              </a:rPr>
              <a:t>Assessment, Strategic Statement, Resource Allocation, Implementation, Monitoring, Reporting and Evaluation</a:t>
            </a:r>
          </a:p>
          <a:p>
            <a:pPr>
              <a:lnSpc>
                <a:spcPct val="120000"/>
              </a:lnSpc>
              <a:buFont typeface="Arial"/>
              <a:buChar char="•"/>
            </a:pPr>
            <a:r>
              <a:rPr lang="en-US" sz="3200" dirty="0">
                <a:latin typeface="Arial"/>
                <a:cs typeface="Arial"/>
              </a:rPr>
              <a:t>Common Performance and Reporting Framework including gender and GBV protection performance</a:t>
            </a:r>
          </a:p>
          <a:p>
            <a:pPr>
              <a:lnSpc>
                <a:spcPct val="120000"/>
              </a:lnSpc>
              <a:buFont typeface="Arial"/>
              <a:buChar char="•"/>
            </a:pPr>
            <a:r>
              <a:rPr lang="en-US" sz="3200" dirty="0">
                <a:latin typeface="Arial"/>
                <a:cs typeface="Arial"/>
              </a:rPr>
              <a:t>Accountability to Affected People (AAP) using a gender and GBV inclusive approach (e.g. survivor centered, community based and human rights approaches)</a:t>
            </a:r>
          </a:p>
          <a:p>
            <a:endParaRPr lang="en-GB" dirty="0"/>
          </a:p>
        </p:txBody>
      </p:sp>
      <p:pic>
        <p:nvPicPr>
          <p:cNvPr id="4" name="Picture 3" descr="accountability.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700808"/>
            <a:ext cx="4968552" cy="864096"/>
          </a:xfrm>
          <a:prstGeom prst="rect">
            <a:avLst/>
          </a:prstGeom>
        </p:spPr>
      </p:pic>
    </p:spTree>
    <p:extLst>
      <p:ext uri="{BB962C8B-B14F-4D97-AF65-F5344CB8AC3E}">
        <p14:creationId xmlns:p14="http://schemas.microsoft.com/office/powerpoint/2010/main" val="321189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822960" y="1124744"/>
            <a:ext cx="7543800" cy="612617"/>
          </a:xfrm>
        </p:spPr>
        <p:txBody>
          <a:bodyPr/>
          <a:lstStyle/>
          <a:p>
            <a:r>
              <a:rPr lang="en-US" altLang="en-US" sz="3200" b="1" dirty="0">
                <a:solidFill>
                  <a:schemeClr val="tx1"/>
                </a:solidFill>
                <a:ea typeface="ヒラギノ角ゴ ProN W3" pitchFamily="6" charset="-128"/>
              </a:rPr>
              <a:t>Six Core Functions of Clusters</a:t>
            </a:r>
          </a:p>
        </p:txBody>
      </p:sp>
      <p:sp>
        <p:nvSpPr>
          <p:cNvPr id="26628" name="Rectangle 3"/>
          <p:cNvSpPr>
            <a:spLocks noGrp="1"/>
          </p:cNvSpPr>
          <p:nvPr>
            <p:ph sz="half" idx="1"/>
          </p:nvPr>
        </p:nvSpPr>
        <p:spPr/>
        <p:txBody>
          <a:bodyPr>
            <a:noAutofit/>
          </a:bodyPr>
          <a:lstStyle/>
          <a:p>
            <a:pPr marL="731520" lvl="1" indent="-457200" defTabSz="457200">
              <a:spcAft>
                <a:spcPts val="600"/>
              </a:spcAft>
              <a:buFont typeface="+mj-lt"/>
              <a:buAutoNum type="arabicPeriod"/>
            </a:pPr>
            <a:r>
              <a:rPr lang="en-GB" sz="2400" dirty="0">
                <a:solidFill>
                  <a:srgbClr val="000000"/>
                </a:solidFill>
                <a:ea typeface="ヒラギノ明朝 ProN W3"/>
              </a:rPr>
              <a:t>Support service delivery </a:t>
            </a:r>
          </a:p>
          <a:p>
            <a:pPr marL="731520" lvl="1" indent="-457200" defTabSz="457200">
              <a:spcAft>
                <a:spcPts val="600"/>
              </a:spcAft>
              <a:buFont typeface="+mj-lt"/>
              <a:buAutoNum type="arabicPeriod"/>
            </a:pPr>
            <a:r>
              <a:rPr lang="en-GB" sz="2400" dirty="0">
                <a:solidFill>
                  <a:srgbClr val="000000"/>
                </a:solidFill>
                <a:ea typeface="ヒラギノ明朝 ProN W3"/>
              </a:rPr>
              <a:t>Inform the HC/HCT's strategic decision-making </a:t>
            </a:r>
          </a:p>
          <a:p>
            <a:pPr marL="731520" lvl="1" indent="-457200" defTabSz="457200">
              <a:spcAft>
                <a:spcPts val="600"/>
              </a:spcAft>
              <a:buFont typeface="+mj-lt"/>
              <a:buAutoNum type="arabicPeriod"/>
            </a:pPr>
            <a:r>
              <a:rPr lang="en-GB" sz="2400" dirty="0">
                <a:solidFill>
                  <a:srgbClr val="000000"/>
                </a:solidFill>
                <a:ea typeface="ヒラギノ明朝 ProN W3"/>
              </a:rPr>
              <a:t>Plan and implement cluster strategies </a:t>
            </a:r>
          </a:p>
          <a:p>
            <a:pPr marL="731520" lvl="1" indent="-457200" defTabSz="457200">
              <a:spcAft>
                <a:spcPts val="600"/>
              </a:spcAft>
              <a:buFont typeface="+mj-lt"/>
              <a:buAutoNum type="arabicPeriod"/>
            </a:pPr>
            <a:r>
              <a:rPr lang="en-GB" sz="2400" dirty="0">
                <a:solidFill>
                  <a:srgbClr val="000000"/>
                </a:solidFill>
                <a:ea typeface="ヒラギノ明朝 ProN W3"/>
              </a:rPr>
              <a:t>Monitor and evaluate performance</a:t>
            </a:r>
          </a:p>
          <a:p>
            <a:pPr marL="731520" lvl="1" indent="-457200" defTabSz="457200">
              <a:spcAft>
                <a:spcPts val="600"/>
              </a:spcAft>
              <a:buFont typeface="+mj-lt"/>
              <a:buAutoNum type="arabicPeriod"/>
            </a:pPr>
            <a:endParaRPr lang="en-GB" sz="2400" dirty="0">
              <a:solidFill>
                <a:srgbClr val="000000"/>
              </a:solidFill>
              <a:ea typeface="ヒラギノ明朝 ProN W3"/>
            </a:endParaRPr>
          </a:p>
          <a:p>
            <a:pPr marL="0" indent="0">
              <a:spcBef>
                <a:spcPts val="1200"/>
              </a:spcBef>
              <a:buNone/>
              <a:defRPr/>
            </a:pPr>
            <a:endParaRPr lang="en-GB" sz="2000" dirty="0"/>
          </a:p>
        </p:txBody>
      </p:sp>
      <p:sp>
        <p:nvSpPr>
          <p:cNvPr id="2" name="Content Placeholder 1"/>
          <p:cNvSpPr>
            <a:spLocks noGrp="1"/>
          </p:cNvSpPr>
          <p:nvPr>
            <p:ph sz="half" idx="2"/>
          </p:nvPr>
        </p:nvSpPr>
        <p:spPr/>
        <p:txBody>
          <a:bodyPr>
            <a:noAutofit/>
          </a:bodyPr>
          <a:lstStyle/>
          <a:p>
            <a:pPr marL="330200" indent="-330200" defTabSz="457200">
              <a:spcAft>
                <a:spcPts val="600"/>
              </a:spcAft>
              <a:buFont typeface="+mj-lt"/>
              <a:buAutoNum type="arabicPeriod" startAt="5"/>
            </a:pPr>
            <a:r>
              <a:rPr lang="en-GB" sz="2400" dirty="0">
                <a:solidFill>
                  <a:srgbClr val="000000"/>
                </a:solidFill>
                <a:ea typeface="ヒラギノ明朝 ProN W3"/>
              </a:rPr>
              <a:t>Build national capacity in preparedness and contingency planning</a:t>
            </a:r>
          </a:p>
          <a:p>
            <a:pPr marL="330200" indent="-330200" defTabSz="457200">
              <a:spcAft>
                <a:spcPts val="600"/>
              </a:spcAft>
              <a:buFont typeface="+mj-lt"/>
              <a:buAutoNum type="arabicPeriod" startAt="5"/>
            </a:pPr>
            <a:r>
              <a:rPr lang="en-GB" sz="2400" dirty="0">
                <a:solidFill>
                  <a:srgbClr val="000000"/>
                </a:solidFill>
                <a:ea typeface="ヒラギノ明朝 ProN W3"/>
              </a:rPr>
              <a:t>Advocacy</a:t>
            </a:r>
          </a:p>
          <a:p>
            <a:pPr marL="274320" lvl="1" indent="0" defTabSz="457200">
              <a:spcAft>
                <a:spcPts val="600"/>
              </a:spcAft>
              <a:buNone/>
            </a:pPr>
            <a:r>
              <a:rPr lang="en-GB" sz="2400" b="1" dirty="0">
                <a:solidFill>
                  <a:schemeClr val="bg2"/>
                </a:solidFill>
                <a:ea typeface="ヒラギノ明朝 ProN W3"/>
              </a:rPr>
              <a:t>+ Accountability to affected population (AAP)</a:t>
            </a:r>
          </a:p>
          <a:p>
            <a:pPr marL="457200" indent="-457200">
              <a:spcBef>
                <a:spcPts val="1200"/>
              </a:spcBef>
              <a:buFont typeface="+mj-lt"/>
              <a:buAutoNum type="arabicPeriod" startAt="5"/>
              <a:defRPr/>
            </a:pPr>
            <a:endParaRPr lang="en-AU" sz="2000" dirty="0"/>
          </a:p>
        </p:txBody>
      </p:sp>
      <p:sp>
        <p:nvSpPr>
          <p:cNvPr id="19461" name="Text Box 6"/>
          <p:cNvSpPr txBox="1">
            <a:spLocks noChangeArrowheads="1"/>
          </p:cNvSpPr>
          <p:nvPr/>
        </p:nvSpPr>
        <p:spPr bwMode="auto">
          <a:xfrm>
            <a:off x="5200650" y="1524001"/>
            <a:ext cx="2584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a:spcBef>
                <a:spcPct val="0"/>
              </a:spcBef>
              <a:buFontTx/>
              <a:buNone/>
            </a:pPr>
            <a:endParaRPr lang="en-US" altLang="en-US">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28140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eakglas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772816"/>
            <a:ext cx="2975463" cy="4388403"/>
          </a:xfrm>
          <a:prstGeom prst="rect">
            <a:avLst/>
          </a:prstGeom>
        </p:spPr>
      </p:pic>
      <p:sp>
        <p:nvSpPr>
          <p:cNvPr id="2" name="Title 1"/>
          <p:cNvSpPr>
            <a:spLocks noGrp="1"/>
          </p:cNvSpPr>
          <p:nvPr>
            <p:ph type="title"/>
          </p:nvPr>
        </p:nvSpPr>
        <p:spPr/>
        <p:txBody>
          <a:bodyPr/>
          <a:lstStyle/>
          <a:p>
            <a:r>
              <a:rPr lang="en-GB" b="1" dirty="0"/>
              <a:t>When is the cluster activated?</a:t>
            </a:r>
          </a:p>
        </p:txBody>
      </p:sp>
    </p:spTree>
    <p:extLst>
      <p:ext uri="{BB962C8B-B14F-4D97-AF65-F5344CB8AC3E}">
        <p14:creationId xmlns:p14="http://schemas.microsoft.com/office/powerpoint/2010/main" val="246673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 y="980728"/>
            <a:ext cx="8461884" cy="864096"/>
          </a:xfrm>
        </p:spPr>
        <p:txBody>
          <a:bodyPr/>
          <a:lstStyle/>
          <a:p>
            <a:pPr>
              <a:spcBef>
                <a:spcPts val="0"/>
              </a:spcBef>
            </a:pPr>
            <a:r>
              <a:rPr lang="en-US" b="1" dirty="0"/>
              <a:t>Level 3 Emergencies</a:t>
            </a:r>
            <a:r>
              <a:rPr lang="en-US" dirty="0"/>
              <a:t> declared by IASC to be exceptional in:</a:t>
            </a:r>
            <a:endParaRPr lang="en-US" sz="2400" dirty="0">
              <a:solidFill>
                <a:srgbClr val="5F5F5F"/>
              </a:solidFill>
              <a:latin typeface="Arial"/>
              <a:ea typeface="+mn-ea"/>
              <a:cs typeface="+mn-cs"/>
            </a:endParaRPr>
          </a:p>
        </p:txBody>
      </p:sp>
      <p:sp>
        <p:nvSpPr>
          <p:cNvPr id="4" name="Oval 3"/>
          <p:cNvSpPr/>
          <p:nvPr/>
        </p:nvSpPr>
        <p:spPr>
          <a:xfrm>
            <a:off x="1115616" y="1954882"/>
            <a:ext cx="2034854" cy="2122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Scale</a:t>
            </a:r>
          </a:p>
        </p:txBody>
      </p:sp>
      <p:sp>
        <p:nvSpPr>
          <p:cNvPr id="10" name="Oval 9"/>
          <p:cNvSpPr/>
          <p:nvPr/>
        </p:nvSpPr>
        <p:spPr>
          <a:xfrm>
            <a:off x="2267744" y="4380580"/>
            <a:ext cx="2034854" cy="2086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Capacity</a:t>
            </a:r>
          </a:p>
        </p:txBody>
      </p:sp>
      <p:sp>
        <p:nvSpPr>
          <p:cNvPr id="11" name="Oval 10"/>
          <p:cNvSpPr/>
          <p:nvPr/>
        </p:nvSpPr>
        <p:spPr>
          <a:xfrm>
            <a:off x="4716015" y="4352171"/>
            <a:ext cx="2101053" cy="20291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Reputational Risk</a:t>
            </a:r>
          </a:p>
        </p:txBody>
      </p:sp>
      <p:sp>
        <p:nvSpPr>
          <p:cNvPr id="12" name="Oval 11"/>
          <p:cNvSpPr/>
          <p:nvPr/>
        </p:nvSpPr>
        <p:spPr>
          <a:xfrm>
            <a:off x="3517838" y="1628800"/>
            <a:ext cx="2034854" cy="2166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Complexity</a:t>
            </a:r>
          </a:p>
        </p:txBody>
      </p:sp>
      <p:sp>
        <p:nvSpPr>
          <p:cNvPr id="13" name="Oval 12"/>
          <p:cNvSpPr/>
          <p:nvPr/>
        </p:nvSpPr>
        <p:spPr>
          <a:xfrm>
            <a:off x="5940152" y="1954882"/>
            <a:ext cx="2034854" cy="2266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Urgency</a:t>
            </a:r>
          </a:p>
        </p:txBody>
      </p:sp>
    </p:spTree>
    <p:extLst>
      <p:ext uri="{BB962C8B-B14F-4D97-AF65-F5344CB8AC3E}">
        <p14:creationId xmlns:p14="http://schemas.microsoft.com/office/powerpoint/2010/main" val="402434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err="1"/>
              <a:t>Exercise</a:t>
            </a:r>
            <a:r>
              <a:rPr lang="fr-FR" b="1" dirty="0"/>
              <a:t>:  Building the HPC</a:t>
            </a:r>
          </a:p>
        </p:txBody>
      </p:sp>
      <p:sp>
        <p:nvSpPr>
          <p:cNvPr id="3" name="Content Placeholder 2"/>
          <p:cNvSpPr>
            <a:spLocks noGrp="1"/>
          </p:cNvSpPr>
          <p:nvPr>
            <p:ph idx="1"/>
          </p:nvPr>
        </p:nvSpPr>
        <p:spPr>
          <a:xfrm>
            <a:off x="467544" y="2060848"/>
            <a:ext cx="8229600" cy="3958431"/>
          </a:xfrm>
        </p:spPr>
        <p:txBody>
          <a:bodyPr>
            <a:normAutofit/>
          </a:bodyPr>
          <a:lstStyle/>
          <a:p>
            <a:pPr marL="0" indent="0">
              <a:buNone/>
            </a:pPr>
            <a:r>
              <a:rPr lang="en-GB" dirty="0"/>
              <a:t>5 minutes to put together the stages of the HPC on Flipchart</a:t>
            </a:r>
          </a:p>
          <a:p>
            <a:pPr marL="0" indent="0">
              <a:buNone/>
            </a:pPr>
            <a:endParaRPr lang="en-GB" i="1" dirty="0"/>
          </a:p>
          <a:p>
            <a:pPr marL="0" indent="0">
              <a:buNone/>
            </a:pPr>
            <a:r>
              <a:rPr lang="en-GB" i="1" dirty="0"/>
              <a:t>You may be asked to explain the logic behind your cycle. </a:t>
            </a:r>
          </a:p>
          <a:p>
            <a:endParaRPr lang="fr-FR" dirty="0"/>
          </a:p>
        </p:txBody>
      </p:sp>
      <p:pic>
        <p:nvPicPr>
          <p:cNvPr id="1028" name="Picture 4" descr="http://worldartsme.com/images/cycle-arrows-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012" y="4309035"/>
            <a:ext cx="2398640" cy="231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7"/>
          <p:cNvSpPr>
            <a:spLocks/>
          </p:cNvSpPr>
          <p:nvPr/>
        </p:nvSpPr>
        <p:spPr bwMode="auto">
          <a:xfrm>
            <a:off x="1979712" y="3645024"/>
            <a:ext cx="507656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Aft>
                <a:spcPts val="800"/>
              </a:spcAft>
              <a:buClr>
                <a:schemeClr val="bg1"/>
              </a:buClr>
              <a:buSzPct val="125000"/>
              <a:tabLst>
                <a:tab pos="233363" algn="l"/>
              </a:tabLst>
              <a:defRPr/>
            </a:pPr>
            <a:endParaRPr lang="en-US" dirty="0">
              <a:solidFill>
                <a:srgbClr val="7F7F7F"/>
              </a:solidFill>
              <a:sym typeface="Times New Roman" pitchFamily="18" charset="0"/>
            </a:endParaRPr>
          </a:p>
        </p:txBody>
      </p:sp>
      <p:sp>
        <p:nvSpPr>
          <p:cNvPr id="11269" name="Rectangle 9"/>
          <p:cNvSpPr>
            <a:spLocks noChangeArrowheads="1"/>
          </p:cNvSpPr>
          <p:nvPr/>
        </p:nvSpPr>
        <p:spPr bwMode="auto">
          <a:xfrm>
            <a:off x="1143001" y="844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itchFamily="34" charset="0"/>
                <a:ea typeface="ヒラギノ角ゴ ProN W3" pitchFamily="6" charset="-128"/>
              </a:defRPr>
            </a:lvl1pPr>
            <a:lvl2pPr marL="742950" indent="-285750" eaLnBrk="0" hangingPunct="0">
              <a:defRPr b="1">
                <a:solidFill>
                  <a:schemeClr val="tx1"/>
                </a:solidFill>
                <a:latin typeface="Arial" pitchFamily="34" charset="0"/>
                <a:ea typeface="ヒラギノ角ゴ ProN W3" pitchFamily="6" charset="-128"/>
              </a:defRPr>
            </a:lvl2pPr>
            <a:lvl3pPr marL="1143000" indent="-228600" eaLnBrk="0" hangingPunct="0">
              <a:defRPr b="1">
                <a:solidFill>
                  <a:schemeClr val="tx1"/>
                </a:solidFill>
                <a:latin typeface="Arial" pitchFamily="34" charset="0"/>
                <a:ea typeface="ヒラギノ角ゴ ProN W3" pitchFamily="6" charset="-128"/>
              </a:defRPr>
            </a:lvl3pPr>
            <a:lvl4pPr marL="1600200" indent="-228600" eaLnBrk="0" hangingPunct="0">
              <a:defRPr b="1">
                <a:solidFill>
                  <a:schemeClr val="tx1"/>
                </a:solidFill>
                <a:latin typeface="Arial" pitchFamily="34" charset="0"/>
                <a:ea typeface="ヒラギノ角ゴ ProN W3" pitchFamily="6" charset="-128"/>
              </a:defRPr>
            </a:lvl4pPr>
            <a:lvl5pPr marL="2057400" indent="-228600" eaLnBrk="0" hangingPunct="0">
              <a:defRPr b="1">
                <a:solidFill>
                  <a:schemeClr val="tx1"/>
                </a:solidFill>
                <a:latin typeface="Arial" pitchFamily="34" charset="0"/>
                <a:ea typeface="ヒラギノ角ゴ ProN W3" pitchFamily="6"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pitchFamily="6"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pitchFamily="6"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pitchFamily="6"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pitchFamily="6" charset="-128"/>
              </a:defRPr>
            </a:lvl9pPr>
          </a:lstStyle>
          <a:p>
            <a:pPr eaLnBrk="1" hangingPunct="1"/>
            <a:endParaRPr lang="en-GB" altLang="en-US"/>
          </a:p>
        </p:txBody>
      </p:sp>
      <p:sp>
        <p:nvSpPr>
          <p:cNvPr id="11270" name="Rectangle 10"/>
          <p:cNvSpPr>
            <a:spLocks noChangeArrowheads="1"/>
          </p:cNvSpPr>
          <p:nvPr/>
        </p:nvSpPr>
        <p:spPr bwMode="auto">
          <a:xfrm>
            <a:off x="1143001" y="844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a:solidFill>
                  <a:schemeClr val="tx1"/>
                </a:solidFill>
                <a:latin typeface="Arial" pitchFamily="34" charset="0"/>
                <a:ea typeface="ヒラギノ角ゴ ProN W3" pitchFamily="6" charset="-128"/>
              </a:defRPr>
            </a:lvl1pPr>
            <a:lvl2pPr marL="742950" indent="-285750" eaLnBrk="0" hangingPunct="0">
              <a:defRPr b="1">
                <a:solidFill>
                  <a:schemeClr val="tx1"/>
                </a:solidFill>
                <a:latin typeface="Arial" pitchFamily="34" charset="0"/>
                <a:ea typeface="ヒラギノ角ゴ ProN W3" pitchFamily="6" charset="-128"/>
              </a:defRPr>
            </a:lvl2pPr>
            <a:lvl3pPr marL="1143000" indent="-228600" eaLnBrk="0" hangingPunct="0">
              <a:defRPr b="1">
                <a:solidFill>
                  <a:schemeClr val="tx1"/>
                </a:solidFill>
                <a:latin typeface="Arial" pitchFamily="34" charset="0"/>
                <a:ea typeface="ヒラギノ角ゴ ProN W3" pitchFamily="6" charset="-128"/>
              </a:defRPr>
            </a:lvl3pPr>
            <a:lvl4pPr marL="1600200" indent="-228600" eaLnBrk="0" hangingPunct="0">
              <a:defRPr b="1">
                <a:solidFill>
                  <a:schemeClr val="tx1"/>
                </a:solidFill>
                <a:latin typeface="Arial" pitchFamily="34" charset="0"/>
                <a:ea typeface="ヒラギノ角ゴ ProN W3" pitchFamily="6" charset="-128"/>
              </a:defRPr>
            </a:lvl4pPr>
            <a:lvl5pPr marL="2057400" indent="-228600" eaLnBrk="0" hangingPunct="0">
              <a:defRPr b="1">
                <a:solidFill>
                  <a:schemeClr val="tx1"/>
                </a:solidFill>
                <a:latin typeface="Arial" pitchFamily="34" charset="0"/>
                <a:ea typeface="ヒラギノ角ゴ ProN W3" pitchFamily="6"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pitchFamily="6"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pitchFamily="6"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pitchFamily="6"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pitchFamily="6" charset="-128"/>
              </a:defRPr>
            </a:lvl9pPr>
          </a:lstStyle>
          <a:p>
            <a:pPr eaLnBrk="1" hangingPunct="1"/>
            <a:endParaRPr lang="en-GB" altLang="en-US"/>
          </a:p>
        </p:txBody>
      </p:sp>
      <p:sp>
        <p:nvSpPr>
          <p:cNvPr id="2" name="Title 1"/>
          <p:cNvSpPr>
            <a:spLocks noGrp="1"/>
          </p:cNvSpPr>
          <p:nvPr>
            <p:ph type="title"/>
          </p:nvPr>
        </p:nvSpPr>
        <p:spPr/>
        <p:txBody>
          <a:bodyPr/>
          <a:lstStyle/>
          <a:p>
            <a:r>
              <a:rPr lang="en-GB" b="1" dirty="0"/>
              <a:t>Humanitarian Programme Cycle</a:t>
            </a:r>
          </a:p>
        </p:txBody>
      </p:sp>
      <p:sp>
        <p:nvSpPr>
          <p:cNvPr id="11" name="Text Placeholder 3"/>
          <p:cNvSpPr>
            <a:spLocks noGrp="1"/>
          </p:cNvSpPr>
          <p:nvPr>
            <p:ph idx="1"/>
          </p:nvPr>
        </p:nvSpPr>
        <p:spPr>
          <a:xfrm>
            <a:off x="403194" y="5611319"/>
            <a:ext cx="8229600" cy="675921"/>
          </a:xfrm>
          <a:prstGeom prst="rect">
            <a:avLst/>
          </a:prstGeom>
        </p:spPr>
        <p:txBody>
          <a:bodyPr>
            <a:normAutofit lnSpcReduction="10000"/>
          </a:bodyPr>
          <a:lstStyle/>
          <a:p>
            <a:pPr marL="0" indent="0" algn="ctr">
              <a:buNone/>
            </a:pPr>
            <a:r>
              <a:rPr lang="en-GB" sz="2000" dirty="0">
                <a:solidFill>
                  <a:schemeClr val="accent3">
                    <a:lumMod val="50000"/>
                  </a:schemeClr>
                </a:solidFill>
              </a:rPr>
              <a:t>The phases are inter-related and should be managed in a seamless manner using a coherent approach and a common set of tools. </a:t>
            </a:r>
          </a:p>
        </p:txBody>
      </p:sp>
      <p:pic>
        <p:nvPicPr>
          <p:cNvPr id="3" name="Picture 2"/>
          <p:cNvPicPr>
            <a:picLocks noChangeAspect="1"/>
          </p:cNvPicPr>
          <p:nvPr/>
        </p:nvPicPr>
        <p:blipFill>
          <a:blip r:embed="rId3"/>
          <a:stretch>
            <a:fillRect/>
          </a:stretch>
        </p:blipFill>
        <p:spPr>
          <a:xfrm>
            <a:off x="2195736" y="1558277"/>
            <a:ext cx="4392488" cy="4035754"/>
          </a:xfrm>
          <a:prstGeom prst="rect">
            <a:avLst/>
          </a:prstGeom>
        </p:spPr>
      </p:pic>
    </p:spTree>
    <p:extLst>
      <p:ext uri="{BB962C8B-B14F-4D97-AF65-F5344CB8AC3E}">
        <p14:creationId xmlns:p14="http://schemas.microsoft.com/office/powerpoint/2010/main" val="30681235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5623" y="2311989"/>
            <a:ext cx="2755820" cy="1569660"/>
          </a:xfrm>
          <a:prstGeom prst="rect">
            <a:avLst/>
          </a:prstGeom>
          <a:noFill/>
        </p:spPr>
        <p:txBody>
          <a:bodyPr wrap="square" rtlCol="0">
            <a:spAutoFit/>
          </a:bodyPr>
          <a:lstStyle/>
          <a:p>
            <a:pPr algn="ctr"/>
            <a:r>
              <a:rPr lang="en-US" sz="4800" spc="-50" dirty="0">
                <a:solidFill>
                  <a:schemeClr val="tx1">
                    <a:lumMod val="75000"/>
                    <a:lumOff val="25000"/>
                  </a:schemeClr>
                </a:solidFill>
                <a:latin typeface="+mj-lt"/>
                <a:ea typeface="+mj-ea"/>
                <a:cs typeface="+mj-cs"/>
              </a:rPr>
              <a:t>You are here </a:t>
            </a:r>
          </a:p>
        </p:txBody>
      </p:sp>
      <p:sp>
        <p:nvSpPr>
          <p:cNvPr id="4" name="TextBox 3"/>
          <p:cNvSpPr txBox="1"/>
          <p:nvPr/>
        </p:nvSpPr>
        <p:spPr>
          <a:xfrm>
            <a:off x="251520" y="2310838"/>
            <a:ext cx="2760722" cy="646331"/>
          </a:xfrm>
          <a:prstGeom prst="rect">
            <a:avLst/>
          </a:prstGeom>
          <a:noFill/>
        </p:spPr>
        <p:txBody>
          <a:bodyPr wrap="square" rtlCol="0">
            <a:spAutoFit/>
          </a:bodyPr>
          <a:lstStyle/>
          <a:p>
            <a:r>
              <a:rPr lang="en-US" b="1" dirty="0"/>
              <a:t>Typhoon Haiyan – Philippines </a:t>
            </a:r>
            <a:r>
              <a:rPr lang="en-US" b="1" dirty="0">
                <a:solidFill>
                  <a:srgbClr val="FF0000"/>
                </a:solidFill>
              </a:rPr>
              <a:t>2013 </a:t>
            </a:r>
          </a:p>
        </p:txBody>
      </p:sp>
      <p:sp>
        <p:nvSpPr>
          <p:cNvPr id="6" name="Rectangle 5"/>
          <p:cNvSpPr/>
          <p:nvPr/>
        </p:nvSpPr>
        <p:spPr>
          <a:xfrm>
            <a:off x="6012160" y="5600290"/>
            <a:ext cx="2692218" cy="646331"/>
          </a:xfrm>
          <a:prstGeom prst="rect">
            <a:avLst/>
          </a:prstGeom>
        </p:spPr>
        <p:txBody>
          <a:bodyPr wrap="square">
            <a:spAutoFit/>
          </a:bodyPr>
          <a:lstStyle/>
          <a:p>
            <a:pPr>
              <a:spcBef>
                <a:spcPct val="20000"/>
              </a:spcBef>
              <a:buClr>
                <a:schemeClr val="accent1"/>
              </a:buClr>
              <a:buSzPct val="80000"/>
              <a:defRPr/>
            </a:pPr>
            <a:r>
              <a:rPr lang="en-US" b="1" dirty="0">
                <a:cs typeface="Arial" pitchFamily="34" charset="0"/>
              </a:rPr>
              <a:t>Sahel Food insecurity </a:t>
            </a:r>
            <a:r>
              <a:rPr lang="en-US" b="1" dirty="0">
                <a:solidFill>
                  <a:srgbClr val="FF0000"/>
                </a:solidFill>
                <a:cs typeface="Arial" pitchFamily="34" charset="0"/>
              </a:rPr>
              <a:t>2011-present</a:t>
            </a:r>
            <a:endParaRPr lang="en-US" b="1" dirty="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01" y="260648"/>
            <a:ext cx="2451802" cy="2007323"/>
          </a:xfrm>
          <a:prstGeom prst="rect">
            <a:avLst/>
          </a:prstGeom>
        </p:spPr>
      </p:pic>
      <p:sp>
        <p:nvSpPr>
          <p:cNvPr id="9" name="TextBox 8"/>
          <p:cNvSpPr txBox="1"/>
          <p:nvPr/>
        </p:nvSpPr>
        <p:spPr>
          <a:xfrm>
            <a:off x="6014104" y="2414903"/>
            <a:ext cx="2492774" cy="923330"/>
          </a:xfrm>
          <a:prstGeom prst="rect">
            <a:avLst/>
          </a:prstGeom>
          <a:noFill/>
        </p:spPr>
        <p:txBody>
          <a:bodyPr wrap="square" rtlCol="0">
            <a:spAutoFit/>
          </a:bodyPr>
          <a:lstStyle/>
          <a:p>
            <a:r>
              <a:rPr lang="en-US" b="1" dirty="0"/>
              <a:t>Syrian Refugees in Amman, Jordan,  </a:t>
            </a:r>
            <a:r>
              <a:rPr lang="en-US" b="1" dirty="0">
                <a:solidFill>
                  <a:srgbClr val="FF0000"/>
                </a:solidFill>
              </a:rPr>
              <a:t>2011-present</a:t>
            </a:r>
          </a:p>
        </p:txBody>
      </p:sp>
      <p:sp>
        <p:nvSpPr>
          <p:cNvPr id="11" name="Rectangle 10"/>
          <p:cNvSpPr/>
          <p:nvPr/>
        </p:nvSpPr>
        <p:spPr>
          <a:xfrm>
            <a:off x="251520" y="5373216"/>
            <a:ext cx="3105485" cy="923330"/>
          </a:xfrm>
          <a:prstGeom prst="rect">
            <a:avLst/>
          </a:prstGeom>
        </p:spPr>
        <p:txBody>
          <a:bodyPr wrap="square">
            <a:spAutoFit/>
          </a:bodyPr>
          <a:lstStyle/>
          <a:p>
            <a:pPr marL="1588" indent="-1588">
              <a:spcBef>
                <a:spcPct val="20000"/>
              </a:spcBef>
              <a:buClr>
                <a:schemeClr val="accent1"/>
              </a:buClr>
              <a:buSzPct val="80000"/>
              <a:defRPr/>
            </a:pPr>
            <a:r>
              <a:rPr lang="en-US" b="1" dirty="0">
                <a:cs typeface="Arial" pitchFamily="34" charset="0"/>
              </a:rPr>
              <a:t>Conflict IDP and food security crisis South Sudan </a:t>
            </a:r>
            <a:r>
              <a:rPr lang="en-US" b="1" dirty="0">
                <a:solidFill>
                  <a:srgbClr val="FF0000"/>
                </a:solidFill>
                <a:cs typeface="Arial" pitchFamily="34" charset="0"/>
              </a:rPr>
              <a:t>2013-present</a:t>
            </a:r>
            <a:endParaRPr lang="en-AU" b="1" dirty="0">
              <a:solidFill>
                <a:srgbClr val="FF0000"/>
              </a:solidFill>
              <a:cs typeface="Arial"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6807" y="260649"/>
            <a:ext cx="2420071" cy="215117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902" y="3120392"/>
            <a:ext cx="2451801" cy="221773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2491" y="1481720"/>
            <a:ext cx="2592636" cy="2304565"/>
          </a:xfrm>
          <a:prstGeom prst="rect">
            <a:avLst/>
          </a:prstGeom>
        </p:spPr>
      </p:pic>
      <p:sp>
        <p:nvSpPr>
          <p:cNvPr id="5" name="TextBox 4"/>
          <p:cNvSpPr txBox="1"/>
          <p:nvPr/>
        </p:nvSpPr>
        <p:spPr>
          <a:xfrm>
            <a:off x="3177765" y="3786285"/>
            <a:ext cx="2464397" cy="1200329"/>
          </a:xfrm>
          <a:prstGeom prst="rect">
            <a:avLst/>
          </a:prstGeom>
          <a:noFill/>
        </p:spPr>
        <p:txBody>
          <a:bodyPr wrap="square" rtlCol="0">
            <a:spAutoFit/>
          </a:bodyPr>
          <a:lstStyle/>
          <a:p>
            <a:r>
              <a:rPr lang="en-US" b="1" dirty="0"/>
              <a:t>Ebola epidemic Sierra Leone, Liberia, Guinea </a:t>
            </a:r>
            <a:r>
              <a:rPr lang="en-US" b="1" dirty="0">
                <a:solidFill>
                  <a:srgbClr val="FF0000"/>
                </a:solidFill>
              </a:rPr>
              <a:t>2013-2015</a:t>
            </a:r>
            <a:r>
              <a:rPr lang="en-US" b="1" dirty="0"/>
              <a:t> </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6807" y="3510770"/>
            <a:ext cx="2374895" cy="2089520"/>
          </a:xfrm>
          <a:prstGeom prst="rect">
            <a:avLst/>
          </a:prstGeom>
        </p:spPr>
      </p:pic>
    </p:spTree>
    <p:extLst>
      <p:ext uri="{BB962C8B-B14F-4D97-AF65-F5344CB8AC3E}">
        <p14:creationId xmlns:p14="http://schemas.microsoft.com/office/powerpoint/2010/main" val="358041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700808"/>
            <a:ext cx="7272808" cy="3046988"/>
          </a:xfrm>
          <a:prstGeom prst="rect">
            <a:avLst/>
          </a:prstGeom>
        </p:spPr>
        <p:txBody>
          <a:bodyPr wrap="square">
            <a:spAutoFit/>
          </a:bodyPr>
          <a:lstStyle/>
          <a:p>
            <a:pPr algn="ctr">
              <a:defRPr/>
            </a:pPr>
            <a:r>
              <a:rPr lang="en-US" sz="3200" dirty="0"/>
              <a:t>In your assigned scenario…</a:t>
            </a:r>
          </a:p>
          <a:p>
            <a:pPr algn="ctr">
              <a:defRPr/>
            </a:pPr>
            <a:endParaRPr lang="en-US" sz="3200" dirty="0"/>
          </a:p>
          <a:p>
            <a:pPr algn="ctr">
              <a:defRPr/>
            </a:pPr>
            <a:r>
              <a:rPr lang="en-US" sz="3200" dirty="0"/>
              <a:t>Who are the main actors in responding to the humanitarian situation and what impact does the context have on information management?</a:t>
            </a:r>
          </a:p>
        </p:txBody>
      </p:sp>
      <p:grpSp>
        <p:nvGrpSpPr>
          <p:cNvPr id="4" name="Group 3">
            <a:extLst>
              <a:ext uri="{FF2B5EF4-FFF2-40B4-BE49-F238E27FC236}">
                <a16:creationId xmlns:a16="http://schemas.microsoft.com/office/drawing/2014/main" id="{7CC2159F-7980-4A6D-900F-90CE06B86800}"/>
              </a:ext>
            </a:extLst>
          </p:cNvPr>
          <p:cNvGrpSpPr/>
          <p:nvPr/>
        </p:nvGrpSpPr>
        <p:grpSpPr>
          <a:xfrm>
            <a:off x="2384773" y="188640"/>
            <a:ext cx="4374454" cy="432961"/>
            <a:chOff x="1662741" y="276327"/>
            <a:chExt cx="4374454" cy="432961"/>
          </a:xfrm>
        </p:grpSpPr>
        <p:pic>
          <p:nvPicPr>
            <p:cNvPr id="5" name="Picture 4" descr="ACF">
              <a:extLst>
                <a:ext uri="{FF2B5EF4-FFF2-40B4-BE49-F238E27FC236}">
                  <a16:creationId xmlns:a16="http://schemas.microsoft.com/office/drawing/2014/main" id="{FC672316-8295-4882-9D4B-B05A7C51CB2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FBD24A65-9CDF-4036-B3AC-493CB5090EB0}"/>
                </a:ext>
              </a:extLst>
            </p:cNvPr>
            <p:cNvGrpSpPr/>
            <p:nvPr userDrawn="1"/>
          </p:nvGrpSpPr>
          <p:grpSpPr>
            <a:xfrm>
              <a:off x="1662741" y="276327"/>
              <a:ext cx="3262701" cy="432961"/>
              <a:chOff x="4437626" y="4242829"/>
              <a:chExt cx="3262701" cy="432961"/>
            </a:xfrm>
          </p:grpSpPr>
          <p:pic>
            <p:nvPicPr>
              <p:cNvPr id="7" name="Picture 6">
                <a:extLst>
                  <a:ext uri="{FF2B5EF4-FFF2-40B4-BE49-F238E27FC236}">
                    <a16:creationId xmlns:a16="http://schemas.microsoft.com/office/drawing/2014/main" id="{E425DB52-7899-42A6-B4B2-B8857F30993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E535905-DFD0-44FB-8868-35B6D6A60DA5}"/>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a:extLst>
                  <a:ext uri="{FF2B5EF4-FFF2-40B4-BE49-F238E27FC236}">
                    <a16:creationId xmlns:a16="http://schemas.microsoft.com/office/drawing/2014/main" id="{6F5F1385-F0ED-49D3-8F68-7E6128EDF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40531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9512" y="676214"/>
            <a:ext cx="8198686" cy="457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r>
              <a:rPr lang="en-GB" sz="2800" b="1" cap="none" dirty="0"/>
              <a:t>Coordination challenges in the early 2000’s</a:t>
            </a:r>
          </a:p>
        </p:txBody>
      </p:sp>
      <p:sp>
        <p:nvSpPr>
          <p:cNvPr id="6" name="Oval Callout 5"/>
          <p:cNvSpPr/>
          <p:nvPr/>
        </p:nvSpPr>
        <p:spPr>
          <a:xfrm>
            <a:off x="1380948" y="1524131"/>
            <a:ext cx="1966916" cy="139207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What</a:t>
            </a:r>
            <a:r>
              <a:rPr lang="de-DE" sz="1600" dirty="0">
                <a:solidFill>
                  <a:schemeClr val="tx1"/>
                </a:solidFill>
              </a:rPr>
              <a:t> </a:t>
            </a:r>
            <a:r>
              <a:rPr lang="de-DE" sz="1600" dirty="0" err="1">
                <a:solidFill>
                  <a:schemeClr val="tx1"/>
                </a:solidFill>
              </a:rPr>
              <a:t>organisations</a:t>
            </a:r>
            <a:r>
              <a:rPr lang="de-DE" sz="1600" dirty="0">
                <a:solidFill>
                  <a:schemeClr val="tx1"/>
                </a:solidFill>
              </a:rPr>
              <a:t> </a:t>
            </a:r>
            <a:r>
              <a:rPr lang="de-DE" sz="1600" dirty="0" err="1">
                <a:solidFill>
                  <a:schemeClr val="tx1"/>
                </a:solidFill>
              </a:rPr>
              <a:t>are</a:t>
            </a:r>
            <a:r>
              <a:rPr lang="de-DE" sz="1600" dirty="0">
                <a:solidFill>
                  <a:schemeClr val="tx1"/>
                </a:solidFill>
              </a:rPr>
              <a:t> </a:t>
            </a:r>
            <a:r>
              <a:rPr lang="de-DE" sz="1600" dirty="0" err="1">
                <a:solidFill>
                  <a:schemeClr val="tx1"/>
                </a:solidFill>
              </a:rPr>
              <a:t>already</a:t>
            </a:r>
            <a:r>
              <a:rPr lang="de-DE" sz="1600" dirty="0">
                <a:solidFill>
                  <a:schemeClr val="tx1"/>
                </a:solidFill>
              </a:rPr>
              <a:t> </a:t>
            </a:r>
            <a:r>
              <a:rPr lang="de-DE" sz="1600" dirty="0" err="1">
                <a:solidFill>
                  <a:schemeClr val="tx1"/>
                </a:solidFill>
              </a:rPr>
              <a:t>here</a:t>
            </a:r>
            <a:r>
              <a:rPr lang="de-DE" sz="1600" dirty="0">
                <a:solidFill>
                  <a:schemeClr val="tx1"/>
                </a:solidFill>
              </a:rPr>
              <a:t>?</a:t>
            </a:r>
            <a:endParaRPr lang="en-GB" sz="1600" dirty="0">
              <a:solidFill>
                <a:schemeClr val="tx1"/>
              </a:solidFill>
            </a:endParaRPr>
          </a:p>
        </p:txBody>
      </p:sp>
      <p:sp>
        <p:nvSpPr>
          <p:cNvPr id="7" name="Rounded Rectangular Callout 6"/>
          <p:cNvSpPr/>
          <p:nvPr/>
        </p:nvSpPr>
        <p:spPr>
          <a:xfrm>
            <a:off x="5332854" y="4468616"/>
            <a:ext cx="1688911" cy="1624084"/>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Where</a:t>
            </a:r>
            <a:r>
              <a:rPr lang="de-DE" sz="1600" dirty="0">
                <a:solidFill>
                  <a:schemeClr val="tx1"/>
                </a:solidFill>
              </a:rPr>
              <a:t> do </a:t>
            </a:r>
            <a:r>
              <a:rPr lang="de-DE" sz="1600" dirty="0" err="1">
                <a:solidFill>
                  <a:schemeClr val="tx1"/>
                </a:solidFill>
              </a:rPr>
              <a:t>people</a:t>
            </a:r>
            <a:r>
              <a:rPr lang="de-DE" sz="1600" dirty="0">
                <a:solidFill>
                  <a:schemeClr val="tx1"/>
                </a:solidFill>
              </a:rPr>
              <a:t> </a:t>
            </a:r>
            <a:r>
              <a:rPr lang="de-DE" sz="1600" dirty="0" err="1">
                <a:solidFill>
                  <a:schemeClr val="tx1"/>
                </a:solidFill>
              </a:rPr>
              <a:t>need</a:t>
            </a:r>
            <a:r>
              <a:rPr lang="de-DE" sz="1600" dirty="0">
                <a:solidFill>
                  <a:schemeClr val="tx1"/>
                </a:solidFill>
              </a:rPr>
              <a:t> </a:t>
            </a:r>
            <a:r>
              <a:rPr lang="de-DE" sz="1600" dirty="0" err="1">
                <a:solidFill>
                  <a:schemeClr val="tx1"/>
                </a:solidFill>
              </a:rPr>
              <a:t>assistance</a:t>
            </a:r>
            <a:r>
              <a:rPr lang="de-DE" sz="1600" dirty="0">
                <a:solidFill>
                  <a:schemeClr val="tx1"/>
                </a:solidFill>
              </a:rPr>
              <a:t>?</a:t>
            </a:r>
            <a:endParaRPr lang="en-GB" sz="1600" dirty="0">
              <a:solidFill>
                <a:schemeClr val="tx1"/>
              </a:solidFill>
            </a:endParaRPr>
          </a:p>
        </p:txBody>
      </p:sp>
      <p:sp>
        <p:nvSpPr>
          <p:cNvPr id="8" name="Cloud Callout 7"/>
          <p:cNvSpPr/>
          <p:nvPr/>
        </p:nvSpPr>
        <p:spPr>
          <a:xfrm>
            <a:off x="3563888" y="1173955"/>
            <a:ext cx="2081604" cy="180832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Who </a:t>
            </a:r>
            <a:r>
              <a:rPr lang="de-DE" sz="1600" dirty="0" err="1">
                <a:solidFill>
                  <a:schemeClr val="tx1"/>
                </a:solidFill>
              </a:rPr>
              <a:t>needs</a:t>
            </a:r>
            <a:r>
              <a:rPr lang="de-DE" sz="1600" dirty="0">
                <a:solidFill>
                  <a:schemeClr val="tx1"/>
                </a:solidFill>
              </a:rPr>
              <a:t> </a:t>
            </a:r>
            <a:r>
              <a:rPr lang="de-DE" sz="1600" dirty="0" err="1">
                <a:solidFill>
                  <a:schemeClr val="tx1"/>
                </a:solidFill>
              </a:rPr>
              <a:t>assistance</a:t>
            </a:r>
            <a:r>
              <a:rPr lang="de-DE" sz="1600" dirty="0">
                <a:solidFill>
                  <a:schemeClr val="tx1"/>
                </a:solidFill>
              </a:rPr>
              <a:t>?</a:t>
            </a:r>
            <a:endParaRPr lang="en-GB" sz="1600" dirty="0">
              <a:solidFill>
                <a:schemeClr val="tx1"/>
              </a:solidFill>
            </a:endParaRPr>
          </a:p>
        </p:txBody>
      </p:sp>
      <p:sp>
        <p:nvSpPr>
          <p:cNvPr id="9" name="Rounded Rectangular Callout 8"/>
          <p:cNvSpPr/>
          <p:nvPr/>
        </p:nvSpPr>
        <p:spPr>
          <a:xfrm>
            <a:off x="111299" y="2697498"/>
            <a:ext cx="1555846" cy="134657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Where</a:t>
            </a:r>
            <a:r>
              <a:rPr lang="de-DE" sz="1600" dirty="0">
                <a:solidFill>
                  <a:schemeClr val="tx1"/>
                </a:solidFill>
              </a:rPr>
              <a:t> </a:t>
            </a:r>
            <a:r>
              <a:rPr lang="de-DE" sz="1600" dirty="0" err="1">
                <a:solidFill>
                  <a:schemeClr val="tx1"/>
                </a:solidFill>
              </a:rPr>
              <a:t>can</a:t>
            </a:r>
            <a:r>
              <a:rPr lang="de-DE" sz="1600" dirty="0">
                <a:solidFill>
                  <a:schemeClr val="tx1"/>
                </a:solidFill>
              </a:rPr>
              <a:t> I </a:t>
            </a:r>
            <a:r>
              <a:rPr lang="de-DE" sz="1600" dirty="0" err="1">
                <a:solidFill>
                  <a:schemeClr val="tx1"/>
                </a:solidFill>
              </a:rPr>
              <a:t>get</a:t>
            </a:r>
            <a:r>
              <a:rPr lang="de-DE" sz="1600" dirty="0">
                <a:solidFill>
                  <a:schemeClr val="tx1"/>
                </a:solidFill>
              </a:rPr>
              <a:t> </a:t>
            </a:r>
            <a:r>
              <a:rPr lang="de-DE" sz="1600" dirty="0" err="1">
                <a:solidFill>
                  <a:schemeClr val="tx1"/>
                </a:solidFill>
              </a:rPr>
              <a:t>information</a:t>
            </a:r>
            <a:r>
              <a:rPr lang="de-DE" sz="1600" dirty="0">
                <a:solidFill>
                  <a:schemeClr val="tx1"/>
                </a:solidFill>
              </a:rPr>
              <a:t>?</a:t>
            </a:r>
            <a:endParaRPr lang="en-GB" sz="1600" dirty="0">
              <a:solidFill>
                <a:schemeClr val="tx1"/>
              </a:solidFill>
            </a:endParaRPr>
          </a:p>
        </p:txBody>
      </p:sp>
      <p:sp>
        <p:nvSpPr>
          <p:cNvPr id="10" name="Oval Callout 9"/>
          <p:cNvSpPr/>
          <p:nvPr/>
        </p:nvSpPr>
        <p:spPr>
          <a:xfrm>
            <a:off x="2200701" y="3022825"/>
            <a:ext cx="1832212" cy="139207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Who </a:t>
            </a:r>
            <a:r>
              <a:rPr lang="de-DE" sz="1600" dirty="0" err="1">
                <a:solidFill>
                  <a:schemeClr val="tx1"/>
                </a:solidFill>
              </a:rPr>
              <a:t>is</a:t>
            </a:r>
            <a:r>
              <a:rPr lang="de-DE" sz="1600" dirty="0">
                <a:solidFill>
                  <a:schemeClr val="tx1"/>
                </a:solidFill>
              </a:rPr>
              <a:t> </a:t>
            </a:r>
            <a:r>
              <a:rPr lang="de-DE" sz="1600" dirty="0" err="1">
                <a:solidFill>
                  <a:schemeClr val="tx1"/>
                </a:solidFill>
              </a:rPr>
              <a:t>doing</a:t>
            </a:r>
            <a:r>
              <a:rPr lang="de-DE" sz="1600" dirty="0">
                <a:solidFill>
                  <a:schemeClr val="tx1"/>
                </a:solidFill>
              </a:rPr>
              <a:t> Y in X-town?</a:t>
            </a:r>
            <a:endParaRPr lang="en-GB" sz="1600" dirty="0">
              <a:solidFill>
                <a:schemeClr val="tx1"/>
              </a:solidFill>
            </a:endParaRPr>
          </a:p>
        </p:txBody>
      </p:sp>
      <p:sp>
        <p:nvSpPr>
          <p:cNvPr id="11" name="Oval Callout 10"/>
          <p:cNvSpPr/>
          <p:nvPr/>
        </p:nvSpPr>
        <p:spPr>
          <a:xfrm>
            <a:off x="7311789" y="3380308"/>
            <a:ext cx="1832212" cy="139207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What is the  government doing ?</a:t>
            </a:r>
            <a:endParaRPr lang="en-GB" sz="1600" dirty="0">
              <a:solidFill>
                <a:schemeClr val="tx1"/>
              </a:solidFill>
            </a:endParaRPr>
          </a:p>
        </p:txBody>
      </p:sp>
      <p:sp>
        <p:nvSpPr>
          <p:cNvPr id="12" name="Rounded Rectangular Callout 11"/>
          <p:cNvSpPr/>
          <p:nvPr/>
        </p:nvSpPr>
        <p:spPr>
          <a:xfrm>
            <a:off x="786935" y="4444543"/>
            <a:ext cx="1353235" cy="112367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Who is in charge?</a:t>
            </a:r>
          </a:p>
        </p:txBody>
      </p:sp>
      <p:sp>
        <p:nvSpPr>
          <p:cNvPr id="13" name="Cloud Callout 12"/>
          <p:cNvSpPr/>
          <p:nvPr/>
        </p:nvSpPr>
        <p:spPr>
          <a:xfrm>
            <a:off x="2994415" y="4772381"/>
            <a:ext cx="1484195" cy="131359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How</a:t>
            </a:r>
            <a:r>
              <a:rPr lang="de-DE" sz="1600" dirty="0">
                <a:solidFill>
                  <a:schemeClr val="tx1"/>
                </a:solidFill>
              </a:rPr>
              <a:t> </a:t>
            </a:r>
            <a:r>
              <a:rPr lang="de-DE" sz="1600" dirty="0" err="1">
                <a:solidFill>
                  <a:schemeClr val="tx1"/>
                </a:solidFill>
              </a:rPr>
              <a:t>can</a:t>
            </a:r>
            <a:r>
              <a:rPr lang="de-DE" sz="1600" dirty="0">
                <a:solidFill>
                  <a:schemeClr val="tx1"/>
                </a:solidFill>
              </a:rPr>
              <a:t> I </a:t>
            </a:r>
            <a:r>
              <a:rPr lang="de-DE" sz="1600" dirty="0" err="1">
                <a:solidFill>
                  <a:schemeClr val="tx1"/>
                </a:solidFill>
              </a:rPr>
              <a:t>get</a:t>
            </a:r>
            <a:r>
              <a:rPr lang="de-DE" sz="1600" dirty="0">
                <a:solidFill>
                  <a:schemeClr val="tx1"/>
                </a:solidFill>
              </a:rPr>
              <a:t> </a:t>
            </a:r>
            <a:r>
              <a:rPr lang="de-DE" sz="1600" dirty="0" err="1">
                <a:solidFill>
                  <a:schemeClr val="tx1"/>
                </a:solidFill>
              </a:rPr>
              <a:t>funds</a:t>
            </a:r>
            <a:r>
              <a:rPr lang="de-DE" sz="1600" dirty="0">
                <a:solidFill>
                  <a:schemeClr val="tx1"/>
                </a:solidFill>
              </a:rPr>
              <a:t>?</a:t>
            </a:r>
            <a:endParaRPr lang="en-GB" sz="1600" dirty="0">
              <a:solidFill>
                <a:schemeClr val="tx1"/>
              </a:solidFill>
            </a:endParaRPr>
          </a:p>
        </p:txBody>
      </p:sp>
      <p:sp>
        <p:nvSpPr>
          <p:cNvPr id="14" name="Cloud Callout 13"/>
          <p:cNvSpPr/>
          <p:nvPr/>
        </p:nvSpPr>
        <p:spPr>
          <a:xfrm>
            <a:off x="5692351" y="1576966"/>
            <a:ext cx="2292824" cy="189703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tx1"/>
                </a:solidFill>
              </a:rPr>
              <a:t>Is</a:t>
            </a:r>
            <a:r>
              <a:rPr lang="de-DE" sz="1600" dirty="0">
                <a:solidFill>
                  <a:schemeClr val="tx1"/>
                </a:solidFill>
              </a:rPr>
              <a:t> </a:t>
            </a:r>
            <a:r>
              <a:rPr lang="de-DE" sz="1600" dirty="0" err="1">
                <a:solidFill>
                  <a:schemeClr val="tx1"/>
                </a:solidFill>
              </a:rPr>
              <a:t>anyone</a:t>
            </a:r>
            <a:r>
              <a:rPr lang="de-DE" sz="1600" dirty="0">
                <a:solidFill>
                  <a:schemeClr val="tx1"/>
                </a:solidFill>
              </a:rPr>
              <a:t> </a:t>
            </a:r>
            <a:r>
              <a:rPr lang="de-DE" sz="1600" dirty="0" err="1">
                <a:solidFill>
                  <a:schemeClr val="tx1"/>
                </a:solidFill>
              </a:rPr>
              <a:t>already</a:t>
            </a:r>
            <a:r>
              <a:rPr lang="de-DE" sz="1600" dirty="0">
                <a:solidFill>
                  <a:schemeClr val="tx1"/>
                </a:solidFill>
              </a:rPr>
              <a:t> </a:t>
            </a:r>
            <a:r>
              <a:rPr lang="de-DE" sz="1600" dirty="0" err="1">
                <a:solidFill>
                  <a:schemeClr val="tx1"/>
                </a:solidFill>
              </a:rPr>
              <a:t>doing</a:t>
            </a:r>
            <a:r>
              <a:rPr lang="de-DE" sz="1600" dirty="0">
                <a:solidFill>
                  <a:schemeClr val="tx1"/>
                </a:solidFill>
              </a:rPr>
              <a:t> X?</a:t>
            </a:r>
            <a:endParaRPr lang="en-GB" sz="1600" dirty="0">
              <a:solidFill>
                <a:schemeClr val="tx1"/>
              </a:solidFill>
            </a:endParaRPr>
          </a:p>
        </p:txBody>
      </p:sp>
      <p:grpSp>
        <p:nvGrpSpPr>
          <p:cNvPr id="15" name="Group 14">
            <a:extLst>
              <a:ext uri="{FF2B5EF4-FFF2-40B4-BE49-F238E27FC236}">
                <a16:creationId xmlns:a16="http://schemas.microsoft.com/office/drawing/2014/main" id="{38376407-8074-44D6-84BB-7205FE6A35AA}"/>
              </a:ext>
            </a:extLst>
          </p:cNvPr>
          <p:cNvGrpSpPr/>
          <p:nvPr/>
        </p:nvGrpSpPr>
        <p:grpSpPr>
          <a:xfrm>
            <a:off x="2384773" y="188640"/>
            <a:ext cx="4374454" cy="432961"/>
            <a:chOff x="1662741" y="276327"/>
            <a:chExt cx="4374454" cy="432961"/>
          </a:xfrm>
        </p:grpSpPr>
        <p:pic>
          <p:nvPicPr>
            <p:cNvPr id="16" name="Picture 15" descr="ACF">
              <a:extLst>
                <a:ext uri="{FF2B5EF4-FFF2-40B4-BE49-F238E27FC236}">
                  <a16:creationId xmlns:a16="http://schemas.microsoft.com/office/drawing/2014/main" id="{74AD8D2F-5C6A-4699-9977-E98FEFCF69F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id="{D710F7ED-FDF5-4769-A058-02CC7398E2A8}"/>
                </a:ext>
              </a:extLst>
            </p:cNvPr>
            <p:cNvGrpSpPr/>
            <p:nvPr userDrawn="1"/>
          </p:nvGrpSpPr>
          <p:grpSpPr>
            <a:xfrm>
              <a:off x="1662741" y="276327"/>
              <a:ext cx="3262701" cy="432961"/>
              <a:chOff x="4437626" y="4242829"/>
              <a:chExt cx="3262701" cy="432961"/>
            </a:xfrm>
          </p:grpSpPr>
          <p:pic>
            <p:nvPicPr>
              <p:cNvPr id="18" name="Picture 17">
                <a:extLst>
                  <a:ext uri="{FF2B5EF4-FFF2-40B4-BE49-F238E27FC236}">
                    <a16:creationId xmlns:a16="http://schemas.microsoft.com/office/drawing/2014/main" id="{034B71D3-64C8-4E0D-B9B5-65436D351F8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80D87075-6705-4340-9C97-B07E944F1B82}"/>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a:extLst>
                  <a:ext uri="{FF2B5EF4-FFF2-40B4-BE49-F238E27FC236}">
                    <a16:creationId xmlns:a16="http://schemas.microsoft.com/office/drawing/2014/main" id="{E528F0CB-0E06-4E52-99AD-F816B1CE01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32728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2552700" y="44624"/>
            <a:ext cx="5066731" cy="576064"/>
          </a:xfrm>
          <a:prstGeom prst="rect">
            <a:avLst/>
          </a:prstGeom>
        </p:spPr>
        <p:txBody>
          <a:bodyPr lIns="0" tIns="0" rIns="0" bIns="0"/>
          <a:lstStyle/>
          <a:p>
            <a:pPr eaLnBrk="1" hangingPunct="1"/>
            <a:r>
              <a:rPr lang="en-US" sz="3600" b="1" dirty="0"/>
              <a:t>Humanitarian Actors</a:t>
            </a:r>
          </a:p>
        </p:txBody>
      </p:sp>
      <p:sp>
        <p:nvSpPr>
          <p:cNvPr id="4" name="Oval 3"/>
          <p:cNvSpPr/>
          <p:nvPr/>
        </p:nvSpPr>
        <p:spPr>
          <a:xfrm>
            <a:off x="1219200" y="1676400"/>
            <a:ext cx="5943600" cy="39624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1828800" y="2557264"/>
            <a:ext cx="1447800" cy="1447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066800" y="3733800"/>
            <a:ext cx="1676400" cy="1447800"/>
          </a:xfrm>
          <a:prstGeom prst="ellipse">
            <a:avLst/>
          </a:prstGeom>
          <a:solidFill>
            <a:schemeClr val="accent2">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9" name="TextBox 7"/>
          <p:cNvSpPr txBox="1">
            <a:spLocks noChangeArrowheads="1"/>
          </p:cNvSpPr>
          <p:nvPr/>
        </p:nvSpPr>
        <p:spPr bwMode="auto">
          <a:xfrm>
            <a:off x="2913856" y="1752600"/>
            <a:ext cx="2594248" cy="948769"/>
          </a:xfrm>
          <a:prstGeom prst="rect">
            <a:avLst/>
          </a:prstGeom>
          <a:noFill/>
          <a:ln w="9525">
            <a:noFill/>
            <a:miter lim="800000"/>
            <a:headEnd/>
            <a:tailEnd/>
          </a:ln>
        </p:spPr>
        <p:txBody>
          <a:bodyPr wrap="square">
            <a:spAutoFit/>
          </a:bodyPr>
          <a:lstStyle/>
          <a:p>
            <a:pPr algn="ctr"/>
            <a:r>
              <a:rPr lang="en-US" sz="2800" b="1" dirty="0">
                <a:solidFill>
                  <a:schemeClr val="tx1">
                    <a:lumMod val="65000"/>
                    <a:lumOff val="35000"/>
                  </a:schemeClr>
                </a:solidFill>
                <a:latin typeface="+mn-lt"/>
              </a:rPr>
              <a:t>Humanitarian</a:t>
            </a:r>
            <a:r>
              <a:rPr lang="en-US" sz="2800" dirty="0">
                <a:solidFill>
                  <a:schemeClr val="tx1">
                    <a:lumMod val="65000"/>
                    <a:lumOff val="35000"/>
                  </a:schemeClr>
                </a:solidFill>
                <a:latin typeface="+mn-lt"/>
              </a:rPr>
              <a:t> </a:t>
            </a:r>
            <a:r>
              <a:rPr lang="en-US" sz="2800" b="1" dirty="0">
                <a:solidFill>
                  <a:schemeClr val="tx1">
                    <a:lumMod val="65000"/>
                    <a:lumOff val="35000"/>
                  </a:schemeClr>
                </a:solidFill>
                <a:latin typeface="+mn-lt"/>
              </a:rPr>
              <a:t>Response</a:t>
            </a:r>
          </a:p>
        </p:txBody>
      </p:sp>
      <p:sp>
        <p:nvSpPr>
          <p:cNvPr id="10" name="TextBox 9"/>
          <p:cNvSpPr txBox="1">
            <a:spLocks noChangeArrowheads="1"/>
          </p:cNvSpPr>
          <p:nvPr/>
        </p:nvSpPr>
        <p:spPr bwMode="auto">
          <a:xfrm>
            <a:off x="1143000" y="3810000"/>
            <a:ext cx="1524000" cy="1200329"/>
          </a:xfrm>
          <a:prstGeom prst="rect">
            <a:avLst/>
          </a:prstGeom>
          <a:noFill/>
          <a:ln w="9525">
            <a:noFill/>
            <a:miter lim="800000"/>
            <a:headEnd/>
            <a:tailEnd/>
          </a:ln>
        </p:spPr>
        <p:txBody>
          <a:bodyPr wrap="square">
            <a:spAutoFit/>
          </a:bodyPr>
          <a:lstStyle/>
          <a:p>
            <a:pPr algn="ctr"/>
            <a:r>
              <a:rPr lang="en-US" sz="2400" dirty="0">
                <a:solidFill>
                  <a:schemeClr val="bg1"/>
                </a:solidFill>
                <a:latin typeface="+mn-lt"/>
              </a:rPr>
              <a:t>Global Nutrition Cluster</a:t>
            </a:r>
          </a:p>
        </p:txBody>
      </p:sp>
      <p:sp>
        <p:nvSpPr>
          <p:cNvPr id="12" name="TextBox 11"/>
          <p:cNvSpPr txBox="1">
            <a:spLocks noChangeArrowheads="1"/>
          </p:cNvSpPr>
          <p:nvPr/>
        </p:nvSpPr>
        <p:spPr bwMode="auto">
          <a:xfrm>
            <a:off x="1828800" y="2701369"/>
            <a:ext cx="1447800" cy="1015663"/>
          </a:xfrm>
          <a:prstGeom prst="rect">
            <a:avLst/>
          </a:prstGeom>
          <a:noFill/>
          <a:ln w="9525">
            <a:noFill/>
            <a:miter lim="800000"/>
            <a:headEnd/>
            <a:tailEnd/>
          </a:ln>
        </p:spPr>
        <p:txBody>
          <a:bodyPr wrap="square">
            <a:spAutoFit/>
          </a:bodyPr>
          <a:lstStyle/>
          <a:p>
            <a:pPr algn="ctr"/>
            <a:r>
              <a:rPr lang="en-US" sz="2000" b="1" dirty="0">
                <a:latin typeface="+mn-lt"/>
              </a:rPr>
              <a:t>Cluster</a:t>
            </a:r>
          </a:p>
          <a:p>
            <a:pPr algn="ctr"/>
            <a:r>
              <a:rPr lang="en-US" sz="2000" b="1" dirty="0">
                <a:latin typeface="+mn-lt"/>
              </a:rPr>
              <a:t>Lead Agency</a:t>
            </a:r>
          </a:p>
        </p:txBody>
      </p:sp>
      <p:sp>
        <p:nvSpPr>
          <p:cNvPr id="16" name="Rectangular Callout 15"/>
          <p:cNvSpPr>
            <a:spLocks noChangeArrowheads="1"/>
          </p:cNvSpPr>
          <p:nvPr/>
        </p:nvSpPr>
        <p:spPr bwMode="auto">
          <a:xfrm>
            <a:off x="30480" y="1616092"/>
            <a:ext cx="1371600" cy="838200"/>
          </a:xfrm>
          <a:prstGeom prst="wedgeRectCallout">
            <a:avLst>
              <a:gd name="adj1" fmla="val 86730"/>
              <a:gd name="adj2" fmla="val 44270"/>
            </a:avLst>
          </a:prstGeom>
          <a:solidFill>
            <a:schemeClr val="accent5">
              <a:lumMod val="75000"/>
            </a:schemeClr>
          </a:solidFill>
          <a:ln w="25400" algn="ctr">
            <a:solidFill>
              <a:srgbClr val="00956F"/>
            </a:solidFill>
            <a:miter lim="800000"/>
            <a:headEnd/>
            <a:tailEnd/>
          </a:ln>
        </p:spPr>
        <p:txBody>
          <a:bodyPr anchor="ctr"/>
          <a:lstStyle/>
          <a:p>
            <a:pPr algn="ctr">
              <a:defRPr/>
            </a:pPr>
            <a:r>
              <a:rPr lang="en-US" sz="2400" dirty="0">
                <a:solidFill>
                  <a:schemeClr val="lt1"/>
                </a:solidFill>
                <a:latin typeface="+mn-lt"/>
                <a:cs typeface="+mn-cs"/>
              </a:rPr>
              <a:t>OCHA</a:t>
            </a:r>
          </a:p>
        </p:txBody>
      </p:sp>
      <p:sp>
        <p:nvSpPr>
          <p:cNvPr id="17" name="Oval 16"/>
          <p:cNvSpPr/>
          <p:nvPr/>
        </p:nvSpPr>
        <p:spPr>
          <a:xfrm>
            <a:off x="3048000" y="2971800"/>
            <a:ext cx="22098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a:spLocks noChangeArrowheads="1"/>
          </p:cNvSpPr>
          <p:nvPr/>
        </p:nvSpPr>
        <p:spPr bwMode="auto">
          <a:xfrm>
            <a:off x="3203848" y="3356992"/>
            <a:ext cx="1828800" cy="830997"/>
          </a:xfrm>
          <a:prstGeom prst="rect">
            <a:avLst/>
          </a:prstGeom>
          <a:noFill/>
          <a:ln w="9525">
            <a:noFill/>
            <a:miter lim="800000"/>
            <a:headEnd/>
            <a:tailEnd/>
          </a:ln>
        </p:spPr>
        <p:txBody>
          <a:bodyPr>
            <a:spAutoFit/>
          </a:bodyPr>
          <a:lstStyle/>
          <a:p>
            <a:pPr algn="ctr"/>
            <a:r>
              <a:rPr lang="en-US" sz="2400" b="1" dirty="0">
                <a:solidFill>
                  <a:schemeClr val="bg1"/>
                </a:solidFill>
                <a:latin typeface="+mn-lt"/>
              </a:rPr>
              <a:t>Nutrition</a:t>
            </a:r>
            <a:r>
              <a:rPr lang="en-US" dirty="0">
                <a:solidFill>
                  <a:schemeClr val="bg1"/>
                </a:solidFill>
                <a:latin typeface="+mn-lt"/>
              </a:rPr>
              <a:t> </a:t>
            </a:r>
            <a:r>
              <a:rPr lang="en-US" sz="2400" b="1" dirty="0">
                <a:solidFill>
                  <a:schemeClr val="bg1"/>
                </a:solidFill>
                <a:latin typeface="+mn-lt"/>
              </a:rPr>
              <a:t>Cluster</a:t>
            </a:r>
          </a:p>
        </p:txBody>
      </p:sp>
      <p:sp>
        <p:nvSpPr>
          <p:cNvPr id="19" name="Rectangular Callout 18"/>
          <p:cNvSpPr/>
          <p:nvPr/>
        </p:nvSpPr>
        <p:spPr>
          <a:xfrm>
            <a:off x="6553200" y="4648200"/>
            <a:ext cx="1371600" cy="762000"/>
          </a:xfrm>
          <a:prstGeom prst="wedgeRectCallout">
            <a:avLst>
              <a:gd name="adj1" fmla="val -180357"/>
              <a:gd name="adj2" fmla="val -11107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NGOs</a:t>
            </a:r>
          </a:p>
        </p:txBody>
      </p:sp>
      <p:sp>
        <p:nvSpPr>
          <p:cNvPr id="20" name="Rectangular Callout 19"/>
          <p:cNvSpPr/>
          <p:nvPr/>
        </p:nvSpPr>
        <p:spPr>
          <a:xfrm>
            <a:off x="6885272" y="3501008"/>
            <a:ext cx="1676400" cy="838200"/>
          </a:xfrm>
          <a:prstGeom prst="wedgeRectCallout">
            <a:avLst>
              <a:gd name="adj1" fmla="val -159770"/>
              <a:gd name="adj2" fmla="val 4973"/>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UN</a:t>
            </a:r>
            <a:r>
              <a:rPr lang="en-US" dirty="0"/>
              <a:t> </a:t>
            </a:r>
            <a:r>
              <a:rPr lang="en-US" sz="2400" dirty="0"/>
              <a:t>Agencies</a:t>
            </a:r>
          </a:p>
        </p:txBody>
      </p:sp>
      <p:sp>
        <p:nvSpPr>
          <p:cNvPr id="9" name="Oval 8"/>
          <p:cNvSpPr/>
          <p:nvPr/>
        </p:nvSpPr>
        <p:spPr>
          <a:xfrm>
            <a:off x="2590800" y="3657600"/>
            <a:ext cx="914400" cy="914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a:spLocks noChangeArrowheads="1"/>
          </p:cNvSpPr>
          <p:nvPr/>
        </p:nvSpPr>
        <p:spPr bwMode="auto">
          <a:xfrm>
            <a:off x="2739008" y="3789040"/>
            <a:ext cx="680864" cy="707886"/>
          </a:xfrm>
          <a:prstGeom prst="rect">
            <a:avLst/>
          </a:prstGeom>
          <a:noFill/>
          <a:ln w="9525">
            <a:noFill/>
            <a:miter lim="800000"/>
            <a:headEnd/>
            <a:tailEnd/>
          </a:ln>
        </p:spPr>
        <p:txBody>
          <a:bodyPr wrap="square">
            <a:spAutoFit/>
          </a:bodyPr>
          <a:lstStyle/>
          <a:p>
            <a:r>
              <a:rPr lang="en-US" sz="2000" b="1" dirty="0"/>
              <a:t>NC-CT</a:t>
            </a:r>
          </a:p>
        </p:txBody>
      </p:sp>
      <p:sp>
        <p:nvSpPr>
          <p:cNvPr id="22" name="Rectangular Callout 21"/>
          <p:cNvSpPr/>
          <p:nvPr/>
        </p:nvSpPr>
        <p:spPr>
          <a:xfrm>
            <a:off x="4648200" y="5715000"/>
            <a:ext cx="1905000" cy="609600"/>
          </a:xfrm>
          <a:prstGeom prst="wedgeRectCallout">
            <a:avLst>
              <a:gd name="adj1" fmla="val -56735"/>
              <a:gd name="adj2" fmla="val -275001"/>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Observers</a:t>
            </a:r>
          </a:p>
        </p:txBody>
      </p:sp>
      <p:sp>
        <p:nvSpPr>
          <p:cNvPr id="23" name="Rectangular Callout 22"/>
          <p:cNvSpPr>
            <a:spLocks noChangeArrowheads="1"/>
          </p:cNvSpPr>
          <p:nvPr/>
        </p:nvSpPr>
        <p:spPr bwMode="auto">
          <a:xfrm>
            <a:off x="1495636" y="990600"/>
            <a:ext cx="818728" cy="728663"/>
          </a:xfrm>
          <a:prstGeom prst="wedgeRectCallout">
            <a:avLst>
              <a:gd name="adj1" fmla="val 116204"/>
              <a:gd name="adj2" fmla="val 67236"/>
            </a:avLst>
          </a:prstGeom>
          <a:solidFill>
            <a:schemeClr val="accent5">
              <a:lumMod val="75000"/>
            </a:schemeClr>
          </a:solidFill>
          <a:ln w="25400" algn="ctr">
            <a:solidFill>
              <a:srgbClr val="00956F"/>
            </a:solidFill>
            <a:miter lim="800000"/>
            <a:headEnd/>
            <a:tailEnd/>
          </a:ln>
        </p:spPr>
        <p:txBody>
          <a:bodyPr anchor="ctr"/>
          <a:lstStyle/>
          <a:p>
            <a:pPr algn="ctr">
              <a:defRPr/>
            </a:pPr>
            <a:r>
              <a:rPr lang="en-US" sz="2400" dirty="0">
                <a:solidFill>
                  <a:schemeClr val="lt1"/>
                </a:solidFill>
                <a:latin typeface="+mn-lt"/>
                <a:cs typeface="+mn-cs"/>
              </a:rPr>
              <a:t>HC</a:t>
            </a:r>
          </a:p>
        </p:txBody>
      </p:sp>
      <p:sp>
        <p:nvSpPr>
          <p:cNvPr id="24" name="Rectangular Callout 23"/>
          <p:cNvSpPr>
            <a:spLocks noChangeArrowheads="1"/>
          </p:cNvSpPr>
          <p:nvPr/>
        </p:nvSpPr>
        <p:spPr bwMode="auto">
          <a:xfrm>
            <a:off x="2552700" y="757237"/>
            <a:ext cx="818728" cy="728663"/>
          </a:xfrm>
          <a:prstGeom prst="wedgeRectCallout">
            <a:avLst>
              <a:gd name="adj1" fmla="val 116204"/>
              <a:gd name="adj2" fmla="val 67236"/>
            </a:avLst>
          </a:prstGeom>
          <a:solidFill>
            <a:schemeClr val="accent5">
              <a:lumMod val="75000"/>
            </a:schemeClr>
          </a:solidFill>
          <a:ln w="25400" algn="ctr">
            <a:solidFill>
              <a:srgbClr val="00956F"/>
            </a:solidFill>
            <a:miter lim="800000"/>
            <a:headEnd/>
            <a:tailEnd/>
          </a:ln>
        </p:spPr>
        <p:txBody>
          <a:bodyPr anchor="ctr"/>
          <a:lstStyle/>
          <a:p>
            <a:pPr algn="ctr">
              <a:defRPr/>
            </a:pPr>
            <a:r>
              <a:rPr lang="en-US" sz="2400" dirty="0">
                <a:solidFill>
                  <a:schemeClr val="lt1"/>
                </a:solidFill>
                <a:latin typeface="+mn-lt"/>
                <a:cs typeface="+mn-cs"/>
              </a:rPr>
              <a:t>HCT</a:t>
            </a:r>
          </a:p>
        </p:txBody>
      </p:sp>
      <p:sp>
        <p:nvSpPr>
          <p:cNvPr id="14" name="Rectangular Callout 13"/>
          <p:cNvSpPr/>
          <p:nvPr/>
        </p:nvSpPr>
        <p:spPr>
          <a:xfrm>
            <a:off x="6344653" y="694623"/>
            <a:ext cx="2209800" cy="990600"/>
          </a:xfrm>
          <a:prstGeom prst="wedgeRectCallout">
            <a:avLst>
              <a:gd name="adj1" fmla="val -125323"/>
              <a:gd name="adj2" fmla="val 203619"/>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National</a:t>
            </a:r>
            <a:r>
              <a:rPr lang="en-US" dirty="0"/>
              <a:t>  </a:t>
            </a:r>
            <a:r>
              <a:rPr lang="en-US" sz="2400" dirty="0"/>
              <a:t>Government</a:t>
            </a:r>
          </a:p>
        </p:txBody>
      </p:sp>
      <p:sp>
        <p:nvSpPr>
          <p:cNvPr id="25" name="Rectangular Callout 24"/>
          <p:cNvSpPr/>
          <p:nvPr/>
        </p:nvSpPr>
        <p:spPr>
          <a:xfrm>
            <a:off x="7016346" y="2282269"/>
            <a:ext cx="1676400" cy="838200"/>
          </a:xfrm>
          <a:prstGeom prst="wedgeRectCallout">
            <a:avLst>
              <a:gd name="adj1" fmla="val -166659"/>
              <a:gd name="adj2" fmla="val 101433"/>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Other Clusters</a:t>
            </a:r>
          </a:p>
        </p:txBody>
      </p:sp>
    </p:spTree>
    <p:extLst>
      <p:ext uri="{BB962C8B-B14F-4D97-AF65-F5344CB8AC3E}">
        <p14:creationId xmlns:p14="http://schemas.microsoft.com/office/powerpoint/2010/main" val="231728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linds(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P spid="12" grpId="0"/>
      <p:bldP spid="16" grpId="0" animBg="1"/>
      <p:bldP spid="17" grpId="0" animBg="1"/>
      <p:bldP spid="18" grpId="0"/>
      <p:bldP spid="19" grpId="0" animBg="1"/>
      <p:bldP spid="20" grpId="0" animBg="1"/>
      <p:bldP spid="9" grpId="0" animBg="1"/>
      <p:bldP spid="21" grpId="0"/>
      <p:bldP spid="22" grpId="0" animBg="1"/>
      <p:bldP spid="23" grpId="0" animBg="1"/>
      <p:bldP spid="24" grpId="0" animBg="1"/>
      <p:bldP spid="1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National Government</a:t>
            </a:r>
            <a:endParaRPr lang="en-US" b="1" dirty="0"/>
          </a:p>
        </p:txBody>
      </p:sp>
      <p:sp>
        <p:nvSpPr>
          <p:cNvPr id="3" name="Content Placeholder 2"/>
          <p:cNvSpPr>
            <a:spLocks noGrp="1"/>
          </p:cNvSpPr>
          <p:nvPr>
            <p:ph idx="1"/>
          </p:nvPr>
        </p:nvSpPr>
        <p:spPr/>
        <p:txBody>
          <a:bodyPr>
            <a:normAutofit lnSpcReduction="10000"/>
          </a:bodyPr>
          <a:lstStyle/>
          <a:p>
            <a:pPr marL="457200" lvl="1" indent="-457200">
              <a:lnSpc>
                <a:spcPct val="80000"/>
              </a:lnSpc>
              <a:spcBef>
                <a:spcPts val="1200"/>
              </a:spcBef>
              <a:spcAft>
                <a:spcPts val="200"/>
              </a:spcAft>
              <a:buSzPct val="100000"/>
              <a:buFont typeface="Arial" panose="020B0604020202020204" pitchFamily="34" charset="0"/>
              <a:buChar char="•"/>
              <a:defRPr/>
            </a:pPr>
            <a:r>
              <a:rPr lang="en-US" sz="2400" dirty="0"/>
              <a:t>Has primary responsibility for safety, security and well being of  own citizens</a:t>
            </a:r>
          </a:p>
          <a:p>
            <a:pPr marL="457200" lvl="1" indent="-457200">
              <a:lnSpc>
                <a:spcPct val="80000"/>
              </a:lnSpc>
              <a:spcBef>
                <a:spcPts val="1200"/>
              </a:spcBef>
              <a:spcAft>
                <a:spcPts val="200"/>
              </a:spcAft>
              <a:buSzPct val="100000"/>
              <a:buFont typeface="Arial" panose="020B0604020202020204" pitchFamily="34" charset="0"/>
              <a:buChar char="•"/>
              <a:defRPr/>
            </a:pPr>
            <a:r>
              <a:rPr lang="en-US" sz="2400" dirty="0"/>
              <a:t>Responsibility for protection of displace people and refugees (particularly women, girls and children) within its borders</a:t>
            </a:r>
          </a:p>
          <a:p>
            <a:pPr marL="457200" lvl="1" indent="-457200">
              <a:lnSpc>
                <a:spcPct val="80000"/>
              </a:lnSpc>
              <a:spcBef>
                <a:spcPts val="1200"/>
              </a:spcBef>
              <a:spcAft>
                <a:spcPts val="200"/>
              </a:spcAft>
              <a:buSzPct val="100000"/>
              <a:buFont typeface="Arial" panose="020B0604020202020204" pitchFamily="34" charset="0"/>
              <a:buChar char="•"/>
              <a:defRPr/>
            </a:pPr>
            <a:r>
              <a:rPr lang="en-US" sz="2400" dirty="0"/>
              <a:t>Responsibility for safety and security of humanitarian workers and other expatriates from the risks of any sort of violence and harassment </a:t>
            </a:r>
          </a:p>
          <a:p>
            <a:pPr marL="457200" lvl="1" indent="-457200">
              <a:lnSpc>
                <a:spcPct val="80000"/>
              </a:lnSpc>
              <a:spcBef>
                <a:spcPts val="1200"/>
              </a:spcBef>
              <a:spcAft>
                <a:spcPts val="200"/>
              </a:spcAft>
              <a:buSzPct val="100000"/>
              <a:buFont typeface="Arial" panose="020B0604020202020204" pitchFamily="34" charset="0"/>
              <a:buChar char="•"/>
              <a:defRPr/>
            </a:pPr>
            <a:r>
              <a:rPr lang="en-US" sz="2400" dirty="0"/>
              <a:t>Is responsible for maintaining law and order and legal aid  support</a:t>
            </a:r>
          </a:p>
          <a:p>
            <a:pPr marL="457200" lvl="1" indent="-457200">
              <a:lnSpc>
                <a:spcPct val="80000"/>
              </a:lnSpc>
              <a:spcBef>
                <a:spcPts val="1200"/>
              </a:spcBef>
              <a:spcAft>
                <a:spcPts val="200"/>
              </a:spcAft>
              <a:buSzPct val="100000"/>
              <a:buFont typeface="Arial" panose="020B0604020202020204" pitchFamily="34" charset="0"/>
              <a:buChar char="•"/>
              <a:defRPr/>
            </a:pPr>
            <a:r>
              <a:rPr lang="en-US" sz="2400" dirty="0"/>
              <a:t>Has control of admission to the country </a:t>
            </a:r>
          </a:p>
          <a:p>
            <a:pPr marL="457200" lvl="1" indent="-457200">
              <a:lnSpc>
                <a:spcPct val="80000"/>
              </a:lnSpc>
              <a:spcBef>
                <a:spcPts val="1200"/>
              </a:spcBef>
              <a:spcAft>
                <a:spcPts val="200"/>
              </a:spcAft>
              <a:buSzPct val="100000"/>
              <a:buFont typeface="Arial" panose="020B0604020202020204" pitchFamily="34" charset="0"/>
              <a:buChar char="•"/>
              <a:defRPr/>
            </a:pPr>
            <a:r>
              <a:rPr lang="en-US" sz="2400" dirty="0"/>
              <a:t>Is responsible for facilitating coordination between the agencies and partners </a:t>
            </a:r>
          </a:p>
          <a:p>
            <a:endParaRPr lang="en-US" dirty="0"/>
          </a:p>
        </p:txBody>
      </p:sp>
    </p:spTree>
    <p:extLst>
      <p:ext uri="{BB962C8B-B14F-4D97-AF65-F5344CB8AC3E}">
        <p14:creationId xmlns:p14="http://schemas.microsoft.com/office/powerpoint/2010/main" val="89382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831897" y="2262841"/>
            <a:ext cx="7543800" cy="2606319"/>
          </a:xfrm>
        </p:spPr>
        <p:txBody>
          <a:bodyPr>
            <a:normAutofit/>
          </a:bodyPr>
          <a:lstStyle/>
          <a:p>
            <a:pPr marL="0" indent="0" algn="ctr">
              <a:buNone/>
            </a:pPr>
            <a:r>
              <a:rPr lang="en-US" altLang="en-US" sz="2400" dirty="0">
                <a:solidFill>
                  <a:schemeClr val="tx1"/>
                </a:solidFill>
              </a:rPr>
              <a:t>The Inter-Agency Standing Committee (IASC) = Global humanitarian forum established in 1991 by a UN GA resolution to bring together the main operational relief agencies from the United Nations, the Red Cross/Red Crescent Movement, the IOM and international NGOs.</a:t>
            </a:r>
          </a:p>
        </p:txBody>
      </p:sp>
      <p:pic>
        <p:nvPicPr>
          <p:cNvPr id="71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301208"/>
            <a:ext cx="8128491" cy="89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altLang="en-US" sz="2800" b="1" dirty="0">
                <a:solidFill>
                  <a:schemeClr val="tx1"/>
                </a:solidFill>
              </a:rPr>
              <a:t>What is the IASC?</a:t>
            </a:r>
            <a:endParaRPr lang="en-GB" sz="2800" dirty="0"/>
          </a:p>
        </p:txBody>
      </p:sp>
    </p:spTree>
    <p:extLst>
      <p:ext uri="{BB962C8B-B14F-4D97-AF65-F5344CB8AC3E}">
        <p14:creationId xmlns:p14="http://schemas.microsoft.com/office/powerpoint/2010/main" val="379075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p:cNvSpPr>
          <p:nvPr>
            <p:ph type="title"/>
          </p:nvPr>
        </p:nvSpPr>
        <p:spPr>
          <a:xfrm>
            <a:off x="2600326" y="971552"/>
            <a:ext cx="4243388" cy="1200149"/>
          </a:xfrm>
        </p:spPr>
        <p:txBody>
          <a:bodyPr/>
          <a:lstStyle/>
          <a:p>
            <a:pPr>
              <a:defRPr/>
            </a:pPr>
            <a:br>
              <a:rPr lang="en-US" sz="2025"/>
            </a:br>
            <a:endParaRPr lang="en-US" sz="2025"/>
          </a:p>
        </p:txBody>
      </p:sp>
      <p:pic>
        <p:nvPicPr>
          <p:cNvPr id="9219" name="Picture 6" descr="20049281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457644" y="1849384"/>
            <a:ext cx="2338491" cy="2339460"/>
          </a:xfrm>
          <a:noFill/>
          <a:extLst>
            <a:ext uri="{909E8E84-426E-40DD-AFC4-6F175D3DCCD1}">
              <a14:hiddenFill xmlns:a14="http://schemas.microsoft.com/office/drawing/2010/main">
                <a:solidFill>
                  <a:srgbClr val="FFFFFF"/>
                </a:solidFill>
              </a14:hiddenFill>
            </a:ext>
          </a:extLst>
        </p:spPr>
      </p:pic>
      <p:pic>
        <p:nvPicPr>
          <p:cNvPr id="9220" name="Picture 4" descr="200371818">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rot="21259656">
            <a:off x="1259070" y="2082129"/>
            <a:ext cx="1993537" cy="2136970"/>
          </a:xfrm>
        </p:spPr>
      </p:pic>
      <p:pic>
        <p:nvPicPr>
          <p:cNvPr id="9221" name="Picture 2" descr="20053224">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72187">
            <a:off x="6015068" y="2158485"/>
            <a:ext cx="1917640" cy="20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5"/>
          <p:cNvSpPr>
            <a:spLocks noChangeArrowheads="1"/>
          </p:cNvSpPr>
          <p:nvPr/>
        </p:nvSpPr>
        <p:spPr bwMode="auto">
          <a:xfrm>
            <a:off x="2255838" y="4077072"/>
            <a:ext cx="494734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0041" indent="-400041">
              <a:lnSpc>
                <a:spcPct val="80000"/>
              </a:lnSpc>
              <a:spcBef>
                <a:spcPct val="20000"/>
              </a:spcBef>
              <a:buClr>
                <a:schemeClr val="accent1"/>
              </a:buClr>
              <a:buSzPct val="80000"/>
              <a:defRPr/>
            </a:pPr>
            <a:endParaRPr lang="en-US" sz="2000" dirty="0">
              <a:cs typeface="Arial" pitchFamily="34" charset="0"/>
            </a:endParaRPr>
          </a:p>
          <a:p>
            <a:pPr marL="400041" indent="-400041">
              <a:lnSpc>
                <a:spcPct val="80000"/>
              </a:lnSpc>
              <a:spcBef>
                <a:spcPct val="20000"/>
              </a:spcBef>
              <a:buClr>
                <a:schemeClr val="accent1"/>
              </a:buClr>
              <a:buSzPct val="80000"/>
              <a:buFont typeface="Wingdings" pitchFamily="2" charset="2"/>
              <a:buChar char="v"/>
              <a:defRPr/>
            </a:pPr>
            <a:r>
              <a:rPr lang="en-US" sz="2000" dirty="0">
                <a:cs typeface="Arial" pitchFamily="34" charset="0"/>
              </a:rPr>
              <a:t>Well-known, long-standing gaps</a:t>
            </a:r>
          </a:p>
          <a:p>
            <a:pPr marL="400041" indent="-400041">
              <a:lnSpc>
                <a:spcPct val="80000"/>
              </a:lnSpc>
              <a:spcBef>
                <a:spcPct val="20000"/>
              </a:spcBef>
              <a:buClr>
                <a:schemeClr val="accent1"/>
              </a:buClr>
              <a:buSzPct val="80000"/>
              <a:buFont typeface="Wingdings" pitchFamily="2" charset="2"/>
              <a:buChar char="v"/>
              <a:defRPr/>
            </a:pPr>
            <a:r>
              <a:rPr lang="en-US" sz="2000" dirty="0">
                <a:cs typeface="Arial" pitchFamily="34" charset="0"/>
              </a:rPr>
              <a:t>Unpredictable capacity </a:t>
            </a:r>
          </a:p>
          <a:p>
            <a:pPr marL="400041" indent="-400041">
              <a:lnSpc>
                <a:spcPct val="80000"/>
              </a:lnSpc>
              <a:spcBef>
                <a:spcPct val="20000"/>
              </a:spcBef>
              <a:buClr>
                <a:schemeClr val="accent1"/>
              </a:buClr>
              <a:buSzPct val="80000"/>
              <a:buFont typeface="Wingdings" pitchFamily="2" charset="2"/>
              <a:buChar char="v"/>
              <a:defRPr/>
            </a:pPr>
            <a:r>
              <a:rPr lang="en-US" sz="2000" dirty="0">
                <a:cs typeface="Arial" pitchFamily="34" charset="0"/>
              </a:rPr>
              <a:t>Ad-hoc responses</a:t>
            </a:r>
          </a:p>
          <a:p>
            <a:pPr marL="400041" indent="-400041">
              <a:lnSpc>
                <a:spcPct val="80000"/>
              </a:lnSpc>
              <a:spcBef>
                <a:spcPct val="20000"/>
              </a:spcBef>
              <a:buClr>
                <a:schemeClr val="accent1"/>
              </a:buClr>
              <a:buSzPct val="80000"/>
              <a:buFont typeface="Wingdings" pitchFamily="2" charset="2"/>
              <a:buChar char="v"/>
              <a:defRPr/>
            </a:pPr>
            <a:r>
              <a:rPr lang="en-US" sz="2000" dirty="0">
                <a:cs typeface="Arial" pitchFamily="34" charset="0"/>
              </a:rPr>
              <a:t>Erratic coordination, weak partnerships</a:t>
            </a:r>
          </a:p>
          <a:p>
            <a:pPr marL="400041" indent="-400041">
              <a:lnSpc>
                <a:spcPct val="80000"/>
              </a:lnSpc>
              <a:spcBef>
                <a:spcPct val="20000"/>
              </a:spcBef>
              <a:buClr>
                <a:schemeClr val="accent1"/>
              </a:buClr>
              <a:buSzPct val="80000"/>
              <a:buFont typeface="Wingdings" pitchFamily="2" charset="2"/>
              <a:buChar char="v"/>
              <a:defRPr/>
            </a:pPr>
            <a:r>
              <a:rPr lang="en-US" sz="2000" dirty="0">
                <a:cs typeface="Arial" pitchFamily="34" charset="0"/>
              </a:rPr>
              <a:t>Insufficient accountability among humanitarian agencies</a:t>
            </a:r>
          </a:p>
          <a:p>
            <a:pPr marL="400041" indent="-400041">
              <a:lnSpc>
                <a:spcPct val="80000"/>
              </a:lnSpc>
              <a:spcBef>
                <a:spcPct val="20000"/>
              </a:spcBef>
              <a:buClr>
                <a:schemeClr val="accent1"/>
              </a:buClr>
              <a:buSzPct val="80000"/>
              <a:buFont typeface="Wingdings" pitchFamily="2" charset="2"/>
              <a:buChar char="v"/>
              <a:defRPr/>
            </a:pPr>
            <a:r>
              <a:rPr lang="en-US" sz="2000" dirty="0">
                <a:cs typeface="Arial" pitchFamily="34" charset="0"/>
              </a:rPr>
              <a:t>Donor policies inconsistent</a:t>
            </a:r>
          </a:p>
        </p:txBody>
      </p:sp>
      <p:sp>
        <p:nvSpPr>
          <p:cNvPr id="495623" name="Rectangle 7"/>
          <p:cNvSpPr>
            <a:spLocks noChangeArrowheads="1"/>
          </p:cNvSpPr>
          <p:nvPr/>
        </p:nvSpPr>
        <p:spPr bwMode="auto">
          <a:xfrm>
            <a:off x="2255838" y="508000"/>
            <a:ext cx="4718050" cy="415498"/>
          </a:xfrm>
          <a:prstGeom prst="rect">
            <a:avLst/>
          </a:prstGeom>
          <a:noFill/>
          <a:ln w="9525">
            <a:noFill/>
            <a:miter lim="800000"/>
            <a:headEnd/>
            <a:tailEnd/>
          </a:ln>
          <a:effectLst/>
        </p:spPr>
        <p:txBody>
          <a:bodyPr>
            <a:spAutoFit/>
          </a:bodyPr>
          <a:lstStyle/>
          <a:p>
            <a:pPr algn="ctr">
              <a:defRPr/>
            </a:pPr>
            <a:endParaRPr lang="en-GB" sz="2100" dirty="0">
              <a:solidFill>
                <a:srgbClr val="1B6EBE"/>
              </a:solidFill>
              <a:latin typeface="+mj-lt"/>
              <a:ea typeface="ヒラギノ角ゴ ProN W3"/>
              <a:cs typeface="ヒラギノ角ゴ ProN W3"/>
            </a:endParaRPr>
          </a:p>
        </p:txBody>
      </p:sp>
      <p:sp>
        <p:nvSpPr>
          <p:cNvPr id="9224" name="Rectangle 8"/>
          <p:cNvSpPr>
            <a:spLocks noChangeArrowheads="1"/>
          </p:cNvSpPr>
          <p:nvPr/>
        </p:nvSpPr>
        <p:spPr bwMode="auto">
          <a:xfrm>
            <a:off x="6245729" y="131445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ヒラギノ角ゴ ProN W3" pitchFamily="6" charset="-128"/>
              </a:defRPr>
            </a:lvl1pPr>
            <a:lvl2pPr marL="742950" indent="-285750">
              <a:defRPr b="1">
                <a:solidFill>
                  <a:schemeClr val="tx1"/>
                </a:solidFill>
                <a:latin typeface="Arial" panose="020B0604020202020204" pitchFamily="34" charset="0"/>
                <a:ea typeface="ヒラギノ角ゴ ProN W3" pitchFamily="6" charset="-128"/>
              </a:defRPr>
            </a:lvl2pPr>
            <a:lvl3pPr marL="1143000" indent="-228600">
              <a:defRPr b="1">
                <a:solidFill>
                  <a:schemeClr val="tx1"/>
                </a:solidFill>
                <a:latin typeface="Arial" panose="020B0604020202020204" pitchFamily="34" charset="0"/>
                <a:ea typeface="ヒラギノ角ゴ ProN W3" pitchFamily="6" charset="-128"/>
              </a:defRPr>
            </a:lvl3pPr>
            <a:lvl4pPr marL="1600200" indent="-228600">
              <a:defRPr b="1">
                <a:solidFill>
                  <a:schemeClr val="tx1"/>
                </a:solidFill>
                <a:latin typeface="Arial" panose="020B0604020202020204" pitchFamily="34" charset="0"/>
                <a:ea typeface="ヒラギノ角ゴ ProN W3" pitchFamily="6" charset="-128"/>
              </a:defRPr>
            </a:lvl4pPr>
            <a:lvl5pPr marL="2057400" indent="-228600">
              <a:defRPr b="1">
                <a:solidFill>
                  <a:schemeClr val="tx1"/>
                </a:solidFill>
                <a:latin typeface="Arial" panose="020B0604020202020204" pitchFamily="34" charset="0"/>
                <a:ea typeface="ヒラギノ角ゴ ProN W3" pitchFamily="6"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ヒラギノ角ゴ ProN W3" pitchFamily="6"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ヒラギノ角ゴ ProN W3" pitchFamily="6"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ヒラギノ角ゴ ProN W3" pitchFamily="6"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ヒラギノ角ゴ ProN W3" pitchFamily="6" charset="-128"/>
              </a:defRPr>
            </a:lvl9pPr>
          </a:lstStyle>
          <a:p>
            <a:pPr algn="ctr"/>
            <a:endParaRPr lang="en-GB" altLang="en-US" sz="2400">
              <a:latin typeface="Tahoma" panose="020B0604030504040204" pitchFamily="34" charset="0"/>
            </a:endParaRPr>
          </a:p>
        </p:txBody>
      </p:sp>
      <p:sp>
        <p:nvSpPr>
          <p:cNvPr id="2" name="Rectangle 1"/>
          <p:cNvSpPr/>
          <p:nvPr/>
        </p:nvSpPr>
        <p:spPr>
          <a:xfrm>
            <a:off x="287210" y="1252897"/>
            <a:ext cx="8196475" cy="523220"/>
          </a:xfrm>
          <a:prstGeom prst="rect">
            <a:avLst/>
          </a:prstGeom>
        </p:spPr>
        <p:txBody>
          <a:bodyPr wrap="none">
            <a:spAutoFit/>
          </a:bodyPr>
          <a:lstStyle/>
          <a:p>
            <a:pPr algn="ctr"/>
            <a:r>
              <a:rPr lang="en-US" altLang="en-US" sz="2800" b="1" dirty="0"/>
              <a:t>Why was Humanitarian Reform (2005) needed?</a:t>
            </a:r>
          </a:p>
        </p:txBody>
      </p:sp>
    </p:spTree>
    <p:extLst>
      <p:ext uri="{BB962C8B-B14F-4D97-AF65-F5344CB8AC3E}">
        <p14:creationId xmlns:p14="http://schemas.microsoft.com/office/powerpoint/2010/main" val="128669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3393282" y="5256981"/>
            <a:ext cx="2743200" cy="495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defRPr/>
            </a:pPr>
            <a:r>
              <a:rPr lang="en-GB" sz="1800">
                <a:solidFill>
                  <a:schemeClr val="tx2"/>
                </a:solidFill>
                <a:cs typeface="Arial" panose="020B0604020202020204" pitchFamily="34" charset="0"/>
              </a:rPr>
              <a:t>PARTNERSHIPS</a:t>
            </a:r>
          </a:p>
        </p:txBody>
      </p:sp>
      <p:sp>
        <p:nvSpPr>
          <p:cNvPr id="10" name="Text Box 9"/>
          <p:cNvSpPr txBox="1">
            <a:spLocks noChangeArrowheads="1"/>
          </p:cNvSpPr>
          <p:nvPr/>
        </p:nvSpPr>
        <p:spPr bwMode="auto">
          <a:xfrm rot="-5400000">
            <a:off x="4741070" y="3674447"/>
            <a:ext cx="2076451" cy="714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a:spcBef>
                <a:spcPct val="50000"/>
              </a:spcBef>
              <a:buFontTx/>
              <a:buNone/>
            </a:pPr>
            <a:r>
              <a:rPr lang="en-GB" altLang="en-US" sz="1600" dirty="0">
                <a:solidFill>
                  <a:schemeClr val="tx2"/>
                </a:solidFill>
                <a:cs typeface="Arial" panose="020B0604020202020204" pitchFamily="34" charset="0"/>
              </a:rPr>
              <a:t>CAPACITY  &amp; PREDICTABAILITY</a:t>
            </a:r>
          </a:p>
        </p:txBody>
      </p:sp>
      <p:sp>
        <p:nvSpPr>
          <p:cNvPr id="11" name="Text Box 10"/>
          <p:cNvSpPr txBox="1">
            <a:spLocks noChangeArrowheads="1"/>
          </p:cNvSpPr>
          <p:nvPr/>
        </p:nvSpPr>
        <p:spPr bwMode="auto">
          <a:xfrm rot="16200000">
            <a:off x="2612233" y="3753294"/>
            <a:ext cx="2076451" cy="514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defRPr/>
            </a:pPr>
            <a:r>
              <a:rPr lang="en-GB" sz="1800">
                <a:solidFill>
                  <a:schemeClr val="tx2"/>
                </a:solidFill>
                <a:cs typeface="Arial" panose="020B0604020202020204" pitchFamily="34" charset="0"/>
              </a:rPr>
              <a:t>FINANCING</a:t>
            </a:r>
          </a:p>
        </p:txBody>
      </p:sp>
      <p:sp>
        <p:nvSpPr>
          <p:cNvPr id="12" name="Text Box 11"/>
          <p:cNvSpPr txBox="1">
            <a:spLocks noChangeArrowheads="1"/>
          </p:cNvSpPr>
          <p:nvPr/>
        </p:nvSpPr>
        <p:spPr bwMode="auto">
          <a:xfrm rot="16200000">
            <a:off x="3706813" y="3736183"/>
            <a:ext cx="2076451" cy="557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defRPr/>
            </a:pPr>
            <a:r>
              <a:rPr lang="en-GB" sz="1800" dirty="0">
                <a:solidFill>
                  <a:schemeClr val="tx2"/>
                </a:solidFill>
                <a:cs typeface="Arial" panose="020B0604020202020204" pitchFamily="34" charset="0"/>
              </a:rPr>
              <a:t>LEADERSHIP</a:t>
            </a:r>
          </a:p>
        </p:txBody>
      </p:sp>
      <p:sp>
        <p:nvSpPr>
          <p:cNvPr id="38919" name="AutoShape 13"/>
          <p:cNvSpPr>
            <a:spLocks noChangeArrowheads="1"/>
          </p:cNvSpPr>
          <p:nvPr/>
        </p:nvSpPr>
        <p:spPr bwMode="auto">
          <a:xfrm>
            <a:off x="2820666" y="1627518"/>
            <a:ext cx="3888432" cy="1304284"/>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b="1">
                <a:solidFill>
                  <a:schemeClr val="tx1"/>
                </a:solidFill>
                <a:latin typeface="Arial" panose="020B0604020202020204" pitchFamily="34" charset="0"/>
                <a:ea typeface="ヒラギノ角ゴ ProN W3" pitchFamily="6" charset="-128"/>
              </a:defRPr>
            </a:lvl1pPr>
            <a:lvl2pPr marL="742950" indent="-285750">
              <a:defRPr b="1">
                <a:solidFill>
                  <a:schemeClr val="tx1"/>
                </a:solidFill>
                <a:latin typeface="Arial" panose="020B0604020202020204" pitchFamily="34" charset="0"/>
                <a:ea typeface="ヒラギノ角ゴ ProN W3" pitchFamily="6" charset="-128"/>
              </a:defRPr>
            </a:lvl2pPr>
            <a:lvl3pPr marL="1143000" indent="-228600">
              <a:defRPr b="1">
                <a:solidFill>
                  <a:schemeClr val="tx1"/>
                </a:solidFill>
                <a:latin typeface="Arial" panose="020B0604020202020204" pitchFamily="34" charset="0"/>
                <a:ea typeface="ヒラギノ角ゴ ProN W3" pitchFamily="6" charset="-128"/>
              </a:defRPr>
            </a:lvl3pPr>
            <a:lvl4pPr marL="1600200" indent="-228600">
              <a:defRPr b="1">
                <a:solidFill>
                  <a:schemeClr val="tx1"/>
                </a:solidFill>
                <a:latin typeface="Arial" panose="020B0604020202020204" pitchFamily="34" charset="0"/>
                <a:ea typeface="ヒラギノ角ゴ ProN W3" pitchFamily="6" charset="-128"/>
              </a:defRPr>
            </a:lvl4pPr>
            <a:lvl5pPr marL="2057400" indent="-228600">
              <a:defRPr b="1">
                <a:solidFill>
                  <a:schemeClr val="tx1"/>
                </a:solidFill>
                <a:latin typeface="Arial" panose="020B0604020202020204" pitchFamily="34" charset="0"/>
                <a:ea typeface="ヒラギノ角ゴ ProN W3" pitchFamily="6"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ヒラギノ角ゴ ProN W3" pitchFamily="6"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ヒラギノ角ゴ ProN W3" pitchFamily="6"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ヒラギノ角ゴ ProN W3" pitchFamily="6"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ヒラギノ角ゴ ProN W3" pitchFamily="6" charset="-128"/>
              </a:defRPr>
            </a:lvl9pPr>
          </a:lstStyle>
          <a:p>
            <a:pPr eaLnBrk="1" hangingPunct="1"/>
            <a:endParaRPr lang="en-US" altLang="en-US" sz="2400"/>
          </a:p>
        </p:txBody>
      </p:sp>
      <p:sp>
        <p:nvSpPr>
          <p:cNvPr id="38920" name="Text Box 14"/>
          <p:cNvSpPr txBox="1">
            <a:spLocks noChangeArrowheads="1"/>
          </p:cNvSpPr>
          <p:nvPr/>
        </p:nvSpPr>
        <p:spPr bwMode="auto">
          <a:xfrm>
            <a:off x="3579019" y="2141246"/>
            <a:ext cx="2371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a:spcBef>
                <a:spcPct val="15000"/>
              </a:spcBef>
              <a:buFontTx/>
              <a:buNone/>
            </a:pPr>
            <a:r>
              <a:rPr lang="en-GB" altLang="en-US" sz="1600" dirty="0">
                <a:solidFill>
                  <a:schemeClr val="tx2"/>
                </a:solidFill>
                <a:cs typeface="Arial" panose="020B0604020202020204" pitchFamily="34" charset="0"/>
              </a:rPr>
              <a:t>STRENGTHENING HUMANITARIAN RESPONSE</a:t>
            </a:r>
          </a:p>
        </p:txBody>
      </p:sp>
      <p:sp>
        <p:nvSpPr>
          <p:cNvPr id="2" name="Title 1"/>
          <p:cNvSpPr>
            <a:spLocks noGrp="1"/>
          </p:cNvSpPr>
          <p:nvPr>
            <p:ph type="title"/>
          </p:nvPr>
        </p:nvSpPr>
        <p:spPr/>
        <p:txBody>
          <a:bodyPr/>
          <a:lstStyle/>
          <a:p>
            <a:r>
              <a:rPr lang="en-GB" sz="2800" b="1" dirty="0"/>
              <a:t>Humanitarian Reform</a:t>
            </a:r>
          </a:p>
        </p:txBody>
      </p:sp>
    </p:spTree>
    <p:extLst>
      <p:ext uri="{BB962C8B-B14F-4D97-AF65-F5344CB8AC3E}">
        <p14:creationId xmlns:p14="http://schemas.microsoft.com/office/powerpoint/2010/main" val="371906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20"/>
                                        </p:tgtEl>
                                        <p:attrNameLst>
                                          <p:attrName>style.visibility</p:attrName>
                                        </p:attrNameLst>
                                      </p:cBhvr>
                                      <p:to>
                                        <p:strVal val="visible"/>
                                      </p:to>
                                    </p:set>
                                    <p:animEffect transition="in" filter="fade">
                                      <p:cBhvr>
                                        <p:cTn id="7" dur="500"/>
                                        <p:tgtEl>
                                          <p:spTgt spid="389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9"/>
                                        </p:tgtEl>
                                        <p:attrNameLst>
                                          <p:attrName>style.visibility</p:attrName>
                                        </p:attrNameLst>
                                      </p:cBhvr>
                                      <p:to>
                                        <p:strVal val="visible"/>
                                      </p:to>
                                    </p:set>
                                    <p:animEffect transition="in" filter="fade">
                                      <p:cBhvr>
                                        <p:cTn id="10" dur="500"/>
                                        <p:tgtEl>
                                          <p:spTgt spid="389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919" grpId="0" animBg="1"/>
      <p:bldP spid="389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The Cluster system</a:t>
            </a:r>
          </a:p>
        </p:txBody>
      </p:sp>
      <p:pic>
        <p:nvPicPr>
          <p:cNvPr id="14339"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9656" y="1855365"/>
            <a:ext cx="5164687" cy="4525963"/>
          </a:xfrm>
        </p:spPr>
      </p:pic>
    </p:spTree>
    <p:extLst>
      <p:ext uri="{BB962C8B-B14F-4D97-AF65-F5344CB8AC3E}">
        <p14:creationId xmlns:p14="http://schemas.microsoft.com/office/powerpoint/2010/main" val="69412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05190" y="1124744"/>
            <a:ext cx="7543800" cy="612617"/>
          </a:xfrm>
        </p:spPr>
        <p:txBody>
          <a:bodyPr/>
          <a:lstStyle/>
          <a:p>
            <a:r>
              <a:rPr lang="en-US" altLang="en-US" sz="2800" b="1" dirty="0">
                <a:solidFill>
                  <a:schemeClr val="tx1"/>
                </a:solidFill>
                <a:ea typeface="ヒラギノ角ゴ ProN W3" pitchFamily="6" charset="-128"/>
              </a:rPr>
              <a:t>Responsibilities of global </a:t>
            </a:r>
            <a:r>
              <a:rPr lang="en-US" altLang="en-US" sz="2800" b="1" dirty="0">
                <a:ea typeface="ヒラギノ角ゴ ProN W3" pitchFamily="6" charset="-128"/>
              </a:rPr>
              <a:t>clusters</a:t>
            </a:r>
          </a:p>
        </p:txBody>
      </p:sp>
      <p:sp>
        <p:nvSpPr>
          <p:cNvPr id="23556" name="Rectangle 3"/>
          <p:cNvSpPr>
            <a:spLocks noGrp="1"/>
          </p:cNvSpPr>
          <p:nvPr>
            <p:ph sz="half" idx="1"/>
          </p:nvPr>
        </p:nvSpPr>
        <p:spPr>
          <a:xfrm>
            <a:off x="405188" y="1845734"/>
            <a:ext cx="4829161" cy="4023360"/>
          </a:xfrm>
        </p:spPr>
        <p:txBody>
          <a:bodyPr>
            <a:noAutofit/>
          </a:bodyPr>
          <a:lstStyle/>
          <a:p>
            <a:pPr marL="0" indent="0">
              <a:lnSpc>
                <a:spcPct val="90000"/>
              </a:lnSpc>
              <a:buNone/>
              <a:defRPr/>
            </a:pPr>
            <a:r>
              <a:rPr lang="en-US" sz="2000" b="1" dirty="0">
                <a:solidFill>
                  <a:schemeClr val="tx1"/>
                </a:solidFill>
              </a:rPr>
              <a:t>Normative  </a:t>
            </a:r>
          </a:p>
          <a:p>
            <a:pPr>
              <a:lnSpc>
                <a:spcPct val="90000"/>
              </a:lnSpc>
              <a:buFont typeface="Wingdings" panose="05000000000000000000" pitchFamily="2" charset="2"/>
              <a:buChar char="v"/>
              <a:defRPr/>
            </a:pPr>
            <a:r>
              <a:rPr lang="en-US" sz="2000" dirty="0">
                <a:solidFill>
                  <a:schemeClr val="tx1"/>
                </a:solidFill>
              </a:rPr>
              <a:t>Standard setting and consolidation of ‘best practice’</a:t>
            </a:r>
          </a:p>
          <a:p>
            <a:pPr marL="0" indent="0">
              <a:lnSpc>
                <a:spcPct val="90000"/>
              </a:lnSpc>
              <a:buNone/>
              <a:defRPr/>
            </a:pPr>
            <a:endParaRPr lang="en-US" sz="2000" b="1" dirty="0">
              <a:solidFill>
                <a:schemeClr val="tx1"/>
              </a:solidFill>
            </a:endParaRPr>
          </a:p>
          <a:p>
            <a:pPr marL="0" indent="0">
              <a:lnSpc>
                <a:spcPct val="90000"/>
              </a:lnSpc>
              <a:buNone/>
              <a:defRPr/>
            </a:pPr>
            <a:r>
              <a:rPr lang="en-US" sz="2000" b="1" dirty="0">
                <a:solidFill>
                  <a:schemeClr val="tx1"/>
                </a:solidFill>
              </a:rPr>
              <a:t>Build response capacity</a:t>
            </a:r>
          </a:p>
          <a:p>
            <a:pPr>
              <a:lnSpc>
                <a:spcPct val="90000"/>
              </a:lnSpc>
              <a:buFont typeface="Wingdings" panose="05000000000000000000" pitchFamily="2" charset="2"/>
              <a:buChar char="v"/>
              <a:defRPr/>
            </a:pPr>
            <a:r>
              <a:rPr lang="en-US" sz="2000" dirty="0">
                <a:solidFill>
                  <a:schemeClr val="tx1"/>
                </a:solidFill>
              </a:rPr>
              <a:t>Training and system development at local, regional and international levels</a:t>
            </a:r>
          </a:p>
          <a:p>
            <a:pPr>
              <a:lnSpc>
                <a:spcPct val="90000"/>
              </a:lnSpc>
              <a:buFont typeface="Wingdings" panose="05000000000000000000" pitchFamily="2" charset="2"/>
              <a:buChar char="v"/>
              <a:defRPr/>
            </a:pPr>
            <a:r>
              <a:rPr lang="sv-SE" sz="2000" dirty="0">
                <a:solidFill>
                  <a:schemeClr val="tx1"/>
                </a:solidFill>
              </a:rPr>
              <a:t>Surge capacity and standby rosters</a:t>
            </a:r>
          </a:p>
          <a:p>
            <a:pPr>
              <a:lnSpc>
                <a:spcPct val="90000"/>
              </a:lnSpc>
              <a:buFont typeface="Wingdings" panose="05000000000000000000" pitchFamily="2" charset="2"/>
              <a:buChar char="v"/>
              <a:defRPr/>
            </a:pPr>
            <a:r>
              <a:rPr lang="sv-SE" sz="2000" dirty="0">
                <a:solidFill>
                  <a:schemeClr val="tx1"/>
                </a:solidFill>
              </a:rPr>
              <a:t>Material stockpiles </a:t>
            </a:r>
            <a:endParaRPr lang="en-US" sz="2000" dirty="0">
              <a:solidFill>
                <a:schemeClr val="tx1"/>
              </a:solidFill>
            </a:endParaRPr>
          </a:p>
          <a:p>
            <a:pPr marL="0" indent="0">
              <a:lnSpc>
                <a:spcPct val="90000"/>
              </a:lnSpc>
              <a:buNone/>
              <a:defRPr/>
            </a:pPr>
            <a:endParaRPr lang="en-US" sz="2000" b="1" dirty="0">
              <a:solidFill>
                <a:schemeClr val="tx1"/>
              </a:solidFill>
            </a:endParaRPr>
          </a:p>
          <a:p>
            <a:pPr marL="0" indent="0">
              <a:lnSpc>
                <a:spcPct val="90000"/>
              </a:lnSpc>
              <a:buNone/>
              <a:defRPr/>
            </a:pPr>
            <a:r>
              <a:rPr lang="en-US" sz="2000" b="1" dirty="0">
                <a:solidFill>
                  <a:schemeClr val="tx1"/>
                </a:solidFill>
              </a:rPr>
              <a:t>Operational Support</a:t>
            </a:r>
          </a:p>
          <a:p>
            <a:pPr>
              <a:buFont typeface="Wingdings" panose="05000000000000000000" pitchFamily="2" charset="2"/>
              <a:buChar char="v"/>
              <a:defRPr/>
            </a:pPr>
            <a:r>
              <a:rPr lang="en-GB" sz="2000" dirty="0">
                <a:solidFill>
                  <a:schemeClr val="tx1"/>
                </a:solidFill>
              </a:rPr>
              <a:t>Emergency preparedness</a:t>
            </a:r>
          </a:p>
          <a:p>
            <a:pPr>
              <a:buFont typeface="Wingdings" panose="05000000000000000000" pitchFamily="2" charset="2"/>
              <a:buChar char="v"/>
              <a:defRPr/>
            </a:pPr>
            <a:r>
              <a:rPr lang="en-GB" sz="2000" dirty="0">
                <a:solidFill>
                  <a:schemeClr val="tx1"/>
                </a:solidFill>
              </a:rPr>
              <a:t>Advocacy and resource mobilisation</a:t>
            </a:r>
          </a:p>
        </p:txBody>
      </p:sp>
      <p:pic>
        <p:nvPicPr>
          <p:cNvPr id="6"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6382" r="34124"/>
          <a:stretch/>
        </p:blipFill>
        <p:spPr bwMode="auto">
          <a:xfrm>
            <a:off x="5378366" y="2420888"/>
            <a:ext cx="272202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73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http://downloads.unmultimedia.org/photo/ltd/high/424/424981.jpg?s=453F02E927319C7F3BF8A846C5519D8A&amp;sav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7"/>
          <p:cNvSpPr>
            <a:spLocks/>
          </p:cNvSpPr>
          <p:nvPr/>
        </p:nvSpPr>
        <p:spPr bwMode="auto">
          <a:xfrm>
            <a:off x="457200" y="4648200"/>
            <a:ext cx="3657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buClr>
                <a:srgbClr val="FFFFFF"/>
              </a:buClr>
              <a:buSzPct val="125000"/>
            </a:pPr>
            <a:r>
              <a:rPr lang="en-US" sz="3400" b="1" dirty="0">
                <a:solidFill>
                  <a:srgbClr val="FFFFFF"/>
                </a:solidFill>
                <a:latin typeface="Arial Black" charset="0"/>
                <a:ea typeface="ヒラギノ角ゴ ProN W3" charset="0"/>
                <a:cs typeface="ヒラギノ角ゴ ProN W3" charset="0"/>
                <a:sym typeface="Times New Roman" charset="0"/>
              </a:rPr>
              <a:t>Floods in </a:t>
            </a:r>
          </a:p>
          <a:p>
            <a:pPr marL="39688" algn="ctr">
              <a:buClr>
                <a:srgbClr val="FFFFFF"/>
              </a:buClr>
              <a:buSzPct val="125000"/>
            </a:pPr>
            <a:r>
              <a:rPr lang="en-US" sz="3400" b="1" dirty="0">
                <a:solidFill>
                  <a:srgbClr val="FFFFFF"/>
                </a:solidFill>
                <a:latin typeface="Arial Black" charset="0"/>
                <a:ea typeface="ヒラギノ角ゴ ProN W3" charset="0"/>
                <a:cs typeface="ヒラギノ角ゴ ProN W3" charset="0"/>
                <a:sym typeface="Times New Roman" charset="0"/>
              </a:rPr>
              <a:t>Pakistan</a:t>
            </a:r>
          </a:p>
        </p:txBody>
      </p:sp>
      <p:sp>
        <p:nvSpPr>
          <p:cNvPr id="6" name="Rectangle 7"/>
          <p:cNvSpPr>
            <a:spLocks/>
          </p:cNvSpPr>
          <p:nvPr/>
        </p:nvSpPr>
        <p:spPr bwMode="auto">
          <a:xfrm>
            <a:off x="1886175" y="0"/>
            <a:ext cx="5410200" cy="3240617"/>
          </a:xfrm>
          <a:prstGeom prst="rect">
            <a:avLst/>
          </a:prstGeom>
          <a:noFill/>
          <a:ln w="12700">
            <a:noFill/>
            <a:miter lim="800000"/>
            <a:headEnd/>
            <a:tailEnd/>
          </a:ln>
        </p:spPr>
        <p:txBody>
          <a:bodyPr lIns="0" tIns="0" rIns="40639" bIns="0"/>
          <a:lstStyle/>
          <a:p>
            <a:pPr marL="39688" algn="dist">
              <a:buClr>
                <a:srgbClr val="FFFFFF"/>
              </a:buClr>
              <a:buSzPct val="125000"/>
              <a:defRPr/>
            </a:pPr>
            <a:r>
              <a:rPr lang="en-US" sz="10000" b="1" dirty="0">
                <a:solidFill>
                  <a:srgbClr val="FFFFFF"/>
                </a:solidFill>
                <a:effectLst>
                  <a:outerShdw blurRad="203200" algn="ctr" rotWithShape="0">
                    <a:prstClr val="black">
                      <a:alpha val="75000"/>
                    </a:prstClr>
                  </a:outerShdw>
                </a:effectLst>
                <a:latin typeface="Arial Black" pitchFamily="34" charset="0"/>
                <a:ea typeface="ヒラギノ角ゴ ProN W3" pitchFamily="6" charset="-128"/>
                <a:cs typeface="ヒラギノ角ゴ ProN W3" charset="0"/>
                <a:sym typeface="Times New Roman" pitchFamily="18" charset="0"/>
              </a:rPr>
              <a:t>2010</a:t>
            </a:r>
            <a:endParaRPr lang="en-US" sz="10000" b="1" dirty="0">
              <a:solidFill>
                <a:srgbClr val="000000"/>
              </a:solidFill>
              <a:effectLst>
                <a:outerShdw blurRad="203200" algn="ctr" rotWithShape="0">
                  <a:prstClr val="black">
                    <a:alpha val="75000"/>
                  </a:prstClr>
                </a:outerShdw>
              </a:effectLst>
              <a:latin typeface="Arial Black" pitchFamily="34" charset="0"/>
              <a:ea typeface="ヒラギノ角ゴ ProN W3" pitchFamily="6" charset="-128"/>
              <a:cs typeface="ヒラギノ角ゴ ProN W3" charset="0"/>
              <a:sym typeface="Times New Roman" pitchFamily="18" charset="0"/>
            </a:endParaRPr>
          </a:p>
        </p:txBody>
      </p:sp>
      <p:sp>
        <p:nvSpPr>
          <p:cNvPr id="7" name="Rectangle 7"/>
          <p:cNvSpPr>
            <a:spLocks/>
          </p:cNvSpPr>
          <p:nvPr/>
        </p:nvSpPr>
        <p:spPr bwMode="auto">
          <a:xfrm>
            <a:off x="5334000" y="4749800"/>
            <a:ext cx="3657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buClr>
                <a:srgbClr val="FFFFFF"/>
              </a:buClr>
              <a:buSzPct val="125000"/>
            </a:pPr>
            <a:r>
              <a:rPr lang="en-US" sz="3400" b="1" dirty="0">
                <a:solidFill>
                  <a:srgbClr val="FFFFFF"/>
                </a:solidFill>
                <a:latin typeface="Arial Black" charset="0"/>
                <a:ea typeface="ヒラギノ角ゴ ProN W3" charset="0"/>
                <a:cs typeface="ヒラギノ角ゴ ProN W3" charset="0"/>
                <a:sym typeface="Times New Roman" charset="0"/>
              </a:rPr>
              <a:t>Earthquakes</a:t>
            </a:r>
          </a:p>
          <a:p>
            <a:pPr marL="39688" algn="ctr">
              <a:buClr>
                <a:srgbClr val="FFFFFF"/>
              </a:buClr>
              <a:buSzPct val="125000"/>
            </a:pPr>
            <a:r>
              <a:rPr lang="en-US" sz="3400" b="1" dirty="0">
                <a:solidFill>
                  <a:srgbClr val="FFFFFF"/>
                </a:solidFill>
                <a:latin typeface="Arial Black" charset="0"/>
                <a:ea typeface="ヒラギノ角ゴ ProN W3" charset="0"/>
                <a:cs typeface="ヒラギノ角ゴ ProN W3" charset="0"/>
                <a:sym typeface="Times New Roman" charset="0"/>
              </a:rPr>
              <a:t>In Haiti</a:t>
            </a:r>
          </a:p>
        </p:txBody>
      </p:sp>
      <p:sp>
        <p:nvSpPr>
          <p:cNvPr id="3079" name="TextBox 1"/>
          <p:cNvSpPr txBox="1">
            <a:spLocks noChangeArrowheads="1"/>
          </p:cNvSpPr>
          <p:nvPr/>
        </p:nvSpPr>
        <p:spPr bwMode="auto">
          <a:xfrm>
            <a:off x="7848600" y="6612467"/>
            <a:ext cx="1295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ヒラギノ角ゴ ProN W3" charset="0"/>
                <a:cs typeface="ヒラギノ角ゴ ProN W3" charset="0"/>
              </a:defRPr>
            </a:lvl1pPr>
            <a:lvl2pPr marL="742950" indent="-285750" eaLnBrk="0" hangingPunct="0">
              <a:defRPr b="1">
                <a:solidFill>
                  <a:schemeClr val="tx1"/>
                </a:solidFill>
                <a:latin typeface="Arial" charset="0"/>
                <a:ea typeface="ヒラギノ角ゴ ProN W3" charset="0"/>
                <a:cs typeface="ヒラギノ角ゴ ProN W3" charset="0"/>
              </a:defRPr>
            </a:lvl2pPr>
            <a:lvl3pPr marL="1143000" indent="-228600" eaLnBrk="0" hangingPunct="0">
              <a:defRPr b="1">
                <a:solidFill>
                  <a:schemeClr val="tx1"/>
                </a:solidFill>
                <a:latin typeface="Arial" charset="0"/>
                <a:ea typeface="ヒラギノ角ゴ ProN W3" charset="0"/>
                <a:cs typeface="ヒラギノ角ゴ ProN W3" charset="0"/>
              </a:defRPr>
            </a:lvl3pPr>
            <a:lvl4pPr marL="1600200" indent="-228600" eaLnBrk="0" hangingPunct="0">
              <a:defRPr b="1">
                <a:solidFill>
                  <a:schemeClr val="tx1"/>
                </a:solidFill>
                <a:latin typeface="Arial" charset="0"/>
                <a:ea typeface="ヒラギノ角ゴ ProN W3" charset="0"/>
                <a:cs typeface="ヒラギノ角ゴ ProN W3" charset="0"/>
              </a:defRPr>
            </a:lvl4pPr>
            <a:lvl5pPr marL="2057400" indent="-228600" eaLnBrk="0" hangingPunct="0">
              <a:defRPr b="1">
                <a:solidFill>
                  <a:schemeClr val="tx1"/>
                </a:solidFill>
                <a:latin typeface="Arial" charset="0"/>
                <a:ea typeface="ヒラギノ角ゴ ProN W3" charset="0"/>
                <a:cs typeface="ヒラギノ角ゴ ProN W3" charset="0"/>
              </a:defRPr>
            </a:lvl5pPr>
            <a:lvl6pPr marL="25146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6pPr>
            <a:lvl7pPr marL="29718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7pPr>
            <a:lvl8pPr marL="34290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8pPr>
            <a:lvl9pPr marL="38862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9pPr>
          </a:lstStyle>
          <a:p>
            <a:pPr algn="r" eaLnBrk="1" hangingPunct="1"/>
            <a:r>
              <a:rPr lang="en-US" sz="600" b="0">
                <a:solidFill>
                  <a:srgbClr val="FFFFFF"/>
                </a:solidFill>
              </a:rPr>
              <a:t>UN Photo/Logan Abassi </a:t>
            </a:r>
          </a:p>
        </p:txBody>
      </p:sp>
      <p:cxnSp>
        <p:nvCxnSpPr>
          <p:cNvPr id="3080" name="Straight Connector 4"/>
          <p:cNvCxnSpPr>
            <a:cxnSpLocks noChangeShapeType="1"/>
          </p:cNvCxnSpPr>
          <p:nvPr/>
        </p:nvCxnSpPr>
        <p:spPr bwMode="auto">
          <a:xfrm>
            <a:off x="4572000" y="2"/>
            <a:ext cx="0" cy="683683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81" name="TextBox 1"/>
          <p:cNvSpPr txBox="1">
            <a:spLocks noChangeArrowheads="1"/>
          </p:cNvSpPr>
          <p:nvPr/>
        </p:nvSpPr>
        <p:spPr bwMode="auto">
          <a:xfrm>
            <a:off x="0" y="6612467"/>
            <a:ext cx="1295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ヒラギノ角ゴ ProN W3" charset="0"/>
                <a:cs typeface="ヒラギノ角ゴ ProN W3" charset="0"/>
              </a:defRPr>
            </a:lvl1pPr>
            <a:lvl2pPr marL="742950" indent="-285750" eaLnBrk="0" hangingPunct="0">
              <a:defRPr b="1">
                <a:solidFill>
                  <a:schemeClr val="tx1"/>
                </a:solidFill>
                <a:latin typeface="Arial" charset="0"/>
                <a:ea typeface="ヒラギノ角ゴ ProN W3" charset="0"/>
                <a:cs typeface="ヒラギノ角ゴ ProN W3" charset="0"/>
              </a:defRPr>
            </a:lvl2pPr>
            <a:lvl3pPr marL="1143000" indent="-228600" eaLnBrk="0" hangingPunct="0">
              <a:defRPr b="1">
                <a:solidFill>
                  <a:schemeClr val="tx1"/>
                </a:solidFill>
                <a:latin typeface="Arial" charset="0"/>
                <a:ea typeface="ヒラギノ角ゴ ProN W3" charset="0"/>
                <a:cs typeface="ヒラギノ角ゴ ProN W3" charset="0"/>
              </a:defRPr>
            </a:lvl3pPr>
            <a:lvl4pPr marL="1600200" indent="-228600" eaLnBrk="0" hangingPunct="0">
              <a:defRPr b="1">
                <a:solidFill>
                  <a:schemeClr val="tx1"/>
                </a:solidFill>
                <a:latin typeface="Arial" charset="0"/>
                <a:ea typeface="ヒラギノ角ゴ ProN W3" charset="0"/>
                <a:cs typeface="ヒラギノ角ゴ ProN W3" charset="0"/>
              </a:defRPr>
            </a:lvl4pPr>
            <a:lvl5pPr marL="2057400" indent="-228600" eaLnBrk="0" hangingPunct="0">
              <a:defRPr b="1">
                <a:solidFill>
                  <a:schemeClr val="tx1"/>
                </a:solidFill>
                <a:latin typeface="Arial" charset="0"/>
                <a:ea typeface="ヒラギノ角ゴ ProN W3" charset="0"/>
                <a:cs typeface="ヒラギノ角ゴ ProN W3" charset="0"/>
              </a:defRPr>
            </a:lvl5pPr>
            <a:lvl6pPr marL="25146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6pPr>
            <a:lvl7pPr marL="29718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7pPr>
            <a:lvl8pPr marL="34290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8pPr>
            <a:lvl9pPr marL="3886200" indent="-228600" eaLnBrk="0" fontAlgn="base" hangingPunct="0">
              <a:spcBef>
                <a:spcPct val="0"/>
              </a:spcBef>
              <a:spcAft>
                <a:spcPct val="0"/>
              </a:spcAft>
              <a:defRPr b="1">
                <a:solidFill>
                  <a:schemeClr val="tx1"/>
                </a:solidFill>
                <a:latin typeface="Arial" charset="0"/>
                <a:ea typeface="ヒラギノ角ゴ ProN W3" charset="0"/>
                <a:cs typeface="ヒラギノ角ゴ ProN W3" charset="0"/>
              </a:defRPr>
            </a:lvl9pPr>
          </a:lstStyle>
          <a:p>
            <a:pPr eaLnBrk="1" hangingPunct="1"/>
            <a:r>
              <a:rPr lang="en-US" sz="600" b="0">
                <a:solidFill>
                  <a:srgbClr val="FFFFFF"/>
                </a:solidFill>
              </a:rPr>
              <a:t>UN Photo/Evan Schneider </a:t>
            </a:r>
          </a:p>
        </p:txBody>
      </p:sp>
      <p:sp>
        <p:nvSpPr>
          <p:cNvPr id="2" name="Rectangle 1"/>
          <p:cNvSpPr/>
          <p:nvPr/>
        </p:nvSpPr>
        <p:spPr>
          <a:xfrm>
            <a:off x="0" y="1484784"/>
            <a:ext cx="9119846" cy="923330"/>
          </a:xfrm>
          <a:prstGeom prst="rect">
            <a:avLst/>
          </a:prstGeom>
          <a:solidFill>
            <a:schemeClr val="tx1"/>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chemeClr val="bg1"/>
                </a:solidFill>
                <a:effectLst/>
              </a:rPr>
              <a:t>Then we learnt new lessons</a:t>
            </a:r>
            <a:r>
              <a:rPr lang="en-US" sz="5400" b="1" cap="none" spc="0" dirty="0">
                <a:ln/>
                <a:solidFill>
                  <a:schemeClr val="bg1"/>
                </a:solidFill>
                <a:effectLst/>
              </a:rPr>
              <a:t>…</a:t>
            </a:r>
          </a:p>
        </p:txBody>
      </p:sp>
      <p:sp>
        <p:nvSpPr>
          <p:cNvPr id="11" name="Rectangle 10"/>
          <p:cNvSpPr/>
          <p:nvPr/>
        </p:nvSpPr>
        <p:spPr>
          <a:xfrm>
            <a:off x="1099097" y="2488161"/>
            <a:ext cx="7633885" cy="523220"/>
          </a:xfrm>
          <a:prstGeom prst="rect">
            <a:avLst/>
          </a:prstGeom>
          <a:solidFill>
            <a:schemeClr val="tx1"/>
          </a:solid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chemeClr val="bg1"/>
                </a:solidFill>
                <a:effectLst/>
              </a:rPr>
              <a:t>With still some weakness and inefficiencies</a:t>
            </a:r>
          </a:p>
        </p:txBody>
      </p:sp>
    </p:spTree>
    <p:extLst>
      <p:ext uri="{BB962C8B-B14F-4D97-AF65-F5344CB8AC3E}">
        <p14:creationId xmlns:p14="http://schemas.microsoft.com/office/powerpoint/2010/main" val="34942399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noFill/>
        </p:spPr>
        <p:txBody>
          <a:bodyPr>
            <a:normAutofit fontScale="90000"/>
          </a:bodyPr>
          <a:lstStyle/>
          <a:p>
            <a:r>
              <a:rPr lang="en-US" sz="3600" dirty="0"/>
              <a:t>What is the Transformative Agenda?</a:t>
            </a:r>
          </a:p>
        </p:txBody>
      </p:sp>
      <p:sp>
        <p:nvSpPr>
          <p:cNvPr id="40963" name="Rectangle 4"/>
          <p:cNvSpPr>
            <a:spLocks noChangeArrowheads="1"/>
          </p:cNvSpPr>
          <p:nvPr/>
        </p:nvSpPr>
        <p:spPr bwMode="auto">
          <a:xfrm>
            <a:off x="2286000" y="2286000"/>
            <a:ext cx="4572000" cy="366713"/>
          </a:xfrm>
          <a:prstGeom prst="rect">
            <a:avLst/>
          </a:prstGeom>
          <a:noFill/>
          <a:ln w="9525">
            <a:noFill/>
            <a:miter lim="800000"/>
            <a:headEnd/>
            <a:tailEnd/>
          </a:ln>
        </p:spPr>
        <p:txBody>
          <a:bodyPr>
            <a:spAutoFit/>
          </a:bodyPr>
          <a:lstStyle/>
          <a:p>
            <a:endParaRPr lang="en-GB"/>
          </a:p>
        </p:txBody>
      </p:sp>
      <p:pic>
        <p:nvPicPr>
          <p:cNvPr id="6"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71336" y="1600200"/>
            <a:ext cx="7001328"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642877"/>
      </p:ext>
    </p:extLst>
  </p:cSld>
  <p:clrMapOvr>
    <a:masterClrMapping/>
  </p:clrMapOvr>
</p:sld>
</file>

<file path=ppt/theme/theme1.xml><?xml version="1.0" encoding="utf-8"?>
<a:theme xmlns:a="http://schemas.openxmlformats.org/drawingml/2006/main" name="RedR Theme - Office">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Aria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Arial_powerpoint" id="{B04597F6-5833-430B-80E0-0B23BF29AEA9}" vid="{8BD9E51E-9664-4E25-BEB3-8EBE30D25DB5}"/>
    </a:ext>
  </a:extLst>
</a:theme>
</file>

<file path=ppt/theme/theme2.xml><?xml version="1.0" encoding="utf-8"?>
<a:theme xmlns:a="http://schemas.openxmlformats.org/drawingml/2006/main" name="1_RedR Theme - Office">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Aria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Arial_powerpoint" id="{B04597F6-5833-430B-80E0-0B23BF29AEA9}" vid="{9418077A-119B-4648-8C73-00423E5755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73f51738-d318-4883-9d64-4f0bd0ccc55e" ContentTypeId="0x0101009BA85F8052A6DA4FA3E31FF9F74C6970" PreviousValue="false"/>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148</Value>
      <Value>10</Value>
      <Value>163</Value>
      <Value>12</Value>
      <Value>3</Value>
      <Value>105</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Info xmlns="http://schemas.microsoft.com/office/infopath/2007/PartnerControls">
          <TermName xmlns="http://schemas.microsoft.com/office/infopath/2007/PartnerControls">Nutrition preparedness and risk informed programming</TermName>
          <TermId xmlns="http://schemas.microsoft.com/office/infopath/2007/PartnerControls">4ab365b7-18be-48cf-a866-cdd5f63cb150</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IMO</TermName>
          <TermId xmlns="http://schemas.microsoft.com/office/infopath/2007/PartnerControls">9411842a-837f-4f81-918e-c4fd3b034dbe</TermId>
        </TermInfo>
      </Terms>
    </TaxKeywordTaxHTField>
    <CategoryDescription xmlns="http://schemas.microsoft.com/sharepoint.v3">IMO - 1.2 - The Humanitarian landscape</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EMOPSGCCU-1435067120-17574</_dlc_DocId>
    <_dlc_DocIdUrl xmlns="5858627f-d058-4b92-9b52-677b5fd7d454">
      <Url>https://unicef.sharepoint.com/teams/EMOPS-GCCU/_layouts/15/DocIdRedir.aspx?ID=EMOPSGCCU-1435067120-17574</Url>
      <Description>EMOPSGCCU-1435067120-17574</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67B8F3-2DBE-454E-A4F8-4C10F9A0726F}">
  <ds:schemaRefs>
    <ds:schemaRef ds:uri="Microsoft.SharePoint.Taxonomy.ContentTypeSync"/>
  </ds:schemaRefs>
</ds:datastoreItem>
</file>

<file path=customXml/itemProps2.xml><?xml version="1.0" encoding="utf-8"?>
<ds:datastoreItem xmlns:ds="http://schemas.openxmlformats.org/officeDocument/2006/customXml" ds:itemID="{B513EED6-D63B-486E-A5F9-28839D35B35F}">
  <ds:schemaRefs>
    <ds:schemaRef ds:uri="http://schemas.microsoft.com/office/2006/metadata/customXsn"/>
  </ds:schemaRefs>
</ds:datastoreItem>
</file>

<file path=customXml/itemProps3.xml><?xml version="1.0" encoding="utf-8"?>
<ds:datastoreItem xmlns:ds="http://schemas.openxmlformats.org/officeDocument/2006/customXml" ds:itemID="{33D67782-AAB5-4F1D-9719-FA95B11F05AA}">
  <ds:schemaRefs>
    <ds:schemaRef ds:uri="http://schemas.microsoft.com/sharepoint/events"/>
  </ds:schemaRefs>
</ds:datastoreItem>
</file>

<file path=customXml/itemProps4.xml><?xml version="1.0" encoding="utf-8"?>
<ds:datastoreItem xmlns:ds="http://schemas.openxmlformats.org/officeDocument/2006/customXml" ds:itemID="{2239DCAB-6FC5-4B55-BEAE-CAFA2AA4E9C0}">
  <ds:schemaRefs>
    <ds:schemaRef ds:uri="a438dd15-07ca-4cdc-82a3-f2206b92025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5858627f-d058-4b92-9b52-677b5fd7d454"/>
    <ds:schemaRef ds:uri="http://schemas.microsoft.com/sharepoint/v4"/>
    <ds:schemaRef ds:uri="http://schemas.microsoft.com/sharepoint.v3"/>
    <ds:schemaRef ds:uri="ca283e0b-db31-4043-a2ef-b80661bf084a"/>
    <ds:schemaRef ds:uri="http://schemas.microsoft.com/sharepoint/v3"/>
    <ds:schemaRef ds:uri="http://www.w3.org/XML/1998/namespace"/>
  </ds:schemaRefs>
</ds:datastoreItem>
</file>

<file path=customXml/itemProps5.xml><?xml version="1.0" encoding="utf-8"?>
<ds:datastoreItem xmlns:ds="http://schemas.openxmlformats.org/officeDocument/2006/customXml" ds:itemID="{941416E7-447F-4D75-A5FD-C317D6715DCC}">
  <ds:schemaRefs>
    <ds:schemaRef ds:uri="http://schemas.microsoft.com/sharepoint/v3/contenttype/forms"/>
  </ds:schemaRefs>
</ds:datastoreItem>
</file>

<file path=customXml/itemProps6.xml><?xml version="1.0" encoding="utf-8"?>
<ds:datastoreItem xmlns:ds="http://schemas.openxmlformats.org/officeDocument/2006/customXml" ds:itemID="{62626CF7-9FC2-4DB2-AC80-3AE263D24063}"/>
</file>

<file path=docProps/app.xml><?xml version="1.0" encoding="utf-8"?>
<Properties xmlns="http://schemas.openxmlformats.org/officeDocument/2006/extended-properties" xmlns:vt="http://schemas.openxmlformats.org/officeDocument/2006/docPropsVTypes">
  <Template>New_Arial_powerpoint</Template>
  <TotalTime>716</TotalTime>
  <Words>1891</Words>
  <Application>Microsoft Office PowerPoint</Application>
  <PresentationFormat>On-screen Show (4:3)</PresentationFormat>
  <Paragraphs>202</Paragraphs>
  <Slides>21</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MS PGothic</vt:lpstr>
      <vt:lpstr>Arial</vt:lpstr>
      <vt:lpstr>Arial Black</vt:lpstr>
      <vt:lpstr>Arial Unicode MS</vt:lpstr>
      <vt:lpstr>Calibri</vt:lpstr>
      <vt:lpstr>Tahoma</vt:lpstr>
      <vt:lpstr>Times New Roman</vt:lpstr>
      <vt:lpstr>Wingdings</vt:lpstr>
      <vt:lpstr>ヒラギノ明朝 ProN W3</vt:lpstr>
      <vt:lpstr>ヒラギノ角ゴ ProN W3</vt:lpstr>
      <vt:lpstr>RedR Theme - Office</vt:lpstr>
      <vt:lpstr>1_RedR Theme - Office</vt:lpstr>
      <vt:lpstr>PowerPoint Presentation</vt:lpstr>
      <vt:lpstr>PowerPoint Presentation</vt:lpstr>
      <vt:lpstr>What is the IASC?</vt:lpstr>
      <vt:lpstr> </vt:lpstr>
      <vt:lpstr>Humanitarian Reform</vt:lpstr>
      <vt:lpstr>The Cluster system</vt:lpstr>
      <vt:lpstr>Responsibilities of global clusters</vt:lpstr>
      <vt:lpstr>PowerPoint Presentation</vt:lpstr>
      <vt:lpstr>What is the Transformative Agenda?</vt:lpstr>
      <vt:lpstr>PowerPoint Presentation</vt:lpstr>
      <vt:lpstr>PowerPoint Presentation</vt:lpstr>
      <vt:lpstr>PowerPoint Presentation</vt:lpstr>
      <vt:lpstr>Six Core Functions of Clusters</vt:lpstr>
      <vt:lpstr>When is the cluster activated?</vt:lpstr>
      <vt:lpstr>Level 3 Emergencies declared by IASC to be exceptional in:</vt:lpstr>
      <vt:lpstr>Exercise:  Building the HPC</vt:lpstr>
      <vt:lpstr>Humanitarian Programme Cycle</vt:lpstr>
      <vt:lpstr>PowerPoint Presentation</vt:lpstr>
      <vt:lpstr>PowerPoint Presentation</vt:lpstr>
      <vt:lpstr>Humanitarian Actors</vt:lpstr>
      <vt:lpstr>National Government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Mugadu</dc:creator>
  <cp:keywords>GNC; IMO; Training</cp:keywords>
  <cp:lastModifiedBy>Diogo Loureiro Jurema</cp:lastModifiedBy>
  <cp:revision>58</cp:revision>
  <cp:lastPrinted>2016-07-25T15:59:34Z</cp:lastPrinted>
  <dcterms:created xsi:type="dcterms:W3CDTF">2016-02-17T12:50:41Z</dcterms:created>
  <dcterms:modified xsi:type="dcterms:W3CDTF">2019-11-11T10:53:47Z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133;#GNC|82a4199d-9c93-4d57-833f-59195f986fba;#163;#Training|e274f566-a9bf-4f70-80f5-de4ef515adf5;#105;#IMO|9411842a-837f-4f81-918e-c4fd3b034dbe</vt:lpwstr>
  </property>
  <property fmtid="{D5CDD505-2E9C-101B-9397-08002B2CF9AE}" pid="5" name="Topic">
    <vt:lpwstr>10;#Nutrition Humanitarian Cluster, Coordination|414c5639-61e6-4b56-aaa5-511cdacc25c2;#148;#Nutrition preparedness and risk informed programming|4ab365b7-18be-48cf-a866-cdd5f63cb150</vt:lpwstr>
  </property>
  <property fmtid="{D5CDD505-2E9C-101B-9397-08002B2CF9AE}" pid="7" name="DocumentType">
    <vt:lpwstr>12;#Training/ instructional materials, toolkits, user guides (non-ICT)|f7254839-f39a-4063-9d34-45784defb8cb</vt:lpwstr>
  </property>
  <property fmtid="{D5CDD505-2E9C-101B-9397-08002B2CF9AE}" pid="8" name="GeographicScope">
    <vt:lpwstr/>
  </property>
  <property fmtid="{D5CDD505-2E9C-101B-9397-08002B2CF9AE}" pid="9" name="_dlc_DocIdItemGuid">
    <vt:lpwstr>5f6f93b9-bf96-4f84-960a-728fb1a304a1</vt:lpwstr>
  </property>
</Properties>
</file>