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1088" r:id="rId2"/>
    <p:sldId id="1090" r:id="rId3"/>
    <p:sldId id="1091" r:id="rId4"/>
    <p:sldId id="1089" r:id="rId5"/>
    <p:sldId id="109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Ziolkovska" initials="AZ" lastIdx="1" clrIdx="0">
    <p:extLst>
      <p:ext uri="{19B8F6BF-5375-455C-9EA6-DF929625EA0E}">
        <p15:presenceInfo xmlns:p15="http://schemas.microsoft.com/office/powerpoint/2012/main" userId="S-1-5-21-889838981-920820592-1903951286-4839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4496" autoAdjust="0"/>
  </p:normalViewPr>
  <p:slideViewPr>
    <p:cSldViewPr snapToGrid="0">
      <p:cViewPr varScale="1">
        <p:scale>
          <a:sx n="88" d="100"/>
          <a:sy n="88" d="100"/>
        </p:scale>
        <p:origin x="13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18" Type="http://schemas.openxmlformats.org/officeDocument/2006/relationships/customXml" Target="../customXml/item6.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17"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D31AF-F1C6-4F19-B4E9-0AEBE9132098}" type="datetimeFigureOut">
              <a:rPr lang="en-GB" smtClean="0"/>
              <a:pPr/>
              <a:t>27/05/2019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E9914-5560-4416-AE26-E5B0815A4D86}" type="slidenum">
              <a:rPr lang="en-GB" smtClean="0"/>
              <a:pPr/>
              <a:t>‹#›</a:t>
            </a:fld>
            <a:endParaRPr lang="en-GB"/>
          </a:p>
        </p:txBody>
      </p:sp>
    </p:spTree>
    <p:extLst>
      <p:ext uri="{BB962C8B-B14F-4D97-AF65-F5344CB8AC3E}">
        <p14:creationId xmlns:p14="http://schemas.microsoft.com/office/powerpoint/2010/main" val="267270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Un représentant désigné (gouvernement ou Nations Unies, le cas échéant) et des facilitateurs accueillent les participants. Préparez le terrain pour la formation et expliquez brièvement la raison pour laquelle nous sommes tous ensemble dans la même pièce. Présentez les objectifs du cours.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Présentez brièvement les facilitateurs et vous-même.</a:t>
            </a:r>
          </a:p>
          <a:p>
            <a:endParaRPr lang="fr-FR" sz="1200" kern="1200" dirty="0">
              <a:solidFill>
                <a:schemeClr val="tx1"/>
              </a:solidFill>
              <a:effectLst/>
              <a:latin typeface="+mn-lt"/>
              <a:ea typeface="+mn-ea"/>
              <a:cs typeface="+mn-cs"/>
            </a:endParaRPr>
          </a:p>
          <a:p>
            <a:r>
              <a:rPr lang="fr-FR" sz="1200" b="1" u="sng" kern="1200" dirty="0">
                <a:solidFill>
                  <a:schemeClr val="tx1"/>
                </a:solidFill>
                <a:effectLst/>
                <a:latin typeface="+mn-lt"/>
                <a:ea typeface="+mn-ea"/>
                <a:cs typeface="+mn-cs"/>
              </a:rPr>
              <a:t>Introduction</a:t>
            </a:r>
            <a:endParaRPr lang="en-GB" sz="1200" u="sng"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Cela vise à présenter tous les participants et les facilitateurs de manière plus approfondie.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Donnez un morceau de papier à tous les participants et demandez-leur de dessiner trois symboles qui les représentent. Ils ont 5 minutes. Faites ensuite le tour de la salle et demandez aux participants de montrer leur dessin et de parler un peu d’eux-mêmes. Demandez-leur également d'ajouter le nom, l'agence, le secteur et la durée de leur séjour dans le pays. Les facilitateurs y participent également. Si vous avez un grand groupe, vous devrez être clair sur le temps imparti afin de vous assurer que tout le monde a la possibilité de se présenter.</a:t>
            </a:r>
            <a:endParaRPr lang="en-US" dirty="0">
              <a:cs typeface="Calibri"/>
            </a:endParaRPr>
          </a:p>
        </p:txBody>
      </p:sp>
      <p:sp>
        <p:nvSpPr>
          <p:cNvPr id="4" name="Slide Number Placeholder 3"/>
          <p:cNvSpPr>
            <a:spLocks noGrp="1"/>
          </p:cNvSpPr>
          <p:nvPr>
            <p:ph type="sldNum" sz="quarter" idx="5"/>
          </p:nvPr>
        </p:nvSpPr>
        <p:spPr/>
        <p:txBody>
          <a:bodyPr/>
          <a:lstStyle/>
          <a:p>
            <a:pPr>
              <a:defRPr/>
            </a:pPr>
            <a:fld id="{460FAE3D-1F03-45E2-9618-0D82B565262A}" type="slidenum">
              <a:rPr lang="fr-FR" altLang="en-US"/>
              <a:pPr>
                <a:defRPr/>
              </a:pPr>
              <a:t>1</a:t>
            </a:fld>
            <a:endParaRPr lang="en-US" altLang="en-US"/>
          </a:p>
        </p:txBody>
      </p:sp>
    </p:spTree>
    <p:extLst>
      <p:ext uri="{BB962C8B-B14F-4D97-AF65-F5344CB8AC3E}">
        <p14:creationId xmlns:p14="http://schemas.microsoft.com/office/powerpoint/2010/main" val="424680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Ordre du jour</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Présentez l'ordre du jour. Il pourrait être pré-écrit sur un tableau à feuilles </a:t>
            </a:r>
            <a:r>
              <a:rPr lang="fr-FR" sz="1200" u="sng" kern="1200" dirty="0">
                <a:solidFill>
                  <a:schemeClr val="tx1"/>
                </a:solidFill>
                <a:effectLst/>
                <a:latin typeface="+mn-lt"/>
                <a:ea typeface="+mn-ea"/>
                <a:cs typeface="+mn-cs"/>
              </a:rPr>
              <a:t>mobiles </a:t>
            </a:r>
            <a:r>
              <a:rPr lang="fr-FR" sz="1200" kern="1200" dirty="0">
                <a:solidFill>
                  <a:schemeClr val="tx1"/>
                </a:solidFill>
                <a:effectLst/>
                <a:latin typeface="+mn-lt"/>
                <a:ea typeface="+mn-ea"/>
                <a:cs typeface="+mn-cs"/>
              </a:rPr>
              <a:t>et accroché </a:t>
            </a:r>
            <a:r>
              <a:rPr lang="fr-FR" sz="1200" u="sng" kern="1200" dirty="0">
                <a:solidFill>
                  <a:schemeClr val="tx1"/>
                </a:solidFill>
                <a:effectLst/>
                <a:latin typeface="+mn-lt"/>
                <a:ea typeface="+mn-ea"/>
                <a:cs typeface="+mn-cs"/>
              </a:rPr>
              <a:t>au </a:t>
            </a:r>
            <a:r>
              <a:rPr lang="fr-FR" sz="1200" kern="1200" dirty="0">
                <a:solidFill>
                  <a:schemeClr val="tx1"/>
                </a:solidFill>
                <a:effectLst/>
                <a:latin typeface="+mn-lt"/>
                <a:ea typeface="+mn-ea"/>
                <a:cs typeface="+mn-cs"/>
              </a:rPr>
              <a:t>mur s'il y a de la place pour cela. Sinon, montrez la diapositive 2 du PPT. </a:t>
            </a:r>
            <a:endParaRPr lang="en-GB" dirty="0"/>
          </a:p>
        </p:txBody>
      </p:sp>
      <p:sp>
        <p:nvSpPr>
          <p:cNvPr id="4" name="Slide Number Placeholder 3"/>
          <p:cNvSpPr>
            <a:spLocks noGrp="1"/>
          </p:cNvSpPr>
          <p:nvPr>
            <p:ph type="sldNum" sz="quarter" idx="5"/>
          </p:nvPr>
        </p:nvSpPr>
        <p:spPr/>
        <p:txBody>
          <a:bodyPr/>
          <a:lstStyle/>
          <a:p>
            <a:fld id="{059E9914-5560-4416-AE26-E5B0815A4D86}" type="slidenum">
              <a:rPr lang="fr-FR" smtClean="0"/>
              <a:pPr/>
              <a:t>4</a:t>
            </a:fld>
            <a:endParaRPr lang="en-GB"/>
          </a:p>
        </p:txBody>
      </p:sp>
    </p:spTree>
    <p:extLst>
      <p:ext uri="{BB962C8B-B14F-4D97-AF65-F5344CB8AC3E}">
        <p14:creationId xmlns:p14="http://schemas.microsoft.com/office/powerpoint/2010/main" val="39709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354032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256457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245570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88133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273118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164194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413115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208375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123703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395752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4DCB43-4007-4C5D-AA92-599A4E1D7F66}" type="datetimeFigureOut">
              <a:rPr lang="en-GB" smtClean="0"/>
              <a:pPr/>
              <a:t>27/05/2019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D3AE8F-6BD5-4CE2-B718-356C6B775A01}" type="slidenum">
              <a:rPr lang="en-GB" smtClean="0"/>
              <a:pPr/>
              <a:t>‹#›</a:t>
            </a:fld>
            <a:endParaRPr lang="en-GB"/>
          </a:p>
        </p:txBody>
      </p:sp>
    </p:spTree>
    <p:extLst>
      <p:ext uri="{BB962C8B-B14F-4D97-AF65-F5344CB8AC3E}">
        <p14:creationId xmlns:p14="http://schemas.microsoft.com/office/powerpoint/2010/main" val="178970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CB43-4007-4C5D-AA92-599A4E1D7F66}" type="datetimeFigureOut">
              <a:rPr lang="en-GB" smtClean="0"/>
              <a:pPr/>
              <a:t>27/05/2019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3AE8F-6BD5-4CE2-B718-356C6B775A01}" type="slidenum">
              <a:rPr lang="en-GB" smtClean="0"/>
              <a:pPr/>
              <a:t>‹#›</a:t>
            </a:fld>
            <a:endParaRPr lang="en-GB"/>
          </a:p>
        </p:txBody>
      </p:sp>
    </p:spTree>
    <p:extLst>
      <p:ext uri="{BB962C8B-B14F-4D97-AF65-F5344CB8AC3E}">
        <p14:creationId xmlns:p14="http://schemas.microsoft.com/office/powerpoint/2010/main" val="323412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50" y="2572499"/>
            <a:ext cx="6172200" cy="1911654"/>
          </a:xfrm>
          <a:solidFill>
            <a:schemeClr val="accent1">
              <a:lumMod val="75000"/>
            </a:schemeClr>
          </a:solidFill>
          <a:ln>
            <a:solidFill>
              <a:schemeClr val="bg1"/>
            </a:solidFill>
          </a:ln>
        </p:spPr>
        <p:txBody>
          <a:bodyPr vert="horz" lIns="91440" tIns="45720" rIns="91440" bIns="45720" rtlCol="0" anchor="t">
            <a:normAutofit lnSpcReduction="10000"/>
          </a:bodyPr>
          <a:lstStyle/>
          <a:p>
            <a:endParaRPr lang="en-US" sz="3300" b="1" dirty="0">
              <a:solidFill>
                <a:schemeClr val="bg1"/>
              </a:solidFill>
            </a:endParaRPr>
          </a:p>
          <a:p>
            <a:r>
              <a:rPr lang="fr-FR" sz="3300" b="1" dirty="0">
                <a:solidFill>
                  <a:schemeClr val="bg1"/>
                </a:solidFill>
              </a:rPr>
              <a:t>Programme intégré de formation inter-clusters visant des résultats en nutrition</a:t>
            </a:r>
            <a:endParaRPr lang="en-US" dirty="0">
              <a:solidFill>
                <a:schemeClr val="bg1"/>
              </a:solidFill>
            </a:endParaRPr>
          </a:p>
          <a:p>
            <a:endParaRPr lang="en-US" sz="3300" b="1" dirty="0">
              <a:solidFill>
                <a:schemeClr val="bg1"/>
              </a:solidFill>
              <a:cs typeface="Calibri"/>
            </a:endParaRPr>
          </a:p>
        </p:txBody>
      </p:sp>
      <p:pic>
        <p:nvPicPr>
          <p:cNvPr id="135170" name="Picture 2"/>
          <p:cNvPicPr>
            <a:picLocks noChangeAspect="1" noChangeArrowheads="1"/>
          </p:cNvPicPr>
          <p:nvPr/>
        </p:nvPicPr>
        <p:blipFill>
          <a:blip r:embed="rId3" cstate="print"/>
          <a:srcRect/>
          <a:stretch>
            <a:fillRect/>
          </a:stretch>
        </p:blipFill>
        <p:spPr bwMode="auto">
          <a:xfrm>
            <a:off x="1143000" y="857250"/>
            <a:ext cx="3214688" cy="1300163"/>
          </a:xfrm>
          <a:prstGeom prst="rect">
            <a:avLst/>
          </a:prstGeom>
          <a:noFill/>
          <a:ln w="9525">
            <a:noFill/>
            <a:miter lim="800000"/>
            <a:headEnd/>
            <a:tailEnd/>
          </a:ln>
        </p:spPr>
      </p:pic>
      <p:pic>
        <p:nvPicPr>
          <p:cNvPr id="135171" name="Picture 3"/>
          <p:cNvPicPr>
            <a:picLocks noChangeAspect="1" noChangeArrowheads="1"/>
          </p:cNvPicPr>
          <p:nvPr/>
        </p:nvPicPr>
        <p:blipFill>
          <a:blip r:embed="rId4" cstate="print"/>
          <a:srcRect/>
          <a:stretch>
            <a:fillRect/>
          </a:stretch>
        </p:blipFill>
        <p:spPr bwMode="auto">
          <a:xfrm>
            <a:off x="4712111" y="857250"/>
            <a:ext cx="3288890" cy="1257300"/>
          </a:xfrm>
          <a:prstGeom prst="rect">
            <a:avLst/>
          </a:prstGeom>
          <a:noFill/>
          <a:ln w="9525">
            <a:noFill/>
            <a:miter lim="800000"/>
            <a:headEnd/>
            <a:tailEnd/>
          </a:ln>
        </p:spPr>
      </p:pic>
    </p:spTree>
    <p:extLst>
      <p:ext uri="{BB962C8B-B14F-4D97-AF65-F5344CB8AC3E}">
        <p14:creationId xmlns:p14="http://schemas.microsoft.com/office/powerpoint/2010/main" val="85301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5196-2D0B-404B-B6F1-C40E5D378CBB}"/>
              </a:ext>
            </a:extLst>
          </p:cNvPr>
          <p:cNvSpPr>
            <a:spLocks noGrp="1"/>
          </p:cNvSpPr>
          <p:nvPr>
            <p:ph type="title"/>
          </p:nvPr>
        </p:nvSpPr>
        <p:spPr/>
        <p:txBody>
          <a:bodyPr/>
          <a:lstStyle/>
          <a:p>
            <a:pPr algn="ctr"/>
            <a:r>
              <a:rPr lang="fr-FR" b="1" dirty="0">
                <a:latin typeface="+mn-lt"/>
              </a:rPr>
              <a:t>But de cette formation</a:t>
            </a:r>
            <a:endParaRPr lang="en-GB" b="1" dirty="0">
              <a:latin typeface="+mn-lt"/>
            </a:endParaRPr>
          </a:p>
        </p:txBody>
      </p:sp>
      <p:sp>
        <p:nvSpPr>
          <p:cNvPr id="3" name="Content Placeholder 2">
            <a:extLst>
              <a:ext uri="{FF2B5EF4-FFF2-40B4-BE49-F238E27FC236}">
                <a16:creationId xmlns:a16="http://schemas.microsoft.com/office/drawing/2014/main" id="{17FC907E-A61D-4720-AA42-EDA81EF46820}"/>
              </a:ext>
            </a:extLst>
          </p:cNvPr>
          <p:cNvSpPr>
            <a:spLocks noGrp="1"/>
          </p:cNvSpPr>
          <p:nvPr>
            <p:ph idx="1"/>
          </p:nvPr>
        </p:nvSpPr>
        <p:spPr>
          <a:xfrm>
            <a:off x="794113" y="1754004"/>
            <a:ext cx="7886700" cy="4351338"/>
          </a:xfrm>
        </p:spPr>
        <p:txBody>
          <a:bodyPr vert="horz" lIns="68580" tIns="34290" rIns="68580" bIns="34290" rtlCol="0" anchor="t">
            <a:normAutofit/>
          </a:bodyPr>
          <a:lstStyle/>
          <a:p>
            <a:pPr marL="0" indent="0">
              <a:buNone/>
            </a:pPr>
            <a:r>
              <a:rPr lang="fr-FR" dirty="0">
                <a:cs typeface="Calibri"/>
              </a:rPr>
              <a:t>Le but de cette formation est de décrire la façon dont la programmation intégrée peut améliorer les résultats en nutrition en: </a:t>
            </a:r>
            <a:endParaRPr lang="en-US" dirty="0"/>
          </a:p>
          <a:p>
            <a:pPr marL="0" indent="0">
              <a:buNone/>
            </a:pPr>
            <a:r>
              <a:rPr lang="fr-FR" dirty="0">
                <a:cs typeface="Calibri"/>
              </a:rPr>
              <a:t>i) enrichissant les programmes de nutrition avec des activités d'autres secteurs.</a:t>
            </a:r>
            <a:endParaRPr lang="fr-FR" dirty="0" err="1">
              <a:cs typeface="Calibri"/>
            </a:endParaRPr>
          </a:p>
          <a:p>
            <a:pPr marL="0" indent="0">
              <a:buNone/>
            </a:pPr>
            <a:r>
              <a:rPr lang="fr-FR" dirty="0">
                <a:cs typeface="Calibri"/>
              </a:rPr>
              <a:t>ii) enrichissant les programmes des autres secteurs avec la nutrition.</a:t>
            </a:r>
            <a:endParaRPr lang="en-GB" dirty="0">
              <a:cs typeface="Calibri"/>
            </a:endParaRPr>
          </a:p>
        </p:txBody>
      </p:sp>
      <p:pic>
        <p:nvPicPr>
          <p:cNvPr id="4" name="Picture 3">
            <a:extLst>
              <a:ext uri="{FF2B5EF4-FFF2-40B4-BE49-F238E27FC236}">
                <a16:creationId xmlns:a16="http://schemas.microsoft.com/office/drawing/2014/main" id="{F302E456-61B9-469C-835C-007C44AE2F9E}"/>
              </a:ext>
            </a:extLst>
          </p:cNvPr>
          <p:cNvPicPr>
            <a:picLocks noChangeAspect="1" noChangeArrowheads="1"/>
          </p:cNvPicPr>
          <p:nvPr/>
        </p:nvPicPr>
        <p:blipFill>
          <a:blip r:embed="rId2" cstate="print"/>
          <a:srcRect/>
          <a:stretch>
            <a:fillRect/>
          </a:stretch>
        </p:blipFill>
        <p:spPr bwMode="auto">
          <a:xfrm>
            <a:off x="1203993" y="5717811"/>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20E2EA81-AD2D-4B18-A372-A34E38D66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8131" y="5994348"/>
            <a:ext cx="2171878" cy="532940"/>
          </a:xfrm>
          <a:prstGeom prst="rect">
            <a:avLst/>
          </a:prstGeom>
        </p:spPr>
      </p:pic>
    </p:spTree>
    <p:extLst>
      <p:ext uri="{BB962C8B-B14F-4D97-AF65-F5344CB8AC3E}">
        <p14:creationId xmlns:p14="http://schemas.microsoft.com/office/powerpoint/2010/main" val="88089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8996-1EBF-4762-A964-FE1D2A10D1AB}"/>
              </a:ext>
            </a:extLst>
          </p:cNvPr>
          <p:cNvSpPr>
            <a:spLocks noGrp="1"/>
          </p:cNvSpPr>
          <p:nvPr>
            <p:ph type="title"/>
          </p:nvPr>
        </p:nvSpPr>
        <p:spPr/>
        <p:txBody>
          <a:bodyPr/>
          <a:lstStyle/>
          <a:p>
            <a:pPr algn="ctr"/>
            <a:r>
              <a:rPr lang="fr-FR" b="1" dirty="0">
                <a:latin typeface="+mn-lt"/>
                <a:cs typeface="Calibri Light"/>
              </a:rPr>
              <a:t>Objectifs du cours</a:t>
            </a:r>
            <a:endParaRPr lang="en-US" b="1" dirty="0">
              <a:latin typeface="+mn-lt"/>
            </a:endParaRPr>
          </a:p>
        </p:txBody>
      </p:sp>
      <p:sp>
        <p:nvSpPr>
          <p:cNvPr id="3" name="Content Placeholder 2">
            <a:extLst>
              <a:ext uri="{FF2B5EF4-FFF2-40B4-BE49-F238E27FC236}">
                <a16:creationId xmlns:a16="http://schemas.microsoft.com/office/drawing/2014/main" id="{0F63430E-FC52-4939-B1CA-C4E7C8C237C9}"/>
              </a:ext>
            </a:extLst>
          </p:cNvPr>
          <p:cNvSpPr>
            <a:spLocks noGrp="1"/>
          </p:cNvSpPr>
          <p:nvPr>
            <p:ph idx="1"/>
          </p:nvPr>
        </p:nvSpPr>
        <p:spPr>
          <a:xfrm>
            <a:off x="628650" y="1472699"/>
            <a:ext cx="7886700" cy="4351338"/>
          </a:xfrm>
        </p:spPr>
        <p:txBody>
          <a:bodyPr vert="horz" lIns="68580" tIns="34290" rIns="68580" bIns="34290" rtlCol="0" anchor="t">
            <a:normAutofit fontScale="85000" lnSpcReduction="10000"/>
          </a:bodyPr>
          <a:lstStyle/>
          <a:p>
            <a:pPr marL="0" indent="0">
              <a:buNone/>
            </a:pPr>
            <a:r>
              <a:rPr lang="fr-FR" dirty="0">
                <a:cs typeface="Calibri"/>
              </a:rPr>
              <a:t>À la fin de ce module, les participants seront capables de :</a:t>
            </a:r>
            <a:endParaRPr lang="en-US" dirty="0">
              <a:cs typeface="Calibri"/>
            </a:endParaRPr>
          </a:p>
          <a:p>
            <a:r>
              <a:rPr lang="fr-FR" dirty="0">
                <a:cs typeface="Calibri"/>
              </a:rPr>
              <a:t>Expliquer les conséquences et les facteurs de la malnutrition</a:t>
            </a:r>
            <a:endParaRPr lang="en-US" dirty="0">
              <a:cs typeface="Calibri"/>
            </a:endParaRPr>
          </a:p>
          <a:p>
            <a:r>
              <a:rPr lang="fr-FR" dirty="0">
                <a:cs typeface="Calibri"/>
              </a:rPr>
              <a:t>Expliquer à quel point la sécurité alimentaire, l’EAH, la santé et la protection sont essentielles pour obtenir des résultats nutritionnels positifs dans les situations d'urgence.</a:t>
            </a:r>
            <a:endParaRPr lang="en-US" dirty="0">
              <a:cs typeface="Calibri"/>
            </a:endParaRPr>
          </a:p>
          <a:p>
            <a:r>
              <a:rPr lang="fr-FR" dirty="0">
                <a:cs typeface="Calibri"/>
              </a:rPr>
              <a:t>Décrire quelles activités de leurs secteurs peuvent être intégrées dans les programmes de nutrition</a:t>
            </a:r>
            <a:r>
              <a:rPr lang="fr-FR" dirty="0">
                <a:solidFill>
                  <a:srgbClr val="FF0000"/>
                </a:solidFill>
                <a:cs typeface="Calibri"/>
              </a:rPr>
              <a:t>.</a:t>
            </a:r>
            <a:endParaRPr lang="en-US" dirty="0">
              <a:cs typeface="Calibri"/>
            </a:endParaRPr>
          </a:p>
          <a:p>
            <a:r>
              <a:rPr lang="fr-FR" dirty="0">
                <a:cs typeface="Calibri"/>
              </a:rPr>
              <a:t>Donner des exemples d'activités de nutrition qui peuvent être intégrées dans leur programmation sectorielle</a:t>
            </a:r>
            <a:r>
              <a:rPr lang="fr-FR" dirty="0">
                <a:solidFill>
                  <a:srgbClr val="FF0000"/>
                </a:solidFill>
                <a:cs typeface="Calibri"/>
              </a:rPr>
              <a:t>.</a:t>
            </a:r>
            <a:endParaRPr lang="en-US" dirty="0">
              <a:cs typeface="Calibri"/>
            </a:endParaRPr>
          </a:p>
          <a:p>
            <a:r>
              <a:rPr lang="fr-FR" dirty="0">
                <a:cs typeface="Calibri"/>
              </a:rPr>
              <a:t>Comprendre comment planifier et mettre en œuvre une programmation sectorielle intégrée dans les réponses humanitaires</a:t>
            </a:r>
            <a:r>
              <a:rPr lang="fr-FR" dirty="0">
                <a:solidFill>
                  <a:srgbClr val="FF0000"/>
                </a:solidFill>
                <a:cs typeface="Calibri"/>
              </a:rPr>
              <a:t>.</a:t>
            </a:r>
            <a:endParaRPr lang="en-US" dirty="0"/>
          </a:p>
        </p:txBody>
      </p:sp>
      <p:pic>
        <p:nvPicPr>
          <p:cNvPr id="4" name="Picture 3">
            <a:extLst>
              <a:ext uri="{FF2B5EF4-FFF2-40B4-BE49-F238E27FC236}">
                <a16:creationId xmlns:a16="http://schemas.microsoft.com/office/drawing/2014/main" id="{F302E456-61B9-469C-835C-007C44AE2F9E}"/>
              </a:ext>
            </a:extLst>
          </p:cNvPr>
          <p:cNvPicPr>
            <a:picLocks noChangeAspect="1" noChangeArrowheads="1"/>
          </p:cNvPicPr>
          <p:nvPr/>
        </p:nvPicPr>
        <p:blipFill>
          <a:blip r:embed="rId2" cstate="print"/>
          <a:srcRect/>
          <a:stretch>
            <a:fillRect/>
          </a:stretch>
        </p:blipFill>
        <p:spPr bwMode="auto">
          <a:xfrm>
            <a:off x="784268" y="6049562"/>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20E2EA81-AD2D-4B18-A372-A34E38D66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406" y="6176199"/>
            <a:ext cx="2171878" cy="532940"/>
          </a:xfrm>
          <a:prstGeom prst="rect">
            <a:avLst/>
          </a:prstGeom>
        </p:spPr>
      </p:pic>
    </p:spTree>
    <p:extLst>
      <p:ext uri="{BB962C8B-B14F-4D97-AF65-F5344CB8AC3E}">
        <p14:creationId xmlns:p14="http://schemas.microsoft.com/office/powerpoint/2010/main" val="380075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4EBF-A1D9-476F-8DBE-890861B94048}"/>
              </a:ext>
            </a:extLst>
          </p:cNvPr>
          <p:cNvSpPr>
            <a:spLocks noGrp="1"/>
          </p:cNvSpPr>
          <p:nvPr>
            <p:ph type="title"/>
          </p:nvPr>
        </p:nvSpPr>
        <p:spPr>
          <a:xfrm>
            <a:off x="628650" y="118005"/>
            <a:ext cx="7886700" cy="775063"/>
          </a:xfrm>
        </p:spPr>
        <p:txBody>
          <a:bodyPr/>
          <a:lstStyle/>
          <a:p>
            <a:pPr algn="ctr"/>
            <a:r>
              <a:rPr lang="fr-FR" b="1" dirty="0">
                <a:latin typeface="+mn-lt"/>
              </a:rPr>
              <a:t>Ordre du jour</a:t>
            </a:r>
          </a:p>
        </p:txBody>
      </p:sp>
      <p:pic>
        <p:nvPicPr>
          <p:cNvPr id="4" name="Picture 3">
            <a:extLst>
              <a:ext uri="{FF2B5EF4-FFF2-40B4-BE49-F238E27FC236}">
                <a16:creationId xmlns:a16="http://schemas.microsoft.com/office/drawing/2014/main" id="{0B293819-40AC-45D7-AF47-E4D49B3B676F}"/>
              </a:ext>
            </a:extLst>
          </p:cNvPr>
          <p:cNvPicPr>
            <a:picLocks noChangeAspect="1" noChangeArrowheads="1"/>
          </p:cNvPicPr>
          <p:nvPr/>
        </p:nvPicPr>
        <p:blipFill>
          <a:blip r:embed="rId3" cstate="print"/>
          <a:srcRect/>
          <a:stretch>
            <a:fillRect/>
          </a:stretch>
        </p:blipFill>
        <p:spPr bwMode="auto">
          <a:xfrm>
            <a:off x="784268" y="6049562"/>
            <a:ext cx="1916365" cy="775063"/>
          </a:xfrm>
          <a:prstGeom prst="rect">
            <a:avLst/>
          </a:prstGeom>
          <a:noFill/>
          <a:ln w="9525">
            <a:noFill/>
            <a:miter lim="800000"/>
            <a:headEnd/>
            <a:tailEnd/>
          </a:ln>
        </p:spPr>
      </p:pic>
      <p:pic>
        <p:nvPicPr>
          <p:cNvPr id="6" name="Picture 5">
            <a:extLst>
              <a:ext uri="{FF2B5EF4-FFF2-40B4-BE49-F238E27FC236}">
                <a16:creationId xmlns:a16="http://schemas.microsoft.com/office/drawing/2014/main" id="{82A17228-AC59-494D-9246-9B4ED73E8B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8406" y="6176199"/>
            <a:ext cx="2171878" cy="5329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92314299"/>
              </p:ext>
            </p:extLst>
          </p:nvPr>
        </p:nvGraphicFramePr>
        <p:xfrm>
          <a:off x="336551" y="863599"/>
          <a:ext cx="8445499" cy="5759010"/>
        </p:xfrm>
        <a:graphic>
          <a:graphicData uri="http://schemas.openxmlformats.org/drawingml/2006/table">
            <a:tbl>
              <a:tblPr/>
              <a:tblGrid>
                <a:gridCol w="1087295">
                  <a:extLst>
                    <a:ext uri="{9D8B030D-6E8A-4147-A177-3AD203B41FA5}">
                      <a16:colId xmlns:a16="http://schemas.microsoft.com/office/drawing/2014/main" val="20000"/>
                    </a:ext>
                  </a:extLst>
                </a:gridCol>
                <a:gridCol w="2288377">
                  <a:extLst>
                    <a:ext uri="{9D8B030D-6E8A-4147-A177-3AD203B41FA5}">
                      <a16:colId xmlns:a16="http://schemas.microsoft.com/office/drawing/2014/main" val="20001"/>
                    </a:ext>
                  </a:extLst>
                </a:gridCol>
                <a:gridCol w="2541235">
                  <a:extLst>
                    <a:ext uri="{9D8B030D-6E8A-4147-A177-3AD203B41FA5}">
                      <a16:colId xmlns:a16="http://schemas.microsoft.com/office/drawing/2014/main" val="20002"/>
                    </a:ext>
                  </a:extLst>
                </a:gridCol>
                <a:gridCol w="2528592">
                  <a:extLst>
                    <a:ext uri="{9D8B030D-6E8A-4147-A177-3AD203B41FA5}">
                      <a16:colId xmlns:a16="http://schemas.microsoft.com/office/drawing/2014/main" val="20003"/>
                    </a:ext>
                  </a:extLst>
                </a:gridCol>
              </a:tblGrid>
              <a:tr h="299509">
                <a:tc>
                  <a:txBody>
                    <a:bodyPr/>
                    <a:lstStyle/>
                    <a:p>
                      <a:pPr>
                        <a:lnSpc>
                          <a:spcPct val="115000"/>
                        </a:lnSpc>
                        <a:spcAft>
                          <a:spcPts val="0"/>
                        </a:spcAft>
                      </a:pPr>
                      <a:r>
                        <a:rPr lang="fr-FR" sz="1400" b="1" dirty="0">
                          <a:latin typeface="Calibri"/>
                          <a:ea typeface="Calibri"/>
                          <a:cs typeface="Times New Roman"/>
                        </a:rPr>
                        <a:t>Heure</a:t>
                      </a:r>
                      <a:endParaRPr lang="fr-FR" sz="1400" dirty="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b="1" dirty="0">
                          <a:latin typeface="Calibri"/>
                          <a:ea typeface="Calibri"/>
                          <a:cs typeface="Times New Roman"/>
                        </a:rPr>
                        <a:t>Jour 1- Concepts fondamentaux</a:t>
                      </a:r>
                      <a:endParaRPr lang="fr-FR" sz="1400" dirty="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b="1" dirty="0">
                          <a:latin typeface="Calibri"/>
                          <a:ea typeface="Calibri"/>
                          <a:cs typeface="Times New Roman"/>
                        </a:rPr>
                        <a:t>Jour 2 - Programmation intégrée</a:t>
                      </a:r>
                      <a:endParaRPr lang="fr-FR" sz="1400" dirty="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b="1" dirty="0">
                          <a:latin typeface="Calibri"/>
                          <a:ea typeface="Calibri"/>
                          <a:cs typeface="Times New Roman"/>
                        </a:rPr>
                        <a:t>Jour 3 </a:t>
                      </a:r>
                      <a:r>
                        <a:rPr lang="fr-FR" sz="1400" b="1" dirty="0">
                          <a:solidFill>
                            <a:schemeClr val="tx1"/>
                          </a:solidFill>
                          <a:latin typeface="Calibri"/>
                          <a:ea typeface="Calibri"/>
                          <a:cs typeface="Times New Roman"/>
                        </a:rPr>
                        <a:t>- Plan d’ action</a:t>
                      </a:r>
                      <a:endParaRPr lang="fr-FR" sz="1400" dirty="0">
                        <a:solidFill>
                          <a:schemeClr val="tx1"/>
                        </a:solidFill>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53805">
                <a:tc>
                  <a:txBody>
                    <a:bodyPr/>
                    <a:lstStyle/>
                    <a:p>
                      <a:pPr>
                        <a:lnSpc>
                          <a:spcPct val="115000"/>
                        </a:lnSpc>
                        <a:spcAft>
                          <a:spcPts val="0"/>
                        </a:spcAft>
                      </a:pPr>
                      <a:r>
                        <a:rPr lang="fr-FR" sz="1400" b="1" dirty="0">
                          <a:latin typeface="Calibri"/>
                          <a:ea typeface="Calibri"/>
                          <a:cs typeface="Times New Roman"/>
                        </a:rPr>
                        <a:t>8h30 à 10h00</a:t>
                      </a:r>
                      <a:endParaRPr lang="fr-FR" sz="1400" dirty="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dirty="0">
                          <a:latin typeface="Calibri"/>
                          <a:ea typeface="Calibri"/>
                          <a:cs typeface="Times New Roman"/>
                        </a:rPr>
                        <a:t>1.1 Accueil et </a:t>
                      </a:r>
                      <a:r>
                        <a:rPr lang="fr-FR" sz="1400" dirty="0">
                          <a:solidFill>
                            <a:schemeClr val="tx1"/>
                          </a:solidFill>
                          <a:latin typeface="Calibri"/>
                          <a:ea typeface="Calibri"/>
                          <a:cs typeface="Times New Roman"/>
                        </a:rPr>
                        <a:t>introduction</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fr-FR" sz="1400">
                          <a:latin typeface="Calibri"/>
                          <a:ea typeface="Calibri"/>
                          <a:cs typeface="Times New Roman"/>
                        </a:rPr>
                        <a:t>2.1 Récapitulation du cours</a:t>
                      </a:r>
                    </a:p>
                    <a:p>
                      <a:pPr>
                        <a:lnSpc>
                          <a:spcPct val="115000"/>
                        </a:lnSpc>
                        <a:spcAft>
                          <a:spcPts val="0"/>
                        </a:spcAft>
                      </a:pPr>
                      <a:r>
                        <a:rPr lang="fr-FR" sz="1400">
                          <a:latin typeface="Calibri"/>
                          <a:ea typeface="Calibri"/>
                          <a:cs typeface="Times New Roman"/>
                        </a:rPr>
                        <a:t>2.2 Programmation intégrée - Sécurité alimentaire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fr-FR" sz="1400">
                          <a:latin typeface="Calibri"/>
                          <a:ea typeface="Calibri"/>
                          <a:cs typeface="Times New Roman"/>
                        </a:rPr>
                        <a:t>3.1 Récapitulation du cours</a:t>
                      </a:r>
                    </a:p>
                    <a:p>
                      <a:pPr>
                        <a:lnSpc>
                          <a:spcPct val="115000"/>
                        </a:lnSpc>
                        <a:spcAft>
                          <a:spcPts val="0"/>
                        </a:spcAft>
                      </a:pPr>
                      <a:r>
                        <a:rPr lang="fr-FR" sz="1400">
                          <a:latin typeface="Calibri"/>
                          <a:ea typeface="Calibri"/>
                          <a:cs typeface="Times New Roman"/>
                        </a:rPr>
                        <a:t>3.2 Programmation intégrée - Protection</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1"/>
                  </a:ext>
                </a:extLst>
              </a:tr>
              <a:tr h="299509">
                <a:tc>
                  <a:txBody>
                    <a:bodyPr/>
                    <a:lstStyle/>
                    <a:p>
                      <a:pPr>
                        <a:lnSpc>
                          <a:spcPct val="115000"/>
                        </a:lnSpc>
                        <a:spcAft>
                          <a:spcPts val="0"/>
                        </a:spcAft>
                      </a:pPr>
                      <a:r>
                        <a:rPr lang="fr-FR" sz="1400" b="1">
                          <a:latin typeface="Calibri"/>
                          <a:ea typeface="Calibri"/>
                          <a:cs typeface="Times New Roman"/>
                        </a:rPr>
                        <a:t>10h00 à 10h15</a:t>
                      </a:r>
                      <a:endParaRPr lang="fr-FR" sz="140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dirty="0">
                          <a:latin typeface="Calibri"/>
                          <a:ea typeface="Calibri"/>
                          <a:cs typeface="Times New Roman"/>
                        </a:rPr>
                        <a:t>Pause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fr-FR" sz="1400">
                          <a:latin typeface="Calibri"/>
                          <a:ea typeface="Calibri"/>
                          <a:cs typeface="Times New Roman"/>
                        </a:rPr>
                        <a:t>Pause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fr-FR" sz="1400">
                          <a:latin typeface="Calibri"/>
                          <a:ea typeface="Calibri"/>
                          <a:cs typeface="Times New Roman"/>
                        </a:rPr>
                        <a:t>Pause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608102">
                <a:tc>
                  <a:txBody>
                    <a:bodyPr/>
                    <a:lstStyle/>
                    <a:p>
                      <a:pPr>
                        <a:lnSpc>
                          <a:spcPct val="115000"/>
                        </a:lnSpc>
                        <a:spcAft>
                          <a:spcPts val="0"/>
                        </a:spcAft>
                      </a:pPr>
                      <a:r>
                        <a:rPr lang="fr-FR" sz="1400" b="1">
                          <a:latin typeface="Calibri"/>
                          <a:ea typeface="Calibri"/>
                          <a:cs typeface="Times New Roman"/>
                        </a:rPr>
                        <a:t>10h15 à 12h15</a:t>
                      </a:r>
                      <a:endParaRPr lang="fr-FR" sz="140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dirty="0">
                          <a:latin typeface="Calibri"/>
                          <a:ea typeface="Calibri"/>
                          <a:cs typeface="Times New Roman"/>
                        </a:rPr>
                        <a:t>1.2 Introduction aux concepts de </a:t>
                      </a:r>
                      <a:r>
                        <a:rPr lang="fr-FR" sz="1400" dirty="0">
                          <a:solidFill>
                            <a:schemeClr val="tx1"/>
                          </a:solidFill>
                          <a:latin typeface="Calibri"/>
                          <a:ea typeface="Calibri"/>
                          <a:cs typeface="Times New Roman"/>
                        </a:rPr>
                        <a:t>base en nutrition  </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fr-FR" sz="1400" dirty="0">
                          <a:latin typeface="Calibri"/>
                          <a:ea typeface="Calibri"/>
                          <a:cs typeface="Times New Roman"/>
                        </a:rPr>
                        <a:t>2.2 Programmation intégrée - Sécurité alimentaire suite</a:t>
                      </a:r>
                    </a:p>
                    <a:p>
                      <a:pPr>
                        <a:lnSpc>
                          <a:spcPct val="115000"/>
                        </a:lnSpc>
                        <a:spcAft>
                          <a:spcPts val="0"/>
                        </a:spcAft>
                      </a:pPr>
                      <a:r>
                        <a:rPr lang="fr-FR" sz="1400" dirty="0">
                          <a:latin typeface="Calibri"/>
                          <a:ea typeface="Calibri"/>
                          <a:cs typeface="Times New Roman"/>
                        </a:rPr>
                        <a:t>2.3 Programmation intégrée - EAH</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fr-FR" sz="1400">
                          <a:latin typeface="Calibri"/>
                          <a:ea typeface="Calibri"/>
                          <a:cs typeface="Times New Roman"/>
                        </a:rPr>
                        <a:t>3.3 Élaboration d'un plan d'action intégré</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3"/>
                  </a:ext>
                </a:extLst>
              </a:tr>
              <a:tr h="299509">
                <a:tc>
                  <a:txBody>
                    <a:bodyPr/>
                    <a:lstStyle/>
                    <a:p>
                      <a:pPr>
                        <a:lnSpc>
                          <a:spcPct val="115000"/>
                        </a:lnSpc>
                        <a:spcAft>
                          <a:spcPts val="0"/>
                        </a:spcAft>
                      </a:pPr>
                      <a:r>
                        <a:rPr lang="fr-FR" sz="1400" b="1">
                          <a:latin typeface="Calibri"/>
                          <a:ea typeface="Calibri"/>
                          <a:cs typeface="Times New Roman"/>
                        </a:rPr>
                        <a:t>12h15 à 13h15</a:t>
                      </a:r>
                      <a:endParaRPr lang="fr-FR" sz="140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a:latin typeface="Calibri"/>
                          <a:ea typeface="Calibri"/>
                          <a:cs typeface="Times New Roman"/>
                        </a:rPr>
                        <a:t>Déjeuner</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fr-FR" sz="1400" dirty="0">
                          <a:latin typeface="Calibri"/>
                          <a:ea typeface="Calibri"/>
                          <a:cs typeface="Times New Roman"/>
                        </a:rPr>
                        <a:t>Déjeuner</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fr-FR" sz="1400">
                          <a:latin typeface="Calibri"/>
                          <a:ea typeface="Calibri"/>
                          <a:cs typeface="Times New Roman"/>
                        </a:rPr>
                        <a:t>Déjeuner</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070991">
                <a:tc>
                  <a:txBody>
                    <a:bodyPr/>
                    <a:lstStyle/>
                    <a:p>
                      <a:pPr>
                        <a:lnSpc>
                          <a:spcPct val="115000"/>
                        </a:lnSpc>
                        <a:spcAft>
                          <a:spcPts val="0"/>
                        </a:spcAft>
                      </a:pPr>
                      <a:r>
                        <a:rPr lang="fr-FR" sz="1400" b="1">
                          <a:latin typeface="Calibri"/>
                          <a:ea typeface="Calibri"/>
                          <a:cs typeface="Times New Roman"/>
                        </a:rPr>
                        <a:t>13h15 à 15h15</a:t>
                      </a:r>
                      <a:endParaRPr lang="fr-FR" sz="140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dirty="0">
                          <a:latin typeface="Calibri"/>
                          <a:ea typeface="Calibri"/>
                          <a:cs typeface="Times New Roman"/>
                        </a:rPr>
                        <a:t>1.3 Programmation intégrée - Définitions et décisions</a:t>
                      </a:r>
                    </a:p>
                    <a:p>
                      <a:pPr>
                        <a:lnSpc>
                          <a:spcPct val="115000"/>
                        </a:lnSpc>
                        <a:spcAft>
                          <a:spcPts val="0"/>
                        </a:spcAft>
                      </a:pPr>
                      <a:r>
                        <a:rPr lang="fr-FR" sz="1400" dirty="0">
                          <a:latin typeface="Calibri"/>
                          <a:ea typeface="Calibri"/>
                          <a:cs typeface="Times New Roman"/>
                        </a:rPr>
                        <a:t>1.4 </a:t>
                      </a:r>
                      <a:r>
                        <a:rPr lang="fr-FR" sz="1400" dirty="0">
                          <a:solidFill>
                            <a:schemeClr val="tx1"/>
                          </a:solidFill>
                          <a:latin typeface="Calibri"/>
                          <a:ea typeface="Calibri"/>
                          <a:cs typeface="Times New Roman"/>
                        </a:rPr>
                        <a:t>Programmation intégrée - Interventions spécifiques et sensibles à la nutrition</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fr-FR" sz="1400" dirty="0">
                          <a:latin typeface="Calibri"/>
                          <a:ea typeface="Calibri"/>
                          <a:cs typeface="Times New Roman"/>
                        </a:rPr>
                        <a:t>2.3 Programmation intégrée - EAH suite</a:t>
                      </a:r>
                    </a:p>
                    <a:p>
                      <a:pPr>
                        <a:lnSpc>
                          <a:spcPct val="115000"/>
                        </a:lnSpc>
                        <a:spcAft>
                          <a:spcPts val="0"/>
                        </a:spcAft>
                      </a:pPr>
                      <a:r>
                        <a:rPr lang="en-US" sz="1400" dirty="0">
                          <a:latin typeface="Calibri"/>
                          <a:ea typeface="Calibri"/>
                          <a:cs typeface="Times New Roman"/>
                        </a:rPr>
                        <a:t> </a:t>
                      </a:r>
                      <a:endParaRPr lang="fr-FR" sz="1400" dirty="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fr-FR" sz="1400" dirty="0">
                          <a:latin typeface="Calibri"/>
                          <a:ea typeface="Calibri"/>
                          <a:cs typeface="Times New Roman"/>
                        </a:rPr>
                        <a:t>3.4 Élaboration </a:t>
                      </a:r>
                      <a:r>
                        <a:rPr lang="fr-FR" sz="1400" dirty="0">
                          <a:solidFill>
                            <a:schemeClr val="tx1"/>
                          </a:solidFill>
                          <a:latin typeface="Calibri"/>
                          <a:ea typeface="Calibri"/>
                          <a:cs typeface="Times New Roman"/>
                        </a:rPr>
                        <a:t>d’un plan</a:t>
                      </a:r>
                      <a:r>
                        <a:rPr lang="fr-FR" sz="1400" dirty="0">
                          <a:latin typeface="Calibri"/>
                          <a:ea typeface="Calibri"/>
                          <a:cs typeface="Times New Roman"/>
                        </a:rPr>
                        <a:t> d'action intégré - suite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5"/>
                  </a:ext>
                </a:extLst>
              </a:tr>
              <a:tr h="299509">
                <a:tc>
                  <a:txBody>
                    <a:bodyPr/>
                    <a:lstStyle/>
                    <a:p>
                      <a:pPr>
                        <a:lnSpc>
                          <a:spcPct val="115000"/>
                        </a:lnSpc>
                        <a:spcAft>
                          <a:spcPts val="0"/>
                        </a:spcAft>
                      </a:pPr>
                      <a:r>
                        <a:rPr lang="fr-FR" sz="1400" b="1">
                          <a:latin typeface="Calibri"/>
                          <a:ea typeface="Calibri"/>
                          <a:cs typeface="Times New Roman"/>
                        </a:rPr>
                        <a:t>15h15 à 15h30</a:t>
                      </a:r>
                      <a:endParaRPr lang="fr-FR" sz="140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a:latin typeface="Calibri"/>
                          <a:ea typeface="Calibri"/>
                          <a:cs typeface="Times New Roman"/>
                        </a:rPr>
                        <a:t>Pause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fr-FR" sz="1400">
                          <a:latin typeface="Calibri"/>
                          <a:ea typeface="Calibri"/>
                          <a:cs typeface="Times New Roman"/>
                        </a:rPr>
                        <a:t>Pause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fr-FR" sz="1400" dirty="0">
                          <a:latin typeface="Calibri"/>
                          <a:ea typeface="Calibri"/>
                          <a:cs typeface="Times New Roman"/>
                        </a:rPr>
                        <a:t>Pause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301591">
                <a:tc>
                  <a:txBody>
                    <a:bodyPr/>
                    <a:lstStyle/>
                    <a:p>
                      <a:pPr>
                        <a:lnSpc>
                          <a:spcPct val="115000"/>
                        </a:lnSpc>
                        <a:spcAft>
                          <a:spcPts val="0"/>
                        </a:spcAft>
                      </a:pPr>
                      <a:r>
                        <a:rPr lang="fr-FR" sz="1400" b="1">
                          <a:latin typeface="Calibri"/>
                          <a:ea typeface="Calibri"/>
                          <a:cs typeface="Times New Roman"/>
                        </a:rPr>
                        <a:t>15h30 à 16h45</a:t>
                      </a:r>
                      <a:endParaRPr lang="fr-FR" sz="140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a:latin typeface="Calibri"/>
                          <a:ea typeface="Calibri"/>
                          <a:cs typeface="Times New Roman"/>
                        </a:rPr>
                        <a:t>1.4 Programmation intégrée suite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fr-FR" sz="1400">
                          <a:latin typeface="Calibri"/>
                          <a:ea typeface="Calibri"/>
                          <a:cs typeface="Times New Roman"/>
                        </a:rPr>
                        <a:t>2.4 Programmation intégrée - Santé</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fr-FR" sz="1400" dirty="0">
                          <a:latin typeface="Calibri"/>
                          <a:ea typeface="Calibri"/>
                          <a:cs typeface="Times New Roman"/>
                        </a:rPr>
                        <a:t>3.4 Présentation des plans d'action intégrés</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7"/>
                  </a:ext>
                </a:extLst>
              </a:tr>
              <a:tr h="453805">
                <a:tc>
                  <a:txBody>
                    <a:bodyPr/>
                    <a:lstStyle/>
                    <a:p>
                      <a:pPr>
                        <a:lnSpc>
                          <a:spcPct val="115000"/>
                        </a:lnSpc>
                        <a:spcAft>
                          <a:spcPts val="0"/>
                        </a:spcAft>
                      </a:pPr>
                      <a:r>
                        <a:rPr lang="fr-FR" sz="1400" b="1" dirty="0">
                          <a:latin typeface="Calibri"/>
                          <a:ea typeface="Calibri"/>
                          <a:cs typeface="Times New Roman"/>
                        </a:rPr>
                        <a:t>16h45 à 17h00</a:t>
                      </a:r>
                      <a:endParaRPr lang="fr-FR" sz="1400" dirty="0">
                        <a:latin typeface="Calibri"/>
                        <a:ea typeface="Calibri"/>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fr-FR" sz="1400">
                          <a:latin typeface="Calibri"/>
                          <a:ea typeface="Calibri"/>
                          <a:cs typeface="Times New Roman"/>
                        </a:rPr>
                        <a:t>1.5 Révision du cours</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fr-FR" sz="1400">
                          <a:latin typeface="Calibri"/>
                          <a:ea typeface="Calibri"/>
                          <a:cs typeface="Times New Roman"/>
                        </a:rPr>
                        <a:t>2.5 Révision du cours</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1000"/>
                        </a:spcAft>
                      </a:pPr>
                      <a:r>
                        <a:rPr lang="fr-FR" sz="1400" dirty="0">
                          <a:latin typeface="Calibri"/>
                          <a:ea typeface="Calibri"/>
                          <a:cs typeface="Times New Roman"/>
                        </a:rPr>
                        <a:t>3.5 Fin du cours et évaluations OU 3.5 Révision du cours</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3522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3D303E3-0F4F-3545-9D9C-02859736FA6F}"/>
              </a:ext>
            </a:extLst>
          </p:cNvPr>
          <p:cNvGrpSpPr/>
          <p:nvPr/>
        </p:nvGrpSpPr>
        <p:grpSpPr>
          <a:xfrm>
            <a:off x="50737" y="949931"/>
            <a:ext cx="8823959" cy="4891443"/>
            <a:chOff x="67650" y="123575"/>
            <a:chExt cx="9011191" cy="4995233"/>
          </a:xfrm>
        </p:grpSpPr>
        <p:pic>
          <p:nvPicPr>
            <p:cNvPr id="2" name="Google Shape;72;p13">
              <a:extLst>
                <a:ext uri="{FF2B5EF4-FFF2-40B4-BE49-F238E27FC236}">
                  <a16:creationId xmlns:a16="http://schemas.microsoft.com/office/drawing/2014/main" id="{3A546F63-3F92-6240-BAD5-C37497F5826C}"/>
                </a:ext>
              </a:extLst>
            </p:cNvPr>
            <p:cNvPicPr preferRelativeResize="0"/>
            <p:nvPr/>
          </p:nvPicPr>
          <p:blipFill>
            <a:blip r:embed="rId2" cstate="print">
              <a:alphaModFix/>
            </a:blip>
            <a:stretch>
              <a:fillRect/>
            </a:stretch>
          </p:blipFill>
          <p:spPr>
            <a:xfrm>
              <a:off x="3526465" y="2290838"/>
              <a:ext cx="1323625" cy="1323625"/>
            </a:xfrm>
            <a:prstGeom prst="rect">
              <a:avLst/>
            </a:prstGeom>
            <a:noFill/>
            <a:ln>
              <a:noFill/>
            </a:ln>
          </p:spPr>
        </p:pic>
        <p:sp>
          <p:nvSpPr>
            <p:cNvPr id="3" name="Google Shape;54;p13">
              <a:extLst>
                <a:ext uri="{FF2B5EF4-FFF2-40B4-BE49-F238E27FC236}">
                  <a16:creationId xmlns:a16="http://schemas.microsoft.com/office/drawing/2014/main" id="{FC0BE1DD-498D-AC47-8689-2F33A1C2D3C3}"/>
                </a:ext>
              </a:extLst>
            </p:cNvPr>
            <p:cNvSpPr txBox="1">
              <a:spLocks/>
            </p:cNvSpPr>
            <p:nvPr/>
          </p:nvSpPr>
          <p:spPr>
            <a:xfrm>
              <a:off x="87300" y="123575"/>
              <a:ext cx="8520600" cy="572700"/>
            </a:xfrm>
            <a:prstGeom prst="rect">
              <a:avLst/>
            </a:prstGeom>
          </p:spPr>
          <p:txBody>
            <a:bodyPr spcFirstLastPara="1" wrap="square" lIns="68569" tIns="68569" rIns="68569" bIns="68569"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fr-FR" sz="3300"/>
                <a:t>Remerciements</a:t>
              </a:r>
              <a:endParaRPr lang="en-GB" sz="3300" dirty="0"/>
            </a:p>
          </p:txBody>
        </p:sp>
        <p:pic>
          <p:nvPicPr>
            <p:cNvPr id="4" name="Google Shape;55;p13">
              <a:extLst>
                <a:ext uri="{FF2B5EF4-FFF2-40B4-BE49-F238E27FC236}">
                  <a16:creationId xmlns:a16="http://schemas.microsoft.com/office/drawing/2014/main" id="{81654850-8A20-1646-B94C-9CE6A71C665A}"/>
                </a:ext>
              </a:extLst>
            </p:cNvPr>
            <p:cNvPicPr preferRelativeResize="0"/>
            <p:nvPr/>
          </p:nvPicPr>
          <p:blipFill>
            <a:blip r:embed="rId3" cstate="print">
              <a:alphaModFix/>
            </a:blip>
            <a:stretch>
              <a:fillRect/>
            </a:stretch>
          </p:blipFill>
          <p:spPr>
            <a:xfrm>
              <a:off x="7438801" y="1498850"/>
              <a:ext cx="1323625" cy="970750"/>
            </a:xfrm>
            <a:prstGeom prst="rect">
              <a:avLst/>
            </a:prstGeom>
            <a:noFill/>
            <a:ln>
              <a:noFill/>
            </a:ln>
          </p:spPr>
        </p:pic>
        <p:pic>
          <p:nvPicPr>
            <p:cNvPr id="5" name="Google Shape;56;p13">
              <a:extLst>
                <a:ext uri="{FF2B5EF4-FFF2-40B4-BE49-F238E27FC236}">
                  <a16:creationId xmlns:a16="http://schemas.microsoft.com/office/drawing/2014/main" id="{71BA00EE-04A1-8944-A2E0-38693B189DA5}"/>
                </a:ext>
              </a:extLst>
            </p:cNvPr>
            <p:cNvPicPr preferRelativeResize="0"/>
            <p:nvPr/>
          </p:nvPicPr>
          <p:blipFill>
            <a:blip r:embed="rId4" cstate="print">
              <a:alphaModFix/>
            </a:blip>
            <a:stretch>
              <a:fillRect/>
            </a:stretch>
          </p:blipFill>
          <p:spPr>
            <a:xfrm>
              <a:off x="3098900" y="1691975"/>
              <a:ext cx="2695425" cy="712375"/>
            </a:xfrm>
            <a:prstGeom prst="rect">
              <a:avLst/>
            </a:prstGeom>
            <a:noFill/>
            <a:ln>
              <a:noFill/>
            </a:ln>
          </p:spPr>
        </p:pic>
        <p:pic>
          <p:nvPicPr>
            <p:cNvPr id="6" name="Google Shape;57;p13">
              <a:extLst>
                <a:ext uri="{FF2B5EF4-FFF2-40B4-BE49-F238E27FC236}">
                  <a16:creationId xmlns:a16="http://schemas.microsoft.com/office/drawing/2014/main" id="{5C893BF1-814E-5C41-B55C-E42002FF0632}"/>
                </a:ext>
              </a:extLst>
            </p:cNvPr>
            <p:cNvPicPr preferRelativeResize="0"/>
            <p:nvPr/>
          </p:nvPicPr>
          <p:blipFill rotWithShape="1">
            <a:blip r:embed="rId5" cstate="print">
              <a:alphaModFix/>
            </a:blip>
            <a:srcRect t="12603" b="27337"/>
            <a:stretch/>
          </p:blipFill>
          <p:spPr>
            <a:xfrm>
              <a:off x="249550" y="4229466"/>
              <a:ext cx="1437027" cy="842052"/>
            </a:xfrm>
            <a:prstGeom prst="rect">
              <a:avLst/>
            </a:prstGeom>
            <a:noFill/>
            <a:ln>
              <a:noFill/>
            </a:ln>
          </p:spPr>
        </p:pic>
        <p:pic>
          <p:nvPicPr>
            <p:cNvPr id="7" name="Google Shape;58;p13">
              <a:extLst>
                <a:ext uri="{FF2B5EF4-FFF2-40B4-BE49-F238E27FC236}">
                  <a16:creationId xmlns:a16="http://schemas.microsoft.com/office/drawing/2014/main" id="{EAD70EF1-1B65-9243-A22D-734FD2DA2B7D}"/>
                </a:ext>
              </a:extLst>
            </p:cNvPr>
            <p:cNvPicPr preferRelativeResize="0"/>
            <p:nvPr/>
          </p:nvPicPr>
          <p:blipFill>
            <a:blip r:embed="rId6" cstate="print">
              <a:alphaModFix/>
            </a:blip>
            <a:stretch>
              <a:fillRect/>
            </a:stretch>
          </p:blipFill>
          <p:spPr>
            <a:xfrm>
              <a:off x="4625098" y="4349746"/>
              <a:ext cx="2027718" cy="706515"/>
            </a:xfrm>
            <a:prstGeom prst="rect">
              <a:avLst/>
            </a:prstGeom>
            <a:noFill/>
            <a:ln>
              <a:noFill/>
            </a:ln>
          </p:spPr>
        </p:pic>
        <p:pic>
          <p:nvPicPr>
            <p:cNvPr id="8" name="Google Shape;59;p13">
              <a:extLst>
                <a:ext uri="{FF2B5EF4-FFF2-40B4-BE49-F238E27FC236}">
                  <a16:creationId xmlns:a16="http://schemas.microsoft.com/office/drawing/2014/main" id="{ED3434B6-7318-7149-8B11-16561FA4B1D2}"/>
                </a:ext>
              </a:extLst>
            </p:cNvPr>
            <p:cNvPicPr preferRelativeResize="0"/>
            <p:nvPr/>
          </p:nvPicPr>
          <p:blipFill>
            <a:blip r:embed="rId7" cstate="print">
              <a:alphaModFix/>
            </a:blip>
            <a:stretch>
              <a:fillRect/>
            </a:stretch>
          </p:blipFill>
          <p:spPr>
            <a:xfrm>
              <a:off x="4031175" y="467675"/>
              <a:ext cx="4958023" cy="876175"/>
            </a:xfrm>
            <a:prstGeom prst="rect">
              <a:avLst/>
            </a:prstGeom>
            <a:noFill/>
            <a:ln>
              <a:noFill/>
            </a:ln>
          </p:spPr>
        </p:pic>
        <p:pic>
          <p:nvPicPr>
            <p:cNvPr id="9" name="Google Shape;60;p13">
              <a:extLst>
                <a:ext uri="{FF2B5EF4-FFF2-40B4-BE49-F238E27FC236}">
                  <a16:creationId xmlns:a16="http://schemas.microsoft.com/office/drawing/2014/main" id="{090CD693-13C8-1246-B93C-D9D4F6C1F3FF}"/>
                </a:ext>
              </a:extLst>
            </p:cNvPr>
            <p:cNvPicPr preferRelativeResize="0"/>
            <p:nvPr/>
          </p:nvPicPr>
          <p:blipFill>
            <a:blip r:embed="rId8" cstate="print">
              <a:alphaModFix/>
            </a:blip>
            <a:stretch>
              <a:fillRect/>
            </a:stretch>
          </p:blipFill>
          <p:spPr>
            <a:xfrm>
              <a:off x="6044121" y="3517798"/>
              <a:ext cx="2789360" cy="522671"/>
            </a:xfrm>
            <a:prstGeom prst="rect">
              <a:avLst/>
            </a:prstGeom>
            <a:noFill/>
            <a:ln>
              <a:noFill/>
            </a:ln>
          </p:spPr>
        </p:pic>
        <p:pic>
          <p:nvPicPr>
            <p:cNvPr id="10" name="Google Shape;61;p13">
              <a:extLst>
                <a:ext uri="{FF2B5EF4-FFF2-40B4-BE49-F238E27FC236}">
                  <a16:creationId xmlns:a16="http://schemas.microsoft.com/office/drawing/2014/main" id="{D6CE80F1-A1F0-F848-BE5D-71305811E889}"/>
                </a:ext>
              </a:extLst>
            </p:cNvPr>
            <p:cNvPicPr preferRelativeResize="0"/>
            <p:nvPr/>
          </p:nvPicPr>
          <p:blipFill>
            <a:blip r:embed="rId9" cstate="print">
              <a:alphaModFix/>
            </a:blip>
            <a:stretch>
              <a:fillRect/>
            </a:stretch>
          </p:blipFill>
          <p:spPr>
            <a:xfrm>
              <a:off x="6713102" y="4415275"/>
              <a:ext cx="2365739" cy="574304"/>
            </a:xfrm>
            <a:prstGeom prst="rect">
              <a:avLst/>
            </a:prstGeom>
            <a:noFill/>
            <a:ln>
              <a:noFill/>
            </a:ln>
          </p:spPr>
        </p:pic>
        <p:pic>
          <p:nvPicPr>
            <p:cNvPr id="11" name="Google Shape;62;p13">
              <a:extLst>
                <a:ext uri="{FF2B5EF4-FFF2-40B4-BE49-F238E27FC236}">
                  <a16:creationId xmlns:a16="http://schemas.microsoft.com/office/drawing/2014/main" id="{D106D3F9-7501-7140-97BF-127CC8CA76A7}"/>
                </a:ext>
              </a:extLst>
            </p:cNvPr>
            <p:cNvPicPr preferRelativeResize="0"/>
            <p:nvPr/>
          </p:nvPicPr>
          <p:blipFill>
            <a:blip r:embed="rId10" cstate="print">
              <a:alphaModFix/>
            </a:blip>
            <a:stretch>
              <a:fillRect/>
            </a:stretch>
          </p:blipFill>
          <p:spPr>
            <a:xfrm>
              <a:off x="5794325" y="1675400"/>
              <a:ext cx="1073950" cy="713475"/>
            </a:xfrm>
            <a:prstGeom prst="rect">
              <a:avLst/>
            </a:prstGeom>
            <a:noFill/>
            <a:ln>
              <a:noFill/>
            </a:ln>
          </p:spPr>
        </p:pic>
        <p:pic>
          <p:nvPicPr>
            <p:cNvPr id="12" name="Google Shape;63;p13">
              <a:extLst>
                <a:ext uri="{FF2B5EF4-FFF2-40B4-BE49-F238E27FC236}">
                  <a16:creationId xmlns:a16="http://schemas.microsoft.com/office/drawing/2014/main" id="{C9B2DC0E-FFEF-974A-A6EF-5E65058FCEA5}"/>
                </a:ext>
              </a:extLst>
            </p:cNvPr>
            <p:cNvPicPr preferRelativeResize="0"/>
            <p:nvPr/>
          </p:nvPicPr>
          <p:blipFill>
            <a:blip r:embed="rId11" cstate="print">
              <a:alphaModFix/>
            </a:blip>
            <a:stretch>
              <a:fillRect/>
            </a:stretch>
          </p:blipFill>
          <p:spPr>
            <a:xfrm>
              <a:off x="3164899" y="3414575"/>
              <a:ext cx="2872815" cy="799635"/>
            </a:xfrm>
            <a:prstGeom prst="rect">
              <a:avLst/>
            </a:prstGeom>
            <a:noFill/>
            <a:ln>
              <a:noFill/>
            </a:ln>
          </p:spPr>
        </p:pic>
        <p:sp>
          <p:nvSpPr>
            <p:cNvPr id="13" name="Google Shape;64;p13">
              <a:extLst>
                <a:ext uri="{FF2B5EF4-FFF2-40B4-BE49-F238E27FC236}">
                  <a16:creationId xmlns:a16="http://schemas.microsoft.com/office/drawing/2014/main" id="{F5A7E44D-9E38-9B46-A9BF-38BF9128D584}"/>
                </a:ext>
              </a:extLst>
            </p:cNvPr>
            <p:cNvSpPr txBox="1"/>
            <p:nvPr/>
          </p:nvSpPr>
          <p:spPr>
            <a:xfrm>
              <a:off x="108990" y="2571208"/>
              <a:ext cx="1084943" cy="2547600"/>
            </a:xfrm>
            <a:prstGeom prst="rect">
              <a:avLst/>
            </a:prstGeom>
            <a:noFill/>
            <a:ln>
              <a:noFill/>
            </a:ln>
          </p:spPr>
          <p:txBody>
            <a:bodyPr spcFirstLastPara="1" wrap="square" lIns="68569" tIns="68569" rIns="68569" bIns="68569" anchor="t" anchorCtr="0">
              <a:noAutofit/>
            </a:bodyPr>
            <a:lstStyle/>
            <a:p>
              <a:r>
                <a:rPr lang="fr-FR" sz="1350" b="1" dirty="0">
                  <a:solidFill>
                    <a:srgbClr val="38761D"/>
                  </a:solidFill>
                </a:rPr>
                <a:t>Ce module de formation a été développé avec l'assistance technique de</a:t>
              </a:r>
              <a:endParaRPr sz="1350" b="1" dirty="0">
                <a:solidFill>
                  <a:srgbClr val="38761D"/>
                </a:solidFill>
              </a:endParaRPr>
            </a:p>
          </p:txBody>
        </p:sp>
        <p:sp>
          <p:nvSpPr>
            <p:cNvPr id="14" name="Google Shape;65;p13">
              <a:extLst>
                <a:ext uri="{FF2B5EF4-FFF2-40B4-BE49-F238E27FC236}">
                  <a16:creationId xmlns:a16="http://schemas.microsoft.com/office/drawing/2014/main" id="{D3BAD507-CAFB-A84C-B735-2ACEFB14BC39}"/>
                </a:ext>
              </a:extLst>
            </p:cNvPr>
            <p:cNvSpPr txBox="1"/>
            <p:nvPr/>
          </p:nvSpPr>
          <p:spPr>
            <a:xfrm>
              <a:off x="67650" y="753275"/>
              <a:ext cx="3859200" cy="629400"/>
            </a:xfrm>
            <a:prstGeom prst="rect">
              <a:avLst/>
            </a:prstGeom>
            <a:noFill/>
            <a:ln>
              <a:noFill/>
            </a:ln>
          </p:spPr>
          <p:txBody>
            <a:bodyPr spcFirstLastPara="1" wrap="square" lIns="68569" tIns="68569" rIns="68569" bIns="68569" anchor="t" anchorCtr="0">
              <a:noAutofit/>
            </a:bodyPr>
            <a:lstStyle/>
            <a:p>
              <a:r>
                <a:rPr lang="fr-FR" sz="1350" b="1" dirty="0">
                  <a:solidFill>
                    <a:srgbClr val="38761D"/>
                  </a:solidFill>
                </a:rPr>
                <a:t>Ce module de formation a été développé par le Groupe de travail inter-clusters sur la nutrition</a:t>
              </a:r>
              <a:endParaRPr sz="1350" b="1" dirty="0">
                <a:solidFill>
                  <a:srgbClr val="38761D"/>
                </a:solidFill>
              </a:endParaRPr>
            </a:p>
          </p:txBody>
        </p:sp>
        <p:sp>
          <p:nvSpPr>
            <p:cNvPr id="15" name="Google Shape;66;p13">
              <a:extLst>
                <a:ext uri="{FF2B5EF4-FFF2-40B4-BE49-F238E27FC236}">
                  <a16:creationId xmlns:a16="http://schemas.microsoft.com/office/drawing/2014/main" id="{FF3A4802-D669-8E41-9044-0DCAE1264EC1}"/>
                </a:ext>
              </a:extLst>
            </p:cNvPr>
            <p:cNvSpPr txBox="1"/>
            <p:nvPr/>
          </p:nvSpPr>
          <p:spPr>
            <a:xfrm>
              <a:off x="87300" y="1442275"/>
              <a:ext cx="2188425" cy="774300"/>
            </a:xfrm>
            <a:prstGeom prst="rect">
              <a:avLst/>
            </a:prstGeom>
            <a:noFill/>
            <a:ln>
              <a:noFill/>
            </a:ln>
          </p:spPr>
          <p:txBody>
            <a:bodyPr spcFirstLastPara="1" wrap="square" lIns="68569" tIns="68569" rIns="68569" bIns="68569" anchor="t" anchorCtr="0">
              <a:noAutofit/>
            </a:bodyPr>
            <a:lstStyle/>
            <a:p>
              <a:r>
                <a:rPr lang="fr-FR" sz="1350" b="1" dirty="0">
                  <a:solidFill>
                    <a:srgbClr val="38761D"/>
                  </a:solidFill>
                </a:rPr>
                <a:t>Ce module de formation a été financé</a:t>
              </a:r>
              <a:endParaRPr sz="1350" b="1" dirty="0">
                <a:solidFill>
                  <a:srgbClr val="38761D"/>
                </a:solidFill>
              </a:endParaRPr>
            </a:p>
          </p:txBody>
        </p:sp>
        <p:cxnSp>
          <p:nvCxnSpPr>
            <p:cNvPr id="16" name="Google Shape;67;p13">
              <a:extLst>
                <a:ext uri="{FF2B5EF4-FFF2-40B4-BE49-F238E27FC236}">
                  <a16:creationId xmlns:a16="http://schemas.microsoft.com/office/drawing/2014/main" id="{C4BF1F47-B4B3-7F4C-A8AD-1B5BF077B8F0}"/>
                </a:ext>
              </a:extLst>
            </p:cNvPr>
            <p:cNvCxnSpPr/>
            <p:nvPr/>
          </p:nvCxnSpPr>
          <p:spPr>
            <a:xfrm rot="10800000" flipH="1">
              <a:off x="109925" y="1457975"/>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17" name="Google Shape;69;p13">
              <a:extLst>
                <a:ext uri="{FF2B5EF4-FFF2-40B4-BE49-F238E27FC236}">
                  <a16:creationId xmlns:a16="http://schemas.microsoft.com/office/drawing/2014/main" id="{60EB7F83-6C1D-3D46-A5D2-5B8222BBD464}"/>
                </a:ext>
              </a:extLst>
            </p:cNvPr>
            <p:cNvPicPr preferRelativeResize="0"/>
            <p:nvPr/>
          </p:nvPicPr>
          <p:blipFill>
            <a:blip r:embed="rId12" cstate="print">
              <a:alphaModFix/>
            </a:blip>
            <a:stretch>
              <a:fillRect/>
            </a:stretch>
          </p:blipFill>
          <p:spPr>
            <a:xfrm>
              <a:off x="1587975" y="3414575"/>
              <a:ext cx="1437027" cy="799636"/>
            </a:xfrm>
            <a:prstGeom prst="rect">
              <a:avLst/>
            </a:prstGeom>
            <a:noFill/>
            <a:ln>
              <a:noFill/>
            </a:ln>
          </p:spPr>
        </p:pic>
        <p:pic>
          <p:nvPicPr>
            <p:cNvPr id="18" name="Google Shape;70;p13">
              <a:extLst>
                <a:ext uri="{FF2B5EF4-FFF2-40B4-BE49-F238E27FC236}">
                  <a16:creationId xmlns:a16="http://schemas.microsoft.com/office/drawing/2014/main" id="{20B11ED6-A210-5648-8954-849C6F226A59}"/>
                </a:ext>
              </a:extLst>
            </p:cNvPr>
            <p:cNvPicPr preferRelativeResize="0"/>
            <p:nvPr/>
          </p:nvPicPr>
          <p:blipFill>
            <a:blip r:embed="rId13" cstate="print">
              <a:alphaModFix/>
            </a:blip>
            <a:stretch>
              <a:fillRect/>
            </a:stretch>
          </p:blipFill>
          <p:spPr>
            <a:xfrm>
              <a:off x="1587975" y="2627676"/>
              <a:ext cx="1747592" cy="640625"/>
            </a:xfrm>
            <a:prstGeom prst="rect">
              <a:avLst/>
            </a:prstGeom>
            <a:noFill/>
            <a:ln>
              <a:noFill/>
            </a:ln>
          </p:spPr>
        </p:pic>
        <p:pic>
          <p:nvPicPr>
            <p:cNvPr id="19" name="Google Shape;71;p13">
              <a:extLst>
                <a:ext uri="{FF2B5EF4-FFF2-40B4-BE49-F238E27FC236}">
                  <a16:creationId xmlns:a16="http://schemas.microsoft.com/office/drawing/2014/main" id="{76A7ED7E-192F-9A45-A643-81C667ABEC84}"/>
                </a:ext>
              </a:extLst>
            </p:cNvPr>
            <p:cNvPicPr preferRelativeResize="0"/>
            <p:nvPr/>
          </p:nvPicPr>
          <p:blipFill>
            <a:blip r:embed="rId14" cstate="print">
              <a:alphaModFix/>
            </a:blip>
            <a:stretch>
              <a:fillRect/>
            </a:stretch>
          </p:blipFill>
          <p:spPr>
            <a:xfrm>
              <a:off x="5086700" y="2620375"/>
              <a:ext cx="1509450" cy="640639"/>
            </a:xfrm>
            <a:prstGeom prst="rect">
              <a:avLst/>
            </a:prstGeom>
            <a:noFill/>
            <a:ln>
              <a:noFill/>
            </a:ln>
          </p:spPr>
        </p:pic>
        <p:pic>
          <p:nvPicPr>
            <p:cNvPr id="20" name="Google Shape;73;p13">
              <a:extLst>
                <a:ext uri="{FF2B5EF4-FFF2-40B4-BE49-F238E27FC236}">
                  <a16:creationId xmlns:a16="http://schemas.microsoft.com/office/drawing/2014/main" id="{1A7F9F69-96A4-2C49-8BF5-F0C6306104A7}"/>
                </a:ext>
              </a:extLst>
            </p:cNvPr>
            <p:cNvPicPr preferRelativeResize="0"/>
            <p:nvPr/>
          </p:nvPicPr>
          <p:blipFill>
            <a:blip r:embed="rId15" cstate="print">
              <a:alphaModFix/>
            </a:blip>
            <a:stretch>
              <a:fillRect/>
            </a:stretch>
          </p:blipFill>
          <p:spPr>
            <a:xfrm>
              <a:off x="6832760" y="2701771"/>
              <a:ext cx="2126424" cy="421350"/>
            </a:xfrm>
            <a:prstGeom prst="rect">
              <a:avLst/>
            </a:prstGeom>
            <a:noFill/>
            <a:ln>
              <a:noFill/>
            </a:ln>
          </p:spPr>
        </p:pic>
        <p:cxnSp>
          <p:nvCxnSpPr>
            <p:cNvPr id="21" name="Google Shape;68;p13">
              <a:extLst>
                <a:ext uri="{FF2B5EF4-FFF2-40B4-BE49-F238E27FC236}">
                  <a16:creationId xmlns:a16="http://schemas.microsoft.com/office/drawing/2014/main" id="{FE7B82BC-221E-6746-BEFB-26991A291A65}"/>
                </a:ext>
              </a:extLst>
            </p:cNvPr>
            <p:cNvCxnSpPr/>
            <p:nvPr/>
          </p:nvCxnSpPr>
          <p:spPr>
            <a:xfrm rot="10800000" flipH="1">
              <a:off x="154800" y="245121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22" name="Picture 21">
              <a:extLst>
                <a:ext uri="{FF2B5EF4-FFF2-40B4-BE49-F238E27FC236}">
                  <a16:creationId xmlns:a16="http://schemas.microsoft.com/office/drawing/2014/main" id="{5CB5DA6E-5E7A-AE49-9955-A5351B1D5410}"/>
                </a:ext>
              </a:extLst>
            </p:cNvPr>
            <p:cNvPicPr>
              <a:picLocks noChangeAspect="1"/>
            </p:cNvPicPr>
            <p:nvPr/>
          </p:nvPicPr>
          <p:blipFill>
            <a:blip r:embed="rId16" cstate="print"/>
            <a:stretch>
              <a:fillRect/>
            </a:stretch>
          </p:blipFill>
          <p:spPr>
            <a:xfrm>
              <a:off x="2050499" y="4286047"/>
              <a:ext cx="2228800" cy="832761"/>
            </a:xfrm>
            <a:prstGeom prst="rect">
              <a:avLst/>
            </a:prstGeom>
          </p:spPr>
        </p:pic>
      </p:grpSp>
    </p:spTree>
    <p:extLst>
      <p:ext uri="{BB962C8B-B14F-4D97-AF65-F5344CB8AC3E}">
        <p14:creationId xmlns:p14="http://schemas.microsoft.com/office/powerpoint/2010/main" val="28642845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198</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French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Trainings</TermName>
          <TermId xmlns="http://schemas.microsoft.com/office/infopath/2007/PartnerControls">e247eb15-5fb6-4a93-80cd-515db5075dba</TermId>
        </TermInfo>
      </Terms>
    </TaxKeywordTaxHTField>
    <CategoryDescription xmlns="http://schemas.microsoft.com/sharepoint.v3">MASTER GNC Packages - FR 2019 Intercluster - Day 1</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EMOPSGCCU-1435067120-19146</_dlc_DocId>
    <_dlc_DocIdUrl xmlns="5858627f-d058-4b92-9b52-677b5fd7d454">
      <Url>https://unicef.sharepoint.com/teams/EMOPS-GCCU/_layouts/15/DocIdRedir.aspx?ID=EMOPSGCCU-1435067120-19146</Url>
      <Description>EMOPSGCCU-1435067120-19146</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D31B4E-BCA9-4DD0-80FE-E12ABF6E7A0E}"/>
</file>

<file path=customXml/itemProps2.xml><?xml version="1.0" encoding="utf-8"?>
<ds:datastoreItem xmlns:ds="http://schemas.openxmlformats.org/officeDocument/2006/customXml" ds:itemID="{5D7B21E8-1012-441B-9A52-5A6D643620EC}"/>
</file>

<file path=customXml/itemProps3.xml><?xml version="1.0" encoding="utf-8"?>
<ds:datastoreItem xmlns:ds="http://schemas.openxmlformats.org/officeDocument/2006/customXml" ds:itemID="{0AD456E3-8216-4326-93AE-29443FCE0CCD}"/>
</file>

<file path=customXml/itemProps4.xml><?xml version="1.0" encoding="utf-8"?>
<ds:datastoreItem xmlns:ds="http://schemas.openxmlformats.org/officeDocument/2006/customXml" ds:itemID="{0265779E-F3B2-49B1-A967-E30C8795EAC1}"/>
</file>

<file path=customXml/itemProps5.xml><?xml version="1.0" encoding="utf-8"?>
<ds:datastoreItem xmlns:ds="http://schemas.openxmlformats.org/officeDocument/2006/customXml" ds:itemID="{AFCA73F5-40ED-4531-92D7-7902DB514AC0}"/>
</file>

<file path=customXml/itemProps6.xml><?xml version="1.0" encoding="utf-8"?>
<ds:datastoreItem xmlns:ds="http://schemas.openxmlformats.org/officeDocument/2006/customXml" ds:itemID="{73B47462-0DE4-4292-9559-A313862EAC9D}"/>
</file>

<file path=docProps/app.xml><?xml version="1.0" encoding="utf-8"?>
<Properties xmlns="http://schemas.openxmlformats.org/officeDocument/2006/extended-properties" xmlns:vt="http://schemas.openxmlformats.org/officeDocument/2006/docPropsVTypes">
  <Template>Office Theme</Template>
  <TotalTime>78</TotalTime>
  <Words>581</Words>
  <Application>Microsoft Office PowerPoint</Application>
  <PresentationFormat>On-screen Show (4:3)</PresentationFormat>
  <Paragraphs>71</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But de cette formation</vt:lpstr>
      <vt:lpstr>Objectifs du cours</vt:lpstr>
      <vt:lpstr>Ordre du jour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Tove Eriksson</dc:creator>
  <cp:keywords>Trainings; GNC</cp:keywords>
  <cp:lastModifiedBy>Gwenaelle GARNIER</cp:lastModifiedBy>
  <cp:revision>45</cp:revision>
  <dcterms:created xsi:type="dcterms:W3CDTF">2018-11-28T11:43:25Z</dcterms:created>
  <dcterms:modified xsi:type="dcterms:W3CDTF">2019-05-27T17:05:12Z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133;#GNC|82a4199d-9c93-4d57-833f-59195f986fba;#198;#Trainings|e247eb15-5fb6-4a93-80cd-515db5075dba</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9d87d06d-b0ce-4ea3-b677-1537b900d2e1</vt:lpwstr>
  </property>
</Properties>
</file>