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13"/>
  </p:notesMasterIdLst>
  <p:handoutMasterIdLst>
    <p:handoutMasterId r:id="rId14"/>
  </p:handoutMasterIdLst>
  <p:sldIdLst>
    <p:sldId id="257" r:id="rId3"/>
    <p:sldId id="258" r:id="rId4"/>
    <p:sldId id="259" r:id="rId5"/>
    <p:sldId id="260" r:id="rId6"/>
    <p:sldId id="261" r:id="rId7"/>
    <p:sldId id="268" r:id="rId8"/>
    <p:sldId id="263" r:id="rId9"/>
    <p:sldId id="265" r:id="rId10"/>
    <p:sldId id="266" r:id="rId11"/>
    <p:sldId id="267" r:id="rId12"/>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8" autoAdjust="0"/>
    <p:restoredTop sz="90891" autoAdjust="0"/>
  </p:normalViewPr>
  <p:slideViewPr>
    <p:cSldViewPr>
      <p:cViewPr varScale="1">
        <p:scale>
          <a:sx n="65" d="100"/>
          <a:sy n="65" d="100"/>
        </p:scale>
        <p:origin x="147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6.xml"/><Relationship Id="rId5" Type="http://schemas.openxmlformats.org/officeDocument/2006/relationships/slide" Target="slides/slide3.xml"/><Relationship Id="rId15" Type="http://schemas.openxmlformats.org/officeDocument/2006/relationships/presProps" Target="presProps.xml"/><Relationship Id="rId23" Type="http://schemas.openxmlformats.org/officeDocument/2006/relationships/customXml" Target="../customXml/item5.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DD932-20DB-B246-958C-39F3A6AD0865}" type="doc">
      <dgm:prSet loTypeId="urn:microsoft.com/office/officeart/2005/8/layout/radial4" loCatId="" qsTypeId="urn:microsoft.com/office/officeart/2005/8/quickstyle/simple1" qsCatId="simple" csTypeId="urn:microsoft.com/office/officeart/2005/8/colors/colorful4" csCatId="colorful" phldr="1"/>
      <dgm:spPr/>
      <dgm:t>
        <a:bodyPr/>
        <a:lstStyle/>
        <a:p>
          <a:endParaRPr lang="en-US"/>
        </a:p>
      </dgm:t>
    </dgm:pt>
    <dgm:pt modelId="{4231E21C-E036-8B4E-8A85-1BE2072E07EC}">
      <dgm:prSet phldrT="[Text]"/>
      <dgm:spPr/>
      <dgm:t>
        <a:bodyPr/>
        <a:lstStyle/>
        <a:p>
          <a:pPr algn="ctr"/>
          <a:r>
            <a:rPr lang="en-US" b="1">
              <a:latin typeface="Calibri" charset="0"/>
              <a:ea typeface="Calibri" charset="0"/>
              <a:cs typeface="Calibri" charset="0"/>
            </a:rPr>
            <a:t>Cours de formation à la coordination</a:t>
          </a:r>
        </a:p>
      </dgm:t>
    </dgm:pt>
    <dgm:pt modelId="{19B82815-82EE-714A-82CB-E2171A8D6683}" type="parTrans" cxnId="{CE254B71-6E90-7542-AD79-1BF33364C096}">
      <dgm:prSet/>
      <dgm:spPr/>
      <dgm:t>
        <a:bodyPr/>
        <a:lstStyle/>
        <a:p>
          <a:pPr algn="l"/>
          <a:endParaRPr lang="en-US"/>
        </a:p>
      </dgm:t>
    </dgm:pt>
    <dgm:pt modelId="{0C1D2EB1-C8BF-1349-9FB0-D27E1DF1AFE7}" type="sibTrans" cxnId="{CE254B71-6E90-7542-AD79-1BF33364C096}">
      <dgm:prSet/>
      <dgm:spPr/>
      <dgm:t>
        <a:bodyPr/>
        <a:lstStyle/>
        <a:p>
          <a:pPr algn="l"/>
          <a:endParaRPr lang="en-US"/>
        </a:p>
      </dgm:t>
    </dgm:pt>
    <dgm:pt modelId="{C4260A13-0F2D-EF43-BB65-65AB837B024D}">
      <dgm:prSet phldrT="[Text]" custT="1"/>
      <dgm:spPr/>
      <dgm:t>
        <a:bodyPr/>
        <a:lstStyle/>
        <a:p>
          <a:pPr algn="ctr"/>
          <a:r>
            <a:rPr lang="en-US" sz="1600" b="1">
              <a:latin typeface="Calibri" charset="0"/>
              <a:ea typeface="Calibri" charset="0"/>
              <a:cs typeface="Calibri" charset="0"/>
            </a:rPr>
            <a:t>DROITS</a:t>
          </a:r>
          <a:r>
            <a:rPr lang="en-US" sz="1100" b="1">
              <a:latin typeface="Calibri" charset="0"/>
              <a:ea typeface="Calibri" charset="0"/>
              <a:cs typeface="Calibri" charset="0"/>
            </a:rPr>
            <a:t> </a:t>
          </a:r>
        </a:p>
      </dgm:t>
    </dgm:pt>
    <dgm:pt modelId="{C53DCED6-2C0E-C94E-81FA-0ADB9D100B40}" type="parTrans" cxnId="{959E1E43-1039-0246-BE27-FEAF5FE7C10F}">
      <dgm:prSet/>
      <dgm:spPr/>
      <dgm:t>
        <a:bodyPr/>
        <a:lstStyle/>
        <a:p>
          <a:pPr algn="l"/>
          <a:endParaRPr lang="en-US">
            <a:latin typeface="Calibri" charset="0"/>
            <a:ea typeface="Calibri" charset="0"/>
            <a:cs typeface="Calibri" charset="0"/>
          </a:endParaRPr>
        </a:p>
      </dgm:t>
    </dgm:pt>
    <dgm:pt modelId="{FF52CB95-D7E0-864E-B673-975A02D0F632}" type="sibTrans" cxnId="{959E1E43-1039-0246-BE27-FEAF5FE7C10F}">
      <dgm:prSet/>
      <dgm:spPr/>
      <dgm:t>
        <a:bodyPr/>
        <a:lstStyle/>
        <a:p>
          <a:pPr algn="l"/>
          <a:endParaRPr lang="en-US"/>
        </a:p>
      </dgm:t>
    </dgm:pt>
    <dgm:pt modelId="{49A991E9-508B-1147-9D98-29F2F149D624}">
      <dgm:prSet phldrT="[Text]" custT="1"/>
      <dgm:spPr/>
      <dgm:t>
        <a:bodyPr/>
        <a:lstStyle/>
        <a:p>
          <a:pPr algn="ctr"/>
          <a:r>
            <a:rPr lang="en-US" sz="1600" b="1">
              <a:latin typeface="Calibri" charset="0"/>
              <a:ea typeface="Calibri" charset="0"/>
              <a:cs typeface="Calibri" charset="0"/>
            </a:rPr>
            <a:t>RÉSULTATS</a:t>
          </a:r>
          <a:endParaRPr lang="en-US" sz="1100" b="1" dirty="0">
            <a:latin typeface="Calibri" charset="0"/>
            <a:ea typeface="Calibri" charset="0"/>
            <a:cs typeface="Calibri" charset="0"/>
          </a:endParaRPr>
        </a:p>
      </dgm:t>
    </dgm:pt>
    <dgm:pt modelId="{5950732E-DFE8-4E45-8020-D81EDA784BEA}" type="parTrans" cxnId="{0B87F4A4-F086-2245-A388-1CDA049CA930}">
      <dgm:prSet/>
      <dgm:spPr/>
      <dgm:t>
        <a:bodyPr/>
        <a:lstStyle/>
        <a:p>
          <a:pPr algn="l"/>
          <a:endParaRPr lang="en-US">
            <a:latin typeface="Calibri" charset="0"/>
            <a:ea typeface="Calibri" charset="0"/>
            <a:cs typeface="Calibri" charset="0"/>
          </a:endParaRPr>
        </a:p>
      </dgm:t>
    </dgm:pt>
    <dgm:pt modelId="{E1B38CC3-29FE-9A4D-B1A4-457AB1BAAF26}" type="sibTrans" cxnId="{0B87F4A4-F086-2245-A388-1CDA049CA930}">
      <dgm:prSet/>
      <dgm:spPr/>
      <dgm:t>
        <a:bodyPr/>
        <a:lstStyle/>
        <a:p>
          <a:pPr algn="l"/>
          <a:endParaRPr lang="en-US"/>
        </a:p>
      </dgm:t>
    </dgm:pt>
    <dgm:pt modelId="{0CCFCAD8-FDCC-D14D-B6E1-7A0E7B847FFF}">
      <dgm:prSet phldrT="[Text]" custT="1"/>
      <dgm:spPr/>
      <dgm:t>
        <a:bodyPr/>
        <a:lstStyle/>
        <a:p>
          <a:pPr algn="ctr"/>
          <a:r>
            <a:rPr lang="en-US" sz="1600" b="1">
              <a:latin typeface="Calibri" charset="0"/>
              <a:ea typeface="Calibri" charset="0"/>
              <a:cs typeface="Calibri" charset="0"/>
            </a:rPr>
            <a:t>RELATIONS</a:t>
          </a:r>
          <a:endParaRPr lang="en-US" sz="1100" b="1" dirty="0">
            <a:latin typeface="Calibri" charset="0"/>
            <a:ea typeface="Calibri" charset="0"/>
            <a:cs typeface="Calibri" charset="0"/>
          </a:endParaRPr>
        </a:p>
      </dgm:t>
    </dgm:pt>
    <dgm:pt modelId="{051A38FB-73E9-FC49-B224-DB0F45425FB1}" type="parTrans" cxnId="{6667A8F2-ED00-3E42-AE0C-0D61121D0A6F}">
      <dgm:prSet/>
      <dgm:spPr/>
      <dgm:t>
        <a:bodyPr/>
        <a:lstStyle/>
        <a:p>
          <a:pPr algn="l"/>
          <a:endParaRPr lang="en-US">
            <a:latin typeface="Calibri" charset="0"/>
            <a:ea typeface="Calibri" charset="0"/>
            <a:cs typeface="Calibri" charset="0"/>
          </a:endParaRPr>
        </a:p>
      </dgm:t>
    </dgm:pt>
    <dgm:pt modelId="{F7CD023C-E000-AB43-A669-1E2859F2F63B}" type="sibTrans" cxnId="{6667A8F2-ED00-3E42-AE0C-0D61121D0A6F}">
      <dgm:prSet/>
      <dgm:spPr/>
      <dgm:t>
        <a:bodyPr/>
        <a:lstStyle/>
        <a:p>
          <a:pPr algn="l"/>
          <a:endParaRPr lang="en-US"/>
        </a:p>
      </dgm:t>
    </dgm:pt>
    <dgm:pt modelId="{503BBCF9-73E0-354E-82B4-E0D4CF6DFF30}" type="pres">
      <dgm:prSet presAssocID="{4C5DD932-20DB-B246-958C-39F3A6AD0865}" presName="cycle" presStyleCnt="0">
        <dgm:presLayoutVars>
          <dgm:chMax val="1"/>
          <dgm:dir/>
          <dgm:animLvl val="ctr"/>
          <dgm:resizeHandles val="exact"/>
        </dgm:presLayoutVars>
      </dgm:prSet>
      <dgm:spPr/>
    </dgm:pt>
    <dgm:pt modelId="{3C041B2C-A64E-7344-8C60-A8FFCA36B9C8}" type="pres">
      <dgm:prSet presAssocID="{4231E21C-E036-8B4E-8A85-1BE2072E07EC}" presName="centerShape" presStyleLbl="node0" presStyleIdx="0" presStyleCnt="1" custScaleX="100001" custScaleY="100001"/>
      <dgm:spPr/>
    </dgm:pt>
    <dgm:pt modelId="{0268DB23-6CBF-AA48-9D83-C3BF9A6B3FE2}" type="pres">
      <dgm:prSet presAssocID="{C53DCED6-2C0E-C94E-81FA-0ADB9D100B40}" presName="parTrans" presStyleLbl="bgSibTrans2D1" presStyleIdx="0" presStyleCnt="3"/>
      <dgm:spPr/>
    </dgm:pt>
    <dgm:pt modelId="{EC54A307-1088-AA49-BBED-57280A68ACB9}" type="pres">
      <dgm:prSet presAssocID="{C4260A13-0F2D-EF43-BB65-65AB837B024D}" presName="node" presStyleLbl="node1" presStyleIdx="0" presStyleCnt="3" custScaleX="137355" custScaleY="82645">
        <dgm:presLayoutVars>
          <dgm:bulletEnabled val="1"/>
        </dgm:presLayoutVars>
      </dgm:prSet>
      <dgm:spPr>
        <a:prstGeom prst="ellipse">
          <a:avLst/>
        </a:prstGeom>
      </dgm:spPr>
    </dgm:pt>
    <dgm:pt modelId="{B0D97428-258F-A842-9BA9-5BF670CA90A7}" type="pres">
      <dgm:prSet presAssocID="{5950732E-DFE8-4E45-8020-D81EDA784BEA}" presName="parTrans" presStyleLbl="bgSibTrans2D1" presStyleIdx="1" presStyleCnt="3"/>
      <dgm:spPr/>
    </dgm:pt>
    <dgm:pt modelId="{2D39F027-086B-2444-AA33-F47F985E7E79}" type="pres">
      <dgm:prSet presAssocID="{49A991E9-508B-1147-9D98-29F2F149D624}" presName="node" presStyleLbl="node1" presStyleIdx="1" presStyleCnt="3" custScaleX="142554" custScaleY="82645">
        <dgm:presLayoutVars>
          <dgm:bulletEnabled val="1"/>
        </dgm:presLayoutVars>
      </dgm:prSet>
      <dgm:spPr>
        <a:prstGeom prst="ellipse">
          <a:avLst/>
        </a:prstGeom>
      </dgm:spPr>
    </dgm:pt>
    <dgm:pt modelId="{D5C38D20-9334-EB4F-8C4B-1616E7D49570}" type="pres">
      <dgm:prSet presAssocID="{051A38FB-73E9-FC49-B224-DB0F45425FB1}" presName="parTrans" presStyleLbl="bgSibTrans2D1" presStyleIdx="2" presStyleCnt="3"/>
      <dgm:spPr/>
    </dgm:pt>
    <dgm:pt modelId="{3B00D070-21D9-3D42-9D01-B912F72E702F}" type="pres">
      <dgm:prSet presAssocID="{0CCFCAD8-FDCC-D14D-B6E1-7A0E7B847FFF}" presName="node" presStyleLbl="node1" presStyleIdx="2" presStyleCnt="3" custScaleX="142211" custScaleY="82645">
        <dgm:presLayoutVars>
          <dgm:bulletEnabled val="1"/>
        </dgm:presLayoutVars>
      </dgm:prSet>
      <dgm:spPr>
        <a:prstGeom prst="ellipse">
          <a:avLst/>
        </a:prstGeom>
      </dgm:spPr>
    </dgm:pt>
  </dgm:ptLst>
  <dgm:cxnLst>
    <dgm:cxn modelId="{9590A82D-2AE3-4C58-865C-73E071E7677A}" type="presOf" srcId="{49A991E9-508B-1147-9D98-29F2F149D624}" destId="{2D39F027-086B-2444-AA33-F47F985E7E79}" srcOrd="0" destOrd="0" presId="urn:microsoft.com/office/officeart/2005/8/layout/radial4"/>
    <dgm:cxn modelId="{6194D43F-2592-4771-8F3B-AA79B5FE81A7}" type="presOf" srcId="{C4260A13-0F2D-EF43-BB65-65AB837B024D}" destId="{EC54A307-1088-AA49-BBED-57280A68ACB9}" srcOrd="0" destOrd="0" presId="urn:microsoft.com/office/officeart/2005/8/layout/radial4"/>
    <dgm:cxn modelId="{959E1E43-1039-0246-BE27-FEAF5FE7C10F}" srcId="{4231E21C-E036-8B4E-8A85-1BE2072E07EC}" destId="{C4260A13-0F2D-EF43-BB65-65AB837B024D}" srcOrd="0" destOrd="0" parTransId="{C53DCED6-2C0E-C94E-81FA-0ADB9D100B40}" sibTransId="{FF52CB95-D7E0-864E-B673-975A02D0F632}"/>
    <dgm:cxn modelId="{F17CD24C-B85A-4C41-824F-F8B962EDD94B}" type="presOf" srcId="{5950732E-DFE8-4E45-8020-D81EDA784BEA}" destId="{B0D97428-258F-A842-9BA9-5BF670CA90A7}" srcOrd="0" destOrd="0" presId="urn:microsoft.com/office/officeart/2005/8/layout/radial4"/>
    <dgm:cxn modelId="{CE254B71-6E90-7542-AD79-1BF33364C096}" srcId="{4C5DD932-20DB-B246-958C-39F3A6AD0865}" destId="{4231E21C-E036-8B4E-8A85-1BE2072E07EC}" srcOrd="0" destOrd="0" parTransId="{19B82815-82EE-714A-82CB-E2171A8D6683}" sibTransId="{0C1D2EB1-C8BF-1349-9FB0-D27E1DF1AFE7}"/>
    <dgm:cxn modelId="{61A23887-7D9D-4FBD-9B8D-7E0B9A0D171D}" type="presOf" srcId="{0CCFCAD8-FDCC-D14D-B6E1-7A0E7B847FFF}" destId="{3B00D070-21D9-3D42-9D01-B912F72E702F}" srcOrd="0" destOrd="0" presId="urn:microsoft.com/office/officeart/2005/8/layout/radial4"/>
    <dgm:cxn modelId="{0B87F4A4-F086-2245-A388-1CDA049CA930}" srcId="{4231E21C-E036-8B4E-8A85-1BE2072E07EC}" destId="{49A991E9-508B-1147-9D98-29F2F149D624}" srcOrd="1" destOrd="0" parTransId="{5950732E-DFE8-4E45-8020-D81EDA784BEA}" sibTransId="{E1B38CC3-29FE-9A4D-B1A4-457AB1BAAF26}"/>
    <dgm:cxn modelId="{6499B9A7-4408-4184-B064-84C18BBBEA9D}" type="presOf" srcId="{4231E21C-E036-8B4E-8A85-1BE2072E07EC}" destId="{3C041B2C-A64E-7344-8C60-A8FFCA36B9C8}" srcOrd="0" destOrd="0" presId="urn:microsoft.com/office/officeart/2005/8/layout/radial4"/>
    <dgm:cxn modelId="{16CFDCC1-E59A-45CD-9141-39366627A3C6}" type="presOf" srcId="{4C5DD932-20DB-B246-958C-39F3A6AD0865}" destId="{503BBCF9-73E0-354E-82B4-E0D4CF6DFF30}" srcOrd="0" destOrd="0" presId="urn:microsoft.com/office/officeart/2005/8/layout/radial4"/>
    <dgm:cxn modelId="{3CF41DED-E349-4865-B2ED-CB120DA0EC5D}" type="presOf" srcId="{051A38FB-73E9-FC49-B224-DB0F45425FB1}" destId="{D5C38D20-9334-EB4F-8C4B-1616E7D49570}" srcOrd="0" destOrd="0" presId="urn:microsoft.com/office/officeart/2005/8/layout/radial4"/>
    <dgm:cxn modelId="{B34F94EE-B105-4DDD-A0D1-63643D4640D3}" type="presOf" srcId="{C53DCED6-2C0E-C94E-81FA-0ADB9D100B40}" destId="{0268DB23-6CBF-AA48-9D83-C3BF9A6B3FE2}" srcOrd="0" destOrd="0" presId="urn:microsoft.com/office/officeart/2005/8/layout/radial4"/>
    <dgm:cxn modelId="{6667A8F2-ED00-3E42-AE0C-0D61121D0A6F}" srcId="{4231E21C-E036-8B4E-8A85-1BE2072E07EC}" destId="{0CCFCAD8-FDCC-D14D-B6E1-7A0E7B847FFF}" srcOrd="2" destOrd="0" parTransId="{051A38FB-73E9-FC49-B224-DB0F45425FB1}" sibTransId="{F7CD023C-E000-AB43-A669-1E2859F2F63B}"/>
    <dgm:cxn modelId="{FB9C4495-3A2E-449B-87E2-914B8DF8C6CF}" type="presParOf" srcId="{503BBCF9-73E0-354E-82B4-E0D4CF6DFF30}" destId="{3C041B2C-A64E-7344-8C60-A8FFCA36B9C8}" srcOrd="0" destOrd="0" presId="urn:microsoft.com/office/officeart/2005/8/layout/radial4"/>
    <dgm:cxn modelId="{24C6B169-42B1-4267-BF83-02C43124FDCE}" type="presParOf" srcId="{503BBCF9-73E0-354E-82B4-E0D4CF6DFF30}" destId="{0268DB23-6CBF-AA48-9D83-C3BF9A6B3FE2}" srcOrd="1" destOrd="0" presId="urn:microsoft.com/office/officeart/2005/8/layout/radial4"/>
    <dgm:cxn modelId="{07765203-6CBB-4E29-A926-E553A8B29C21}" type="presParOf" srcId="{503BBCF9-73E0-354E-82B4-E0D4CF6DFF30}" destId="{EC54A307-1088-AA49-BBED-57280A68ACB9}" srcOrd="2" destOrd="0" presId="urn:microsoft.com/office/officeart/2005/8/layout/radial4"/>
    <dgm:cxn modelId="{08AA1CC5-2710-4A94-B14D-7F417422B8F8}" type="presParOf" srcId="{503BBCF9-73E0-354E-82B4-E0D4CF6DFF30}" destId="{B0D97428-258F-A842-9BA9-5BF670CA90A7}" srcOrd="3" destOrd="0" presId="urn:microsoft.com/office/officeart/2005/8/layout/radial4"/>
    <dgm:cxn modelId="{98C7A31D-175F-4660-AC58-A2B8B5FAC339}" type="presParOf" srcId="{503BBCF9-73E0-354E-82B4-E0D4CF6DFF30}" destId="{2D39F027-086B-2444-AA33-F47F985E7E79}" srcOrd="4" destOrd="0" presId="urn:microsoft.com/office/officeart/2005/8/layout/radial4"/>
    <dgm:cxn modelId="{1B77583E-937D-4BE7-ACE2-257E7D7BBD48}" type="presParOf" srcId="{503BBCF9-73E0-354E-82B4-E0D4CF6DFF30}" destId="{D5C38D20-9334-EB4F-8C4B-1616E7D49570}" srcOrd="5" destOrd="0" presId="urn:microsoft.com/office/officeart/2005/8/layout/radial4"/>
    <dgm:cxn modelId="{836FD71B-66BE-4D4C-99C6-224E127D146A}" type="presParOf" srcId="{503BBCF9-73E0-354E-82B4-E0D4CF6DFF30}" destId="{3B00D070-21D9-3D42-9D01-B912F72E702F}"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41B2C-A64E-7344-8C60-A8FFCA36B9C8}">
      <dsp:nvSpPr>
        <dsp:cNvPr id="0" name=""/>
        <dsp:cNvSpPr/>
      </dsp:nvSpPr>
      <dsp:spPr>
        <a:xfrm>
          <a:off x="2577656" y="2012767"/>
          <a:ext cx="1738781" cy="173878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1" kern="1200">
              <a:latin typeface="Calibri" charset="0"/>
              <a:ea typeface="Calibri" charset="0"/>
              <a:cs typeface="Calibri" charset="0"/>
            </a:rPr>
            <a:t>Cours de formation à la coordination</a:t>
          </a:r>
        </a:p>
      </dsp:txBody>
      <dsp:txXfrm>
        <a:off x="2832295" y="2267406"/>
        <a:ext cx="1229503" cy="1229503"/>
      </dsp:txXfrm>
    </dsp:sp>
    <dsp:sp modelId="{0268DB23-6CBF-AA48-9D83-C3BF9A6B3FE2}">
      <dsp:nvSpPr>
        <dsp:cNvPr id="0" name=""/>
        <dsp:cNvSpPr/>
      </dsp:nvSpPr>
      <dsp:spPr>
        <a:xfrm rot="12900000">
          <a:off x="1460301" y="1709414"/>
          <a:ext cx="1331501" cy="49554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54A307-1088-AA49-BBED-57280A68ACB9}">
      <dsp:nvSpPr>
        <dsp:cNvPr id="0" name=""/>
        <dsp:cNvSpPr/>
      </dsp:nvSpPr>
      <dsp:spPr>
        <a:xfrm>
          <a:off x="446268" y="1029268"/>
          <a:ext cx="2268865" cy="109212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latin typeface="Calibri" charset="0"/>
              <a:ea typeface="Calibri" charset="0"/>
              <a:cs typeface="Calibri" charset="0"/>
            </a:rPr>
            <a:t>DROITS</a:t>
          </a:r>
          <a:r>
            <a:rPr lang="en-US" sz="1100" b="1" kern="1200">
              <a:latin typeface="Calibri" charset="0"/>
              <a:ea typeface="Calibri" charset="0"/>
              <a:cs typeface="Calibri" charset="0"/>
            </a:rPr>
            <a:t> </a:t>
          </a:r>
        </a:p>
      </dsp:txBody>
      <dsp:txXfrm>
        <a:off x="778536" y="1189205"/>
        <a:ext cx="1604329" cy="772247"/>
      </dsp:txXfrm>
    </dsp:sp>
    <dsp:sp modelId="{B0D97428-258F-A842-9BA9-5BF670CA90A7}">
      <dsp:nvSpPr>
        <dsp:cNvPr id="0" name=""/>
        <dsp:cNvSpPr/>
      </dsp:nvSpPr>
      <dsp:spPr>
        <a:xfrm rot="16200000">
          <a:off x="2781295" y="1021748"/>
          <a:ext cx="1331501" cy="495547"/>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39F027-086B-2444-AA33-F47F985E7E79}">
      <dsp:nvSpPr>
        <dsp:cNvPr id="0" name=""/>
        <dsp:cNvSpPr/>
      </dsp:nvSpPr>
      <dsp:spPr>
        <a:xfrm>
          <a:off x="2269674" y="57710"/>
          <a:ext cx="2354744" cy="1092121"/>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latin typeface="Calibri" charset="0"/>
              <a:ea typeface="Calibri" charset="0"/>
              <a:cs typeface="Calibri" charset="0"/>
            </a:rPr>
            <a:t>RÉSULTATS</a:t>
          </a:r>
          <a:endParaRPr lang="en-US" sz="1100" b="1" kern="1200" dirty="0">
            <a:latin typeface="Calibri" charset="0"/>
            <a:ea typeface="Calibri" charset="0"/>
            <a:cs typeface="Calibri" charset="0"/>
          </a:endParaRPr>
        </a:p>
      </dsp:txBody>
      <dsp:txXfrm>
        <a:off x="2614518" y="217647"/>
        <a:ext cx="1665056" cy="772247"/>
      </dsp:txXfrm>
    </dsp:sp>
    <dsp:sp modelId="{D5C38D20-9334-EB4F-8C4B-1616E7D49570}">
      <dsp:nvSpPr>
        <dsp:cNvPr id="0" name=""/>
        <dsp:cNvSpPr/>
      </dsp:nvSpPr>
      <dsp:spPr>
        <a:xfrm rot="19500000">
          <a:off x="4102290" y="1709414"/>
          <a:ext cx="1331501" cy="495547"/>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00D070-21D9-3D42-9D01-B912F72E702F}">
      <dsp:nvSpPr>
        <dsp:cNvPr id="0" name=""/>
        <dsp:cNvSpPr/>
      </dsp:nvSpPr>
      <dsp:spPr>
        <a:xfrm>
          <a:off x="4138853" y="1029268"/>
          <a:ext cx="2349078" cy="1092121"/>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latin typeface="Calibri" charset="0"/>
              <a:ea typeface="Calibri" charset="0"/>
              <a:cs typeface="Calibri" charset="0"/>
            </a:rPr>
            <a:t>RELATIONS</a:t>
          </a:r>
          <a:endParaRPr lang="en-US" sz="1100" b="1" kern="1200" dirty="0">
            <a:latin typeface="Calibri" charset="0"/>
            <a:ea typeface="Calibri" charset="0"/>
            <a:cs typeface="Calibri" charset="0"/>
          </a:endParaRPr>
        </a:p>
      </dsp:txBody>
      <dsp:txXfrm>
        <a:off x="4482868" y="1189205"/>
        <a:ext cx="1661048" cy="77224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C8EB1-0FF7-4EB1-AB06-8DE0F43889D3}"/>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a:extLst>
              <a:ext uri="{FF2B5EF4-FFF2-40B4-BE49-F238E27FC236}">
                <a16:creationId xmlns:a16="http://schemas.microsoft.com/office/drawing/2014/main" id="{69A6A11C-4008-47AF-B284-2373D9E917C5}"/>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6B2F5CFA-BB5F-44F7-931E-29A0BAE0CE8B}" type="datetimeFigureOut">
              <a:rPr lang="en-GB" smtClean="0"/>
              <a:pPr/>
              <a:t>11/09/2019</a:t>
            </a:fld>
            <a:endParaRPr lang="en-GB"/>
          </a:p>
        </p:txBody>
      </p:sp>
      <p:sp>
        <p:nvSpPr>
          <p:cNvPr id="4" name="Footer Placeholder 3">
            <a:extLst>
              <a:ext uri="{FF2B5EF4-FFF2-40B4-BE49-F238E27FC236}">
                <a16:creationId xmlns:a16="http://schemas.microsoft.com/office/drawing/2014/main" id="{D0A197C5-4F6D-490C-A252-98C44D90A48F}"/>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9F08443D-0370-494D-A21B-0D036EDDE407}"/>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454629D2-246D-4ED8-8A9E-C621912F4E68}" type="slidenum">
              <a:rPr lang="en-GB" smtClean="0"/>
              <a:pPr/>
              <a:t>‹#›</a:t>
            </a:fld>
            <a:endParaRPr lang="en-GB"/>
          </a:p>
        </p:txBody>
      </p:sp>
    </p:spTree>
    <p:extLst>
      <p:ext uri="{BB962C8B-B14F-4D97-AF65-F5344CB8AC3E}">
        <p14:creationId xmlns:p14="http://schemas.microsoft.com/office/powerpoint/2010/main" val="3836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F6F6C309-D9FB-4A6C-B24C-0389015B57C5}" type="datetimeFigureOut">
              <a:rPr lang="en-US" smtClean="0"/>
              <a:pPr/>
              <a:t>9/11/2019</a:t>
            </a:fld>
            <a:endParaRPr lang="en-US"/>
          </a:p>
        </p:txBody>
      </p:sp>
      <p:sp>
        <p:nvSpPr>
          <p:cNvPr id="4" name="Slide Image Placeholder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90F30A73-3361-4BF3-9F8B-8530098FEBBF}" type="slidenum">
              <a:rPr lang="en-US" smtClean="0"/>
              <a:pPr/>
              <a:t>‹#›</a:t>
            </a:fld>
            <a:endParaRPr lang="en-US"/>
          </a:p>
        </p:txBody>
      </p:sp>
    </p:spTree>
    <p:extLst>
      <p:ext uri="{BB962C8B-B14F-4D97-AF65-F5344CB8AC3E}">
        <p14:creationId xmlns:p14="http://schemas.microsoft.com/office/powerpoint/2010/main" val="138543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98285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algn="l" rtl="0"/>
            <a:r>
              <a:rPr lang="en-GB"/>
              <a:t>Expliquez que nous utiliserons une variété de méthodes, mais que l’objectif consiste à les inviter à partager leurs expériences les uns avec les autres autant que possible et à s’assurer de leur participation et de leur intérêt tout du long.</a:t>
            </a:r>
          </a:p>
          <a:p>
            <a:pPr algn="l" rtl="0"/>
            <a:endParaRPr lang="en-GB" dirty="0"/>
          </a:p>
          <a:p>
            <a:pPr defTabSz="483169">
              <a:defRPr/>
            </a:pPr>
            <a:r>
              <a:rPr lang="en-GB"/>
              <a:t>Expliquez que nous garderons de côté les questions sans réponse ou les thématiques évoquées qui ne sont pas directement couvertes par les séances de formation, afin de garantir une gestion efficace du temps.  Un tableau à feuilles sera installé et permettra aux personnes d’ajouter des questions que nous clarifierons à intervalles réguliers tout au long de la formation de la manière la plus efficace possible.</a:t>
            </a:r>
          </a:p>
          <a:p>
            <a:pPr algn="l" rtl="0"/>
            <a:endParaRPr lang="en-GB" dirty="0"/>
          </a:p>
        </p:txBody>
      </p:sp>
    </p:spTree>
    <p:extLst>
      <p:ext uri="{BB962C8B-B14F-4D97-AF65-F5344CB8AC3E}">
        <p14:creationId xmlns:p14="http://schemas.microsoft.com/office/powerpoint/2010/main" val="91600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97010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09987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4919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92271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38">
              <a:defRPr/>
            </a:pPr>
            <a:r>
              <a:rPr lang="en-GB"/>
              <a:t>Que souhaitons-nous obtenir au cours des deux prochains jours ?</a:t>
            </a:r>
          </a:p>
          <a:p>
            <a:pPr defTabSz="966338">
              <a:defRPr/>
            </a:pPr>
            <a:r>
              <a:rPr lang="en-GB"/>
              <a:t>(Retirez le dernier objectif si l’atelier n’est pas suivi du CCPM)</a:t>
            </a:r>
          </a:p>
          <a:p>
            <a:endParaRPr lang="en-GB" dirty="0"/>
          </a:p>
        </p:txBody>
      </p:sp>
      <p:sp>
        <p:nvSpPr>
          <p:cNvPr id="4" name="Slide Number Placeholder 3"/>
          <p:cNvSpPr>
            <a:spLocks noGrp="1"/>
          </p:cNvSpPr>
          <p:nvPr>
            <p:ph type="sldNum" sz="quarter" idx="10"/>
          </p:nvPr>
        </p:nvSpPr>
        <p:spPr/>
        <p:txBody>
          <a:bodyPr/>
          <a:lstStyle/>
          <a:p>
            <a:fld id="{842E6A4A-F3AE-40CF-9029-64EBB6B5D103}"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87824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20421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r>
              <a:rPr lang="en-GB" dirty="0"/>
              <a:t>Nous </a:t>
            </a:r>
            <a:r>
              <a:rPr lang="en-GB" dirty="0" err="1"/>
              <a:t>avons</a:t>
            </a:r>
            <a:r>
              <a:rPr lang="en-GB" dirty="0"/>
              <a:t> </a:t>
            </a:r>
            <a:r>
              <a:rPr lang="en-GB" dirty="0" err="1"/>
              <a:t>besoin</a:t>
            </a:r>
            <a:r>
              <a:rPr lang="en-GB" dirty="0"/>
              <a:t> de </a:t>
            </a:r>
            <a:r>
              <a:rPr lang="en-GB" dirty="0" err="1"/>
              <a:t>l’aide</a:t>
            </a:r>
            <a:r>
              <a:rPr lang="en-GB" dirty="0"/>
              <a:t> des participants </a:t>
            </a:r>
            <a:r>
              <a:rPr lang="en-GB" dirty="0" err="1"/>
              <a:t>afin</a:t>
            </a:r>
            <a:r>
              <a:rPr lang="en-GB" dirty="0"/>
              <a:t> de </a:t>
            </a:r>
            <a:r>
              <a:rPr lang="en-GB" dirty="0" err="1"/>
              <a:t>permettre</a:t>
            </a:r>
            <a:r>
              <a:rPr lang="en-GB" dirty="0"/>
              <a:t> aux </a:t>
            </a:r>
            <a:r>
              <a:rPr lang="en-GB" dirty="0" err="1"/>
              <a:t>animateurs</a:t>
            </a:r>
            <a:r>
              <a:rPr lang="en-GB" dirty="0"/>
              <a:t> de faire </a:t>
            </a:r>
            <a:r>
              <a:rPr lang="en-GB" dirty="0" err="1"/>
              <a:t>avancer</a:t>
            </a:r>
            <a:r>
              <a:rPr lang="en-GB" dirty="0"/>
              <a:t> la formation.  </a:t>
            </a:r>
            <a:r>
              <a:rPr lang="en-GB" dirty="0" err="1"/>
              <a:t>Demandez-leur</a:t>
            </a:r>
            <a:r>
              <a:rPr lang="en-GB" dirty="0"/>
              <a:t> </a:t>
            </a:r>
            <a:r>
              <a:rPr lang="en-GB" dirty="0" err="1"/>
              <a:t>d’énumérer</a:t>
            </a:r>
            <a:r>
              <a:rPr lang="en-GB" dirty="0"/>
              <a:t> </a:t>
            </a:r>
            <a:r>
              <a:rPr lang="en-GB" dirty="0" err="1"/>
              <a:t>quelques</a:t>
            </a:r>
            <a:r>
              <a:rPr lang="en-GB" dirty="0"/>
              <a:t> </a:t>
            </a:r>
            <a:r>
              <a:rPr lang="en-GB" dirty="0" err="1"/>
              <a:t>règles</a:t>
            </a:r>
            <a:r>
              <a:rPr lang="en-GB" dirty="0"/>
              <a:t> de base </a:t>
            </a:r>
            <a:r>
              <a:rPr lang="en-GB" dirty="0" err="1"/>
              <a:t>courantes</a:t>
            </a:r>
            <a:r>
              <a:rPr lang="en-GB" dirty="0"/>
              <a:t> </a:t>
            </a:r>
            <a:r>
              <a:rPr lang="en-US" baseline="0" dirty="0"/>
              <a:t>–</a:t>
            </a:r>
            <a:r>
              <a:rPr lang="en-GB" baseline="0" dirty="0"/>
              <a:t> </a:t>
            </a:r>
            <a:r>
              <a:rPr lang="en-GB" baseline="0" dirty="0" err="1"/>
              <a:t>téléphones</a:t>
            </a:r>
            <a:r>
              <a:rPr lang="en-GB" baseline="0" dirty="0"/>
              <a:t> en mode </a:t>
            </a:r>
            <a:r>
              <a:rPr lang="en-GB" baseline="0" dirty="0" err="1"/>
              <a:t>silencieux</a:t>
            </a:r>
            <a:r>
              <a:rPr lang="en-GB" baseline="0" dirty="0"/>
              <a:t>, pas </a:t>
            </a:r>
            <a:r>
              <a:rPr lang="en-GB" baseline="0" dirty="0" err="1"/>
              <a:t>d’ordinateur</a:t>
            </a:r>
            <a:r>
              <a:rPr lang="en-GB" baseline="0" dirty="0"/>
              <a:t>/e-mail </a:t>
            </a:r>
            <a:r>
              <a:rPr lang="en-GB" baseline="0" dirty="0" err="1"/>
              <a:t>ouvert</a:t>
            </a:r>
            <a:r>
              <a:rPr lang="en-GB" baseline="0" dirty="0"/>
              <a:t>, </a:t>
            </a:r>
            <a:r>
              <a:rPr lang="en-GB" baseline="0" dirty="0" err="1"/>
              <a:t>écouter</a:t>
            </a:r>
            <a:r>
              <a:rPr lang="en-GB" baseline="0" dirty="0"/>
              <a:t> les </a:t>
            </a:r>
            <a:r>
              <a:rPr lang="en-GB" baseline="0" dirty="0" err="1"/>
              <a:t>autres</a:t>
            </a:r>
            <a:r>
              <a:rPr lang="en-GB" baseline="0" dirty="0"/>
              <a:t>, respecter le temps </a:t>
            </a:r>
            <a:r>
              <a:rPr lang="en-GB" baseline="0" dirty="0" err="1"/>
              <a:t>imparti</a:t>
            </a:r>
            <a:r>
              <a:rPr lang="en-GB" baseline="0" dirty="0"/>
              <a:t>, etc.</a:t>
            </a:r>
          </a:p>
          <a:p>
            <a:pPr algn="l" eaLnBrk="1" hangingPunct="1"/>
            <a:r>
              <a:rPr lang="en-GB" baseline="0" dirty="0"/>
              <a:t>Et </a:t>
            </a:r>
            <a:r>
              <a:rPr lang="en-GB" baseline="0" dirty="0" err="1"/>
              <a:t>convenez</a:t>
            </a:r>
            <a:r>
              <a:rPr lang="en-GB" baseline="0" dirty="0"/>
              <a:t> des </a:t>
            </a:r>
            <a:r>
              <a:rPr lang="en-GB" baseline="0" dirty="0" err="1"/>
              <a:t>durées</a:t>
            </a:r>
            <a:r>
              <a:rPr lang="en-GB" baseline="0" dirty="0"/>
              <a:t>, pauses, </a:t>
            </a:r>
            <a:r>
              <a:rPr lang="en-GB" baseline="0" dirty="0" err="1"/>
              <a:t>désignez</a:t>
            </a:r>
            <a:r>
              <a:rPr lang="en-GB" baseline="0" dirty="0"/>
              <a:t> un </a:t>
            </a:r>
            <a:r>
              <a:rPr lang="en-GB" baseline="0" dirty="0" err="1"/>
              <a:t>chronométreur</a:t>
            </a:r>
            <a:r>
              <a:rPr lang="en-GB" baseline="0" dirty="0"/>
              <a:t> et </a:t>
            </a:r>
            <a:r>
              <a:rPr lang="en-GB" baseline="0" dirty="0" err="1"/>
              <a:t>éventuellement</a:t>
            </a:r>
            <a:r>
              <a:rPr lang="en-GB" baseline="0" dirty="0"/>
              <a:t> </a:t>
            </a:r>
            <a:r>
              <a:rPr lang="en-GB" baseline="0" dirty="0" err="1"/>
              <a:t>une</a:t>
            </a:r>
            <a:r>
              <a:rPr lang="en-GB" baseline="0" dirty="0"/>
              <a:t> </a:t>
            </a:r>
            <a:r>
              <a:rPr lang="en-GB" baseline="0" dirty="0" err="1"/>
              <a:t>personne</a:t>
            </a:r>
            <a:r>
              <a:rPr lang="en-GB" baseline="0" dirty="0"/>
              <a:t> </a:t>
            </a:r>
            <a:r>
              <a:rPr lang="en-GB" baseline="0" dirty="0" err="1"/>
              <a:t>responsable</a:t>
            </a:r>
            <a:r>
              <a:rPr lang="en-GB" baseline="0" dirty="0"/>
              <a:t> des </a:t>
            </a:r>
            <a:r>
              <a:rPr lang="en-GB" baseline="0" dirty="0" err="1"/>
              <a:t>exercices</a:t>
            </a:r>
            <a:r>
              <a:rPr lang="en-GB" baseline="0" dirty="0"/>
              <a:t> </a:t>
            </a:r>
            <a:r>
              <a:rPr lang="en-GB" baseline="0" dirty="0" err="1"/>
              <a:t>énergisants</a:t>
            </a:r>
            <a:r>
              <a:rPr lang="en-GB" baseline="0" dirty="0"/>
              <a:t> </a:t>
            </a:r>
            <a:r>
              <a:rPr lang="en-GB" baseline="0" dirty="0" err="1"/>
              <a:t>si</a:t>
            </a:r>
            <a:r>
              <a:rPr lang="en-GB" baseline="0" dirty="0"/>
              <a:t> les </a:t>
            </a:r>
            <a:r>
              <a:rPr lang="en-GB" baseline="0" dirty="0" err="1"/>
              <a:t>groupes</a:t>
            </a:r>
            <a:r>
              <a:rPr lang="en-GB" baseline="0" dirty="0"/>
              <a:t> </a:t>
            </a:r>
            <a:r>
              <a:rPr lang="en-GB" baseline="0" dirty="0" err="1"/>
              <a:t>commencent</a:t>
            </a:r>
            <a:r>
              <a:rPr lang="en-GB" baseline="0" dirty="0"/>
              <a:t> à </a:t>
            </a:r>
            <a:r>
              <a:rPr lang="en-GB" baseline="0" dirty="0" err="1"/>
              <a:t>fatiguer</a:t>
            </a:r>
            <a:endParaRPr lang="en-GB" dirty="0"/>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56205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57830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743507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848082"/>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21739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1D1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b="1">
                <a:solidFill>
                  <a:schemeClr val="bg1"/>
                </a:solidFill>
              </a:defRPr>
            </a:lvl1pPr>
          </a:lstStyle>
          <a:p>
            <a:r>
              <a:rPr lang="fr-CH"/>
              <a:t>Click to </a:t>
            </a:r>
            <a:r>
              <a:rPr lang="fr-CH" dirty="0" err="1"/>
              <a:t>edit</a:t>
            </a:r>
            <a:r>
              <a:rPr lang="fr-CH" dirty="0"/>
              <a:t> Master </a:t>
            </a:r>
            <a:r>
              <a:rPr lang="fr-CH" dirty="0" err="1"/>
              <a:t>title</a:t>
            </a:r>
            <a:r>
              <a:rPr lang="fr-CH" dirty="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lang="en-US"/>
          </a:p>
        </p:txBody>
      </p:sp>
      <p:sp>
        <p:nvSpPr>
          <p:cNvPr id="4" name="Date Placeholder 3"/>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716348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403406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4" name="Date Placeholder 3"/>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498614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Date Placeholder 4"/>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774815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7" name="Date Placeholder 6"/>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265561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1D150"/>
          </a:solidFill>
        </p:spPr>
        <p:txBody>
          <a:bodyPr/>
          <a:lstStyle>
            <a:lvl1pPr>
              <a:defRPr b="1">
                <a:solidFill>
                  <a:schemeClr val="bg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5" name="Slide Number Placeholder 4"/>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347514"/>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21642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p:txBody>
          <a:bodyPr/>
          <a:lstStyle/>
          <a:p>
            <a:fld id="{A93ACEAB-3F32-8140-97B1-45426813CB5A}" type="datetimeFigureOut">
              <a:rPr lang="en-US" smtClean="0">
                <a:solidFill>
                  <a:prstClr val="black">
                    <a:tint val="75000"/>
                  </a:prstClr>
                </a:solidFill>
              </a:rPr>
              <a:pPr/>
              <a:t>9/11/2019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3888227"/>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75656" y="188640"/>
            <a:ext cx="5976664" cy="664464"/>
          </a:xfrm>
          <a:prstGeom prst="rect">
            <a:avLst/>
          </a:prstGeom>
        </p:spPr>
      </p:pic>
    </p:spTree>
    <p:extLst>
      <p:ext uri="{BB962C8B-B14F-4D97-AF65-F5344CB8AC3E}">
        <p14:creationId xmlns:p14="http://schemas.microsoft.com/office/powerpoint/2010/main" val="3232637875"/>
      </p:ext>
    </p:extLst>
  </p:cSld>
  <p:clrMap bg1="lt1" tx1="dk1" bg2="lt2" tx2="dk2" accent1="accent1" accent2="accent2" accent3="accent3" accent4="accent4" accent5="accent5" accent6="accent6" hlink="hlink" folHlink="folHlink"/>
  <p:sldLayoutIdLst>
    <p:sldLayoutId id="2147483661" r:id="rId1"/>
  </p:sldLayoutIdLst>
  <p:transition spd="med">
    <p:pull/>
  </p:transition>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93ACEAB-3F32-8140-97B1-45426813CB5A}" type="datetimeFigureOut">
              <a:rPr lang="en-US" smtClean="0">
                <a:solidFill>
                  <a:prstClr val="black">
                    <a:tint val="75000"/>
                  </a:prstClr>
                </a:solidFill>
              </a:rPr>
              <a:pPr defTabSz="457200"/>
              <a:t>9/11/2019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470D0F-AB9B-6E40-85DF-1FCCFCF0FCD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4254905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mrscienceshow.com/2010/06/bring-us-your-burning-science-questions.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763688" y="3717032"/>
            <a:ext cx="5818398" cy="1367582"/>
          </a:xfrm>
          <a:prstGeom prst="rect">
            <a:avLst/>
          </a:prstGeom>
          <a:solidFill>
            <a:srgbClr val="C1D150"/>
          </a:solidFill>
        </p:spPr>
        <p:txBody>
          <a:bodyPr vert="horz" lIns="91440" tIns="45720" rIns="91440" bIns="45720" anchor="ctr">
            <a:normAutofit/>
          </a:bodyPr>
          <a:lstStyle/>
          <a:p>
            <a:pPr marL="0" indent="0" algn="ctr" defTabSz="891760">
              <a:spcBef>
                <a:spcPct val="0"/>
              </a:spcBef>
              <a:buNone/>
            </a:pPr>
            <a:r>
              <a:rPr lang="en-GB" b="1" i="1" dirty="0" err="1">
                <a:solidFill>
                  <a:schemeClr val="bg1"/>
                </a:solidFill>
                <a:latin typeface="Calibri" panose="020F0502020204030204" pitchFamily="34" charset="0"/>
                <a:ea typeface="+mj-ea"/>
                <a:cs typeface="+mj-cs"/>
              </a:rPr>
              <a:t>Insérer</a:t>
            </a:r>
            <a:r>
              <a:rPr lang="en-GB" b="1" dirty="0">
                <a:solidFill>
                  <a:schemeClr val="bg1"/>
                </a:solidFill>
                <a:latin typeface="Calibri" panose="020F0502020204030204" pitchFamily="34" charset="0"/>
                <a:ea typeface="+mj-ea"/>
                <a:cs typeface="+mj-cs"/>
              </a:rPr>
              <a:t> Ville, pays</a:t>
            </a:r>
          </a:p>
          <a:p>
            <a:pPr marL="0" indent="0" algn="ctr" defTabSz="891760">
              <a:spcBef>
                <a:spcPct val="0"/>
              </a:spcBef>
              <a:buNone/>
            </a:pPr>
            <a:r>
              <a:rPr lang="en-GB" b="1" i="1" dirty="0" err="1">
                <a:solidFill>
                  <a:schemeClr val="bg1"/>
                </a:solidFill>
                <a:latin typeface="Calibri" panose="020F0502020204030204" pitchFamily="34" charset="0"/>
                <a:ea typeface="+mj-ea"/>
                <a:cs typeface="+mj-cs"/>
              </a:rPr>
              <a:t>Insérer</a:t>
            </a:r>
            <a:r>
              <a:rPr lang="en-GB" b="1" dirty="0">
                <a:solidFill>
                  <a:schemeClr val="bg1"/>
                </a:solidFill>
                <a:latin typeface="Calibri" panose="020F0502020204030204" pitchFamily="34" charset="0"/>
                <a:ea typeface="+mj-ea"/>
                <a:cs typeface="+mj-cs"/>
              </a:rPr>
              <a:t> JJ-JJ </a:t>
            </a:r>
            <a:r>
              <a:rPr lang="en-GB" b="1" dirty="0" err="1">
                <a:solidFill>
                  <a:schemeClr val="bg1"/>
                </a:solidFill>
                <a:latin typeface="Calibri" panose="020F0502020204030204" pitchFamily="34" charset="0"/>
                <a:ea typeface="+mj-ea"/>
                <a:cs typeface="+mj-cs"/>
              </a:rPr>
              <a:t>mois</a:t>
            </a:r>
            <a:r>
              <a:rPr lang="en-GB" b="1" dirty="0">
                <a:solidFill>
                  <a:schemeClr val="bg1"/>
                </a:solidFill>
                <a:latin typeface="Calibri" panose="020F0502020204030204" pitchFamily="34" charset="0"/>
                <a:ea typeface="+mj-ea"/>
                <a:cs typeface="+mj-cs"/>
              </a:rPr>
              <a:t> AAAA</a:t>
            </a:r>
          </a:p>
        </p:txBody>
      </p:sp>
      <p:sp>
        <p:nvSpPr>
          <p:cNvPr id="3" name="Text Placeholder 2"/>
          <p:cNvSpPr>
            <a:spLocks noGrp="1"/>
          </p:cNvSpPr>
          <p:nvPr>
            <p:ph type="body" sz="quarter" idx="4294967295"/>
          </p:nvPr>
        </p:nvSpPr>
        <p:spPr>
          <a:xfrm>
            <a:off x="467544" y="1268760"/>
            <a:ext cx="7920880" cy="2009936"/>
          </a:xfrm>
          <a:prstGeom prst="rect">
            <a:avLst/>
          </a:prstGeom>
          <a:solidFill>
            <a:srgbClr val="C1D150"/>
          </a:solidFill>
        </p:spPr>
        <p:txBody>
          <a:bodyPr vert="horz" lIns="91440" tIns="45720" rIns="91440" bIns="45720" anchor="ctr">
            <a:normAutofit lnSpcReduction="10000"/>
          </a:bodyPr>
          <a:lstStyle/>
          <a:p>
            <a:pPr marL="0" indent="0" algn="ctr" defTabSz="891760">
              <a:spcBef>
                <a:spcPct val="0"/>
              </a:spcBef>
              <a:buNone/>
            </a:pPr>
            <a:r>
              <a:rPr lang="en-GB" sz="4400" b="1" dirty="0">
                <a:solidFill>
                  <a:schemeClr val="bg1"/>
                </a:solidFill>
                <a:latin typeface="Calibri" panose="020F0502020204030204" pitchFamily="34" charset="0"/>
                <a:ea typeface="+mj-ea"/>
                <a:cs typeface="+mj-cs"/>
              </a:rPr>
              <a:t>1.1 Formation à la coordination du cluster Nutrition </a:t>
            </a:r>
          </a:p>
          <a:p>
            <a:pPr marL="0" indent="0" algn="ctr" defTabSz="891760">
              <a:spcBef>
                <a:spcPct val="0"/>
              </a:spcBef>
              <a:buNone/>
            </a:pPr>
            <a:r>
              <a:rPr lang="en-GB" sz="4400" b="1" dirty="0" err="1">
                <a:solidFill>
                  <a:schemeClr val="bg1"/>
                </a:solidFill>
                <a:latin typeface="Calibri" panose="020F0502020204030204" pitchFamily="34" charset="0"/>
                <a:ea typeface="+mj-ea"/>
                <a:cs typeface="+mj-cs"/>
              </a:rPr>
              <a:t>sous</a:t>
            </a:r>
            <a:r>
              <a:rPr lang="en-GB" sz="4400" b="1" dirty="0">
                <a:solidFill>
                  <a:schemeClr val="bg1"/>
                </a:solidFill>
                <a:latin typeface="Calibri" panose="020F0502020204030204" pitchFamily="34" charset="0"/>
                <a:ea typeface="+mj-ea"/>
                <a:cs typeface="+mj-cs"/>
              </a:rPr>
              <a:t>-national</a:t>
            </a:r>
          </a:p>
        </p:txBody>
      </p:sp>
    </p:spTree>
    <p:extLst>
      <p:ext uri="{BB962C8B-B14F-4D97-AF65-F5344CB8AC3E}">
        <p14:creationId xmlns:p14="http://schemas.microsoft.com/office/powerpoint/2010/main" val="2869259544"/>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ight Arrow 21"/>
          <p:cNvSpPr/>
          <p:nvPr/>
        </p:nvSpPr>
        <p:spPr>
          <a:xfrm rot="5400000">
            <a:off x="4076533" y="4072152"/>
            <a:ext cx="1001325" cy="1204612"/>
          </a:xfrm>
          <a:prstGeom prst="rightArrow">
            <a:avLst/>
          </a:prstGeom>
          <a:solidFill>
            <a:srgbClr val="31859C"/>
          </a:solidFill>
          <a:ln>
            <a:solidFill>
              <a:srgbClr val="31859C"/>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2000" dirty="0">
              <a:solidFill>
                <a:prstClr val="white"/>
              </a:solidFill>
            </a:endParaRPr>
          </a:p>
        </p:txBody>
      </p:sp>
      <p:sp>
        <p:nvSpPr>
          <p:cNvPr id="29" name="TextBox 28"/>
          <p:cNvSpPr txBox="1"/>
          <p:nvPr/>
        </p:nvSpPr>
        <p:spPr>
          <a:xfrm>
            <a:off x="1642467" y="5412628"/>
            <a:ext cx="5859061" cy="1384995"/>
          </a:xfrm>
          <a:prstGeom prst="rect">
            <a:avLst/>
          </a:prstGeom>
          <a:noFill/>
          <a:ln>
            <a:noFill/>
          </a:ln>
        </p:spPr>
        <p:txBody>
          <a:bodyPr wrap="square">
            <a:spAutoFit/>
          </a:bodyPr>
          <a:lstStyle/>
          <a:p>
            <a:pPr algn="ctr" defTabSz="457200"/>
            <a:r>
              <a:rPr lang="en-GB" sz="2800">
                <a:solidFill>
                  <a:prstClr val="black"/>
                </a:solidFill>
                <a:ea typeface="Calibri" charset="0"/>
                <a:cs typeface="Calibri" charset="0"/>
              </a:rPr>
              <a:t>Pour garantir </a:t>
            </a:r>
            <a:r>
              <a:rPr lang="en-GB" sz="2800" b="1">
                <a:solidFill>
                  <a:prstClr val="black"/>
                </a:solidFill>
                <a:ea typeface="Calibri" charset="0"/>
                <a:cs typeface="Calibri" charset="0"/>
              </a:rPr>
              <a:t>la participation</a:t>
            </a:r>
            <a:r>
              <a:rPr lang="en-GB" sz="2800">
                <a:solidFill>
                  <a:prstClr val="black"/>
                </a:solidFill>
                <a:ea typeface="Calibri" charset="0"/>
                <a:cs typeface="Calibri" charset="0"/>
              </a:rPr>
              <a:t> et </a:t>
            </a:r>
            <a:r>
              <a:rPr lang="en-GB" sz="2800" b="1">
                <a:solidFill>
                  <a:prstClr val="black"/>
                </a:solidFill>
                <a:ea typeface="Calibri" charset="0"/>
                <a:cs typeface="Calibri" charset="0"/>
              </a:rPr>
              <a:t>l’intérêt</a:t>
            </a:r>
            <a:r>
              <a:rPr lang="en-GB" sz="2800">
                <a:solidFill>
                  <a:prstClr val="black"/>
                </a:solidFill>
                <a:ea typeface="Calibri" charset="0"/>
                <a:cs typeface="Calibri" charset="0"/>
              </a:rPr>
              <a:t> ainsi que l’implication dans le</a:t>
            </a:r>
            <a:r>
              <a:rPr lang="en-GB" sz="2800" b="1">
                <a:solidFill>
                  <a:prstClr val="black"/>
                </a:solidFill>
                <a:ea typeface="Calibri" charset="0"/>
                <a:cs typeface="Calibri" charset="0"/>
              </a:rPr>
              <a:t>partage d’expériences</a:t>
            </a:r>
            <a:endParaRPr lang="en-US" sz="2800" b="1" dirty="0">
              <a:solidFill>
                <a:prstClr val="black"/>
              </a:solidFill>
              <a:ea typeface="Calibri" charset="0"/>
              <a:cs typeface="Calibri" charset="0"/>
            </a:endParaRPr>
          </a:p>
        </p:txBody>
      </p:sp>
      <p:sp>
        <p:nvSpPr>
          <p:cNvPr id="2" name="TextBox 1"/>
          <p:cNvSpPr txBox="1"/>
          <p:nvPr/>
        </p:nvSpPr>
        <p:spPr>
          <a:xfrm>
            <a:off x="2770806" y="1393781"/>
            <a:ext cx="3614137" cy="523220"/>
          </a:xfrm>
          <a:prstGeom prst="rect">
            <a:avLst/>
          </a:prstGeom>
          <a:noFill/>
        </p:spPr>
        <p:txBody>
          <a:bodyPr wrap="square">
            <a:spAutoFit/>
          </a:bodyPr>
          <a:lstStyle/>
          <a:p>
            <a:pPr algn="ctr" defTabSz="457200"/>
            <a:r>
              <a:rPr lang="en-GB" sz="2800" b="1">
                <a:solidFill>
                  <a:prstClr val="black"/>
                </a:solidFill>
              </a:rPr>
              <a:t>Les méthodes comprennent :</a:t>
            </a:r>
            <a:endParaRPr lang="en-US" sz="2800" b="1" dirty="0">
              <a:solidFill>
                <a:prstClr val="black"/>
              </a:solidFill>
            </a:endParaRPr>
          </a:p>
        </p:txBody>
      </p:sp>
      <p:grpSp>
        <p:nvGrpSpPr>
          <p:cNvPr id="4" name="Group 3"/>
          <p:cNvGrpSpPr/>
          <p:nvPr/>
        </p:nvGrpSpPr>
        <p:grpSpPr>
          <a:xfrm>
            <a:off x="747866" y="2481554"/>
            <a:ext cx="2144334" cy="1091461"/>
            <a:chOff x="560230" y="2016867"/>
            <a:chExt cx="2144334" cy="494514"/>
          </a:xfrm>
        </p:grpSpPr>
        <p:pic>
          <p:nvPicPr>
            <p:cNvPr id="3" name="Picture 2"/>
            <p:cNvPicPr>
              <a:picLocks noChangeAspect="1"/>
            </p:cNvPicPr>
            <p:nvPr/>
          </p:nvPicPr>
          <p:blipFill>
            <a:blip r:embed="rId3" cstate="print"/>
            <a:stretch>
              <a:fillRect/>
            </a:stretch>
          </p:blipFill>
          <p:spPr>
            <a:xfrm>
              <a:off x="560230" y="2016867"/>
              <a:ext cx="519873" cy="494514"/>
            </a:xfrm>
            <a:prstGeom prst="rect">
              <a:avLst/>
            </a:prstGeom>
          </p:spPr>
        </p:pic>
        <p:sp>
          <p:nvSpPr>
            <p:cNvPr id="8" name="TextBox 7"/>
            <p:cNvSpPr txBox="1"/>
            <p:nvPr/>
          </p:nvSpPr>
          <p:spPr>
            <a:xfrm>
              <a:off x="1080104" y="2079458"/>
              <a:ext cx="1624460" cy="320726"/>
            </a:xfrm>
            <a:prstGeom prst="rect">
              <a:avLst/>
            </a:prstGeom>
            <a:noFill/>
          </p:spPr>
          <p:txBody>
            <a:bodyPr wrap="square">
              <a:spAutoFit/>
            </a:bodyPr>
            <a:lstStyle/>
            <a:p>
              <a:pPr defTabSz="457200"/>
              <a:r>
                <a:rPr lang="en-GB" sz="2000" dirty="0">
                  <a:solidFill>
                    <a:prstClr val="black"/>
                  </a:solidFill>
                </a:rPr>
                <a:t>Les plans </a:t>
              </a:r>
              <a:r>
                <a:rPr lang="en-GB" sz="2000" dirty="0" err="1">
                  <a:solidFill>
                    <a:prstClr val="black"/>
                  </a:solidFill>
                </a:rPr>
                <a:t>d’action</a:t>
              </a:r>
              <a:endParaRPr lang="en-US" sz="2000" dirty="0">
                <a:solidFill>
                  <a:prstClr val="black"/>
                </a:solidFill>
              </a:endParaRPr>
            </a:p>
          </p:txBody>
        </p:sp>
      </p:grpSp>
      <p:grpSp>
        <p:nvGrpSpPr>
          <p:cNvPr id="9" name="Group 8"/>
          <p:cNvGrpSpPr/>
          <p:nvPr/>
        </p:nvGrpSpPr>
        <p:grpSpPr>
          <a:xfrm>
            <a:off x="3248088" y="2467998"/>
            <a:ext cx="3066382" cy="800212"/>
            <a:chOff x="3248088" y="2467998"/>
            <a:chExt cx="3066382" cy="800212"/>
          </a:xfrm>
        </p:grpSpPr>
        <p:pic>
          <p:nvPicPr>
            <p:cNvPr id="5" name="Picture 4"/>
            <p:cNvPicPr>
              <a:picLocks noChangeAspect="1"/>
            </p:cNvPicPr>
            <p:nvPr/>
          </p:nvPicPr>
          <p:blipFill>
            <a:blip r:embed="rId4" cstate="print"/>
            <a:stretch>
              <a:fillRect/>
            </a:stretch>
          </p:blipFill>
          <p:spPr>
            <a:xfrm>
              <a:off x="3248088" y="2467998"/>
              <a:ext cx="566160" cy="553985"/>
            </a:xfrm>
            <a:prstGeom prst="rect">
              <a:avLst/>
            </a:prstGeom>
          </p:spPr>
        </p:pic>
        <p:sp>
          <p:nvSpPr>
            <p:cNvPr id="11" name="TextBox 10"/>
            <p:cNvSpPr txBox="1"/>
            <p:nvPr/>
          </p:nvSpPr>
          <p:spPr>
            <a:xfrm>
              <a:off x="3814247" y="2560324"/>
              <a:ext cx="2500223" cy="707886"/>
            </a:xfrm>
            <a:prstGeom prst="rect">
              <a:avLst/>
            </a:prstGeom>
            <a:noFill/>
          </p:spPr>
          <p:txBody>
            <a:bodyPr wrap="square">
              <a:spAutoFit/>
            </a:bodyPr>
            <a:lstStyle/>
            <a:p>
              <a:pPr defTabSz="457200"/>
              <a:r>
                <a:rPr lang="en-GB" sz="2000">
                  <a:solidFill>
                    <a:prstClr val="black"/>
                  </a:solidFill>
                </a:rPr>
                <a:t>Les présentations interactives</a:t>
              </a:r>
              <a:endParaRPr lang="en-US" sz="2000" dirty="0">
                <a:solidFill>
                  <a:prstClr val="black"/>
                </a:solidFill>
              </a:endParaRPr>
            </a:p>
          </p:txBody>
        </p:sp>
      </p:grpSp>
      <p:grpSp>
        <p:nvGrpSpPr>
          <p:cNvPr id="14" name="Group 13"/>
          <p:cNvGrpSpPr/>
          <p:nvPr/>
        </p:nvGrpSpPr>
        <p:grpSpPr>
          <a:xfrm>
            <a:off x="6314470" y="2484561"/>
            <a:ext cx="2384128" cy="712872"/>
            <a:chOff x="6314470" y="2484561"/>
            <a:chExt cx="1678137" cy="712872"/>
          </a:xfrm>
        </p:grpSpPr>
        <p:pic>
          <p:nvPicPr>
            <p:cNvPr id="6" name="Picture 5"/>
            <p:cNvPicPr>
              <a:picLocks noChangeAspect="1"/>
            </p:cNvPicPr>
            <p:nvPr/>
          </p:nvPicPr>
          <p:blipFill>
            <a:blip r:embed="rId5" cstate="print"/>
            <a:stretch>
              <a:fillRect/>
            </a:stretch>
          </p:blipFill>
          <p:spPr>
            <a:xfrm>
              <a:off x="6314470" y="2484561"/>
              <a:ext cx="562279" cy="429978"/>
            </a:xfrm>
            <a:prstGeom prst="rect">
              <a:avLst/>
            </a:prstGeom>
          </p:spPr>
        </p:pic>
        <p:sp>
          <p:nvSpPr>
            <p:cNvPr id="13" name="TextBox 12"/>
            <p:cNvSpPr txBox="1"/>
            <p:nvPr/>
          </p:nvSpPr>
          <p:spPr>
            <a:xfrm>
              <a:off x="6880631" y="2489547"/>
              <a:ext cx="1111976" cy="707886"/>
            </a:xfrm>
            <a:prstGeom prst="rect">
              <a:avLst/>
            </a:prstGeom>
            <a:noFill/>
          </p:spPr>
          <p:txBody>
            <a:bodyPr wrap="square">
              <a:spAutoFit/>
            </a:bodyPr>
            <a:lstStyle/>
            <a:p>
              <a:pPr defTabSz="457200"/>
              <a:r>
                <a:rPr lang="en-GB" sz="2000">
                  <a:solidFill>
                    <a:prstClr val="black"/>
                  </a:solidFill>
                </a:rPr>
                <a:t>Les supports</a:t>
              </a:r>
              <a:endParaRPr lang="en-US" sz="2000" dirty="0">
                <a:solidFill>
                  <a:prstClr val="black"/>
                </a:solidFill>
              </a:endParaRPr>
            </a:p>
          </p:txBody>
        </p:sp>
      </p:grpSp>
      <p:grpSp>
        <p:nvGrpSpPr>
          <p:cNvPr id="24" name="Group 23"/>
          <p:cNvGrpSpPr/>
          <p:nvPr/>
        </p:nvGrpSpPr>
        <p:grpSpPr>
          <a:xfrm>
            <a:off x="1403648" y="3789040"/>
            <a:ext cx="2341085" cy="755135"/>
            <a:chOff x="2016083" y="3318938"/>
            <a:chExt cx="1872666" cy="755135"/>
          </a:xfrm>
        </p:grpSpPr>
        <p:pic>
          <p:nvPicPr>
            <p:cNvPr id="7" name="Picture 6"/>
            <p:cNvPicPr>
              <a:picLocks noChangeAspect="1"/>
            </p:cNvPicPr>
            <p:nvPr/>
          </p:nvPicPr>
          <p:blipFill>
            <a:blip r:embed="rId6" cstate="print"/>
            <a:stretch>
              <a:fillRect/>
            </a:stretch>
          </p:blipFill>
          <p:spPr>
            <a:xfrm>
              <a:off x="2016083" y="3318938"/>
              <a:ext cx="515993" cy="533651"/>
            </a:xfrm>
            <a:prstGeom prst="rect">
              <a:avLst/>
            </a:prstGeom>
          </p:spPr>
        </p:pic>
        <p:sp>
          <p:nvSpPr>
            <p:cNvPr id="16" name="TextBox 15"/>
            <p:cNvSpPr txBox="1"/>
            <p:nvPr/>
          </p:nvSpPr>
          <p:spPr>
            <a:xfrm>
              <a:off x="2532076" y="3366187"/>
              <a:ext cx="1356673" cy="707886"/>
            </a:xfrm>
            <a:prstGeom prst="rect">
              <a:avLst/>
            </a:prstGeom>
            <a:noFill/>
          </p:spPr>
          <p:txBody>
            <a:bodyPr wrap="square">
              <a:spAutoFit/>
            </a:bodyPr>
            <a:lstStyle/>
            <a:p>
              <a:pPr defTabSz="457200"/>
              <a:r>
                <a:rPr lang="en-GB" sz="2000" dirty="0">
                  <a:solidFill>
                    <a:prstClr val="black"/>
                  </a:solidFill>
                </a:rPr>
                <a:t>Les </a:t>
              </a:r>
              <a:r>
                <a:rPr lang="en-GB" sz="2000" dirty="0" err="1">
                  <a:solidFill>
                    <a:prstClr val="black"/>
                  </a:solidFill>
                </a:rPr>
                <a:t>clés</a:t>
              </a:r>
              <a:r>
                <a:rPr lang="en-GB" sz="2000" dirty="0">
                  <a:solidFill>
                    <a:prstClr val="black"/>
                  </a:solidFill>
                </a:rPr>
                <a:t> USB</a:t>
              </a:r>
              <a:endParaRPr lang="en-US" sz="2000" dirty="0">
                <a:solidFill>
                  <a:prstClr val="black"/>
                </a:solidFill>
              </a:endParaRPr>
            </a:p>
          </p:txBody>
        </p:sp>
      </p:grpSp>
      <p:grpSp>
        <p:nvGrpSpPr>
          <p:cNvPr id="23" name="Group 22"/>
          <p:cNvGrpSpPr/>
          <p:nvPr/>
        </p:nvGrpSpPr>
        <p:grpSpPr>
          <a:xfrm>
            <a:off x="3812367" y="3313969"/>
            <a:ext cx="1567485" cy="467501"/>
            <a:chOff x="3812367" y="3313969"/>
            <a:chExt cx="1567485" cy="467501"/>
          </a:xfrm>
        </p:grpSpPr>
        <p:sp>
          <p:nvSpPr>
            <p:cNvPr id="17" name="TextBox 16"/>
            <p:cNvSpPr txBox="1"/>
            <p:nvPr/>
          </p:nvSpPr>
          <p:spPr>
            <a:xfrm>
              <a:off x="4378527" y="3378957"/>
              <a:ext cx="1001325" cy="400110"/>
            </a:xfrm>
            <a:prstGeom prst="rect">
              <a:avLst/>
            </a:prstGeom>
            <a:noFill/>
          </p:spPr>
          <p:txBody>
            <a:bodyPr wrap="square">
              <a:spAutoFit/>
            </a:bodyPr>
            <a:lstStyle/>
            <a:p>
              <a:pPr defTabSz="457200"/>
              <a:r>
                <a:rPr lang="en-GB" sz="2000">
                  <a:solidFill>
                    <a:prstClr val="black"/>
                  </a:solidFill>
                </a:rPr>
                <a:t>Les quiz</a:t>
              </a:r>
              <a:endParaRPr lang="en-US" sz="2000" dirty="0">
                <a:solidFill>
                  <a:prstClr val="black"/>
                </a:solidFill>
              </a:endParaRPr>
            </a:p>
          </p:txBody>
        </p:sp>
        <p:pic>
          <p:nvPicPr>
            <p:cNvPr id="10" name="Picture 9"/>
            <p:cNvPicPr>
              <a:picLocks noChangeAspect="1"/>
            </p:cNvPicPr>
            <p:nvPr/>
          </p:nvPicPr>
          <p:blipFill>
            <a:blip r:embed="rId7" cstate="print"/>
            <a:stretch>
              <a:fillRect/>
            </a:stretch>
          </p:blipFill>
          <p:spPr>
            <a:xfrm>
              <a:off x="3812367" y="3313969"/>
              <a:ext cx="611664" cy="467501"/>
            </a:xfrm>
            <a:prstGeom prst="rect">
              <a:avLst/>
            </a:prstGeom>
          </p:spPr>
        </p:pic>
      </p:grpSp>
      <p:grpSp>
        <p:nvGrpSpPr>
          <p:cNvPr id="19" name="Group 18"/>
          <p:cNvGrpSpPr/>
          <p:nvPr/>
        </p:nvGrpSpPr>
        <p:grpSpPr>
          <a:xfrm>
            <a:off x="5704322" y="3194266"/>
            <a:ext cx="2788733" cy="921158"/>
            <a:chOff x="5311659" y="3179904"/>
            <a:chExt cx="1816256" cy="921158"/>
          </a:xfrm>
        </p:grpSpPr>
        <p:pic>
          <p:nvPicPr>
            <p:cNvPr id="12" name="Picture 11"/>
            <p:cNvPicPr>
              <a:picLocks noChangeAspect="1"/>
            </p:cNvPicPr>
            <p:nvPr/>
          </p:nvPicPr>
          <p:blipFill>
            <a:blip r:embed="rId8" cstate="print"/>
            <a:stretch>
              <a:fillRect/>
            </a:stretch>
          </p:blipFill>
          <p:spPr>
            <a:xfrm>
              <a:off x="5311659" y="3179904"/>
              <a:ext cx="607356" cy="611679"/>
            </a:xfrm>
            <a:prstGeom prst="rect">
              <a:avLst/>
            </a:prstGeom>
          </p:spPr>
        </p:pic>
        <p:sp>
          <p:nvSpPr>
            <p:cNvPr id="20" name="TextBox 19"/>
            <p:cNvSpPr txBox="1"/>
            <p:nvPr/>
          </p:nvSpPr>
          <p:spPr>
            <a:xfrm>
              <a:off x="5869630" y="3393176"/>
              <a:ext cx="1258285" cy="707886"/>
            </a:xfrm>
            <a:prstGeom prst="rect">
              <a:avLst/>
            </a:prstGeom>
            <a:noFill/>
          </p:spPr>
          <p:txBody>
            <a:bodyPr wrap="square">
              <a:spAutoFit/>
            </a:bodyPr>
            <a:lstStyle/>
            <a:p>
              <a:pPr defTabSz="457200"/>
              <a:r>
                <a:rPr lang="en-GB" sz="2000">
                  <a:solidFill>
                    <a:prstClr val="black"/>
                  </a:solidFill>
                </a:rPr>
                <a:t>Les discussions</a:t>
              </a:r>
              <a:endParaRPr lang="en-US" sz="2000" dirty="0">
                <a:solidFill>
                  <a:prstClr val="black"/>
                </a:solidFill>
              </a:endParaRPr>
            </a:p>
          </p:txBody>
        </p:sp>
      </p:grpSp>
      <p:sp>
        <p:nvSpPr>
          <p:cNvPr id="18" name="Title 17"/>
          <p:cNvSpPr>
            <a:spLocks noGrp="1"/>
          </p:cNvSpPr>
          <p:nvPr>
            <p:ph type="title"/>
          </p:nvPr>
        </p:nvSpPr>
        <p:spPr/>
        <p:txBody>
          <a:bodyPr>
            <a:normAutofit/>
          </a:bodyPr>
          <a:lstStyle/>
          <a:p>
            <a:r>
              <a:rPr lang="en-US" sz="4800"/>
              <a:t>Méthodologie</a:t>
            </a:r>
          </a:p>
        </p:txBody>
      </p:sp>
    </p:spTree>
    <p:extLst>
      <p:ext uri="{BB962C8B-B14F-4D97-AF65-F5344CB8AC3E}">
        <p14:creationId xmlns:p14="http://schemas.microsoft.com/office/powerpoint/2010/main" val="122728438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up)">
                                      <p:cBhvr>
                                        <p:cTn id="29" dur="500"/>
                                        <p:tgtEl>
                                          <p:spTgt spid="22"/>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9"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Mot de bienvenue et présentations</a:t>
            </a:r>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521414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title"/>
          </p:nvPr>
        </p:nvSpPr>
        <p:spPr>
          <a:solidFill>
            <a:srgbClr val="C1D150"/>
          </a:solidFill>
        </p:spPr>
        <p:txBody>
          <a:bodyPr>
            <a:normAutofit/>
          </a:bodyPr>
          <a:lstStyle/>
          <a:p>
            <a:pPr defTabSz="891760">
              <a:defRPr/>
            </a:pPr>
            <a:r>
              <a:rPr lang="en-GB" b="1" dirty="0" err="1">
                <a:solidFill>
                  <a:schemeClr val="bg1"/>
                </a:solidFill>
                <a:latin typeface="Calibri" panose="020F0502020204030204" pitchFamily="34" charset="0"/>
              </a:rPr>
              <a:t>Équipe</a:t>
            </a:r>
            <a:r>
              <a:rPr lang="en-GB" b="1" dirty="0">
                <a:solidFill>
                  <a:schemeClr val="bg1"/>
                </a:solidFill>
                <a:latin typeface="Calibri" panose="020F0502020204030204" pitchFamily="34" charset="0"/>
              </a:rPr>
              <a:t> de </a:t>
            </a:r>
            <a:r>
              <a:rPr lang="en-GB" b="1" dirty="0" err="1">
                <a:solidFill>
                  <a:schemeClr val="bg1"/>
                </a:solidFill>
                <a:latin typeface="Calibri" panose="020F0502020204030204" pitchFamily="34" charset="0"/>
              </a:rPr>
              <a:t>l’atelier</a:t>
            </a:r>
            <a:r>
              <a:rPr lang="en-GB" b="1" dirty="0">
                <a:solidFill>
                  <a:schemeClr val="bg1"/>
                </a:solidFill>
                <a:latin typeface="Calibri" panose="020F0502020204030204" pitchFamily="34" charset="0"/>
              </a:rPr>
              <a:t> de formation</a:t>
            </a:r>
          </a:p>
        </p:txBody>
      </p:sp>
      <p:sp>
        <p:nvSpPr>
          <p:cNvPr id="2" name="Content Placeholder 1">
            <a:extLst>
              <a:ext uri="{FF2B5EF4-FFF2-40B4-BE49-F238E27FC236}">
                <a16:creationId xmlns:a16="http://schemas.microsoft.com/office/drawing/2014/main" id="{55D4FBD9-BF0C-4EA6-B0D4-C137A9829827}"/>
              </a:ext>
            </a:extLst>
          </p:cNvPr>
          <p:cNvSpPr>
            <a:spLocks noGrp="1"/>
          </p:cNvSpPr>
          <p:nvPr>
            <p:ph idx="1"/>
          </p:nvPr>
        </p:nvSpPr>
        <p:spPr/>
        <p:txBody>
          <a:bodyPr/>
          <a:lstStyle/>
          <a:p>
            <a:r>
              <a:rPr lang="en-GB" i="1"/>
              <a:t>Insérer</a:t>
            </a:r>
            <a:r>
              <a:rPr lang="en-GB"/>
              <a:t> Animateur</a:t>
            </a:r>
          </a:p>
          <a:p>
            <a:r>
              <a:rPr lang="en-GB" i="1"/>
              <a:t>Insérer</a:t>
            </a:r>
            <a:r>
              <a:rPr lang="en-GB"/>
              <a:t> Animateur</a:t>
            </a:r>
          </a:p>
          <a:p>
            <a:r>
              <a:rPr lang="en-GB" i="1"/>
              <a:t>Insérer </a:t>
            </a:r>
            <a:r>
              <a:rPr lang="en-GB"/>
              <a:t>Hôte (couvrant l’administration/la logistique)</a:t>
            </a:r>
          </a:p>
          <a:p>
            <a:pPr marL="0" indent="0">
              <a:buNone/>
            </a:pPr>
            <a:endParaRPr lang="en-US" dirty="0"/>
          </a:p>
          <a:p>
            <a:endParaRPr lang="en-GB" dirty="0"/>
          </a:p>
        </p:txBody>
      </p:sp>
    </p:spTree>
    <p:extLst>
      <p:ext uri="{BB962C8B-B14F-4D97-AF65-F5344CB8AC3E}">
        <p14:creationId xmlns:p14="http://schemas.microsoft.com/office/powerpoint/2010/main" val="256333091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title"/>
          </p:nvPr>
        </p:nvSpPr>
        <p:spPr>
          <a:solidFill>
            <a:srgbClr val="C1D150"/>
          </a:solidFill>
        </p:spPr>
        <p:txBody>
          <a:bodyPr>
            <a:normAutofit/>
          </a:bodyPr>
          <a:lstStyle/>
          <a:p>
            <a:pPr defTabSz="891760">
              <a:defRPr/>
            </a:pPr>
            <a:r>
              <a:rPr lang="en-GB" b="1">
                <a:solidFill>
                  <a:schemeClr val="bg1"/>
                </a:solidFill>
                <a:latin typeface="Calibri" panose="020F0502020204030204" pitchFamily="34" charset="0"/>
              </a:rPr>
              <a:t>Présentations</a:t>
            </a:r>
          </a:p>
        </p:txBody>
      </p:sp>
      <p:sp>
        <p:nvSpPr>
          <p:cNvPr id="2" name="Content Placeholder 1">
            <a:extLst>
              <a:ext uri="{FF2B5EF4-FFF2-40B4-BE49-F238E27FC236}">
                <a16:creationId xmlns:a16="http://schemas.microsoft.com/office/drawing/2014/main" id="{C9B38809-6122-4E81-A463-51A2D2869C65}"/>
              </a:ext>
            </a:extLst>
          </p:cNvPr>
          <p:cNvSpPr>
            <a:spLocks noGrp="1"/>
          </p:cNvSpPr>
          <p:nvPr>
            <p:ph idx="1"/>
          </p:nvPr>
        </p:nvSpPr>
        <p:spPr>
          <a:xfrm>
            <a:off x="457200" y="1600200"/>
            <a:ext cx="4762872" cy="4997152"/>
          </a:xfrm>
        </p:spPr>
        <p:txBody>
          <a:bodyPr>
            <a:normAutofit fontScale="92500" lnSpcReduction="20000"/>
          </a:bodyPr>
          <a:lstStyle/>
          <a:p>
            <a:r>
              <a:rPr lang="en-GB" dirty="0" err="1"/>
              <a:t>Prenez</a:t>
            </a:r>
            <a:r>
              <a:rPr lang="en-GB" dirty="0"/>
              <a:t> </a:t>
            </a:r>
            <a:r>
              <a:rPr lang="en-GB" dirty="0" err="1"/>
              <a:t>une</a:t>
            </a:r>
            <a:r>
              <a:rPr lang="en-GB" dirty="0"/>
              <a:t> carte de question</a:t>
            </a:r>
          </a:p>
          <a:p>
            <a:r>
              <a:rPr lang="en-GB" dirty="0"/>
              <a:t>Par </a:t>
            </a:r>
            <a:r>
              <a:rPr lang="en-GB" dirty="0" err="1"/>
              <a:t>groupe</a:t>
            </a:r>
            <a:r>
              <a:rPr lang="en-GB" dirty="0"/>
              <a:t> de </a:t>
            </a:r>
            <a:r>
              <a:rPr lang="en-GB" dirty="0" err="1"/>
              <a:t>deux</a:t>
            </a:r>
            <a:r>
              <a:rPr lang="en-GB" dirty="0"/>
              <a:t>, </a:t>
            </a:r>
            <a:r>
              <a:rPr lang="en-GB" dirty="0" err="1"/>
              <a:t>présentez-vous</a:t>
            </a:r>
            <a:r>
              <a:rPr lang="en-GB" dirty="0"/>
              <a:t> et </a:t>
            </a:r>
            <a:r>
              <a:rPr lang="en-GB" dirty="0" err="1"/>
              <a:t>posez</a:t>
            </a:r>
            <a:r>
              <a:rPr lang="en-GB" dirty="0"/>
              <a:t> à </a:t>
            </a:r>
            <a:r>
              <a:rPr lang="en-GB" dirty="0" err="1"/>
              <a:t>votre</a:t>
            </a:r>
            <a:r>
              <a:rPr lang="en-GB" dirty="0"/>
              <a:t> </a:t>
            </a:r>
            <a:r>
              <a:rPr lang="en-GB" dirty="0" err="1"/>
              <a:t>binôme</a:t>
            </a:r>
            <a:r>
              <a:rPr lang="en-GB" dirty="0"/>
              <a:t> la question figurant </a:t>
            </a:r>
            <a:r>
              <a:rPr lang="en-GB" dirty="0" err="1"/>
              <a:t>sur</a:t>
            </a:r>
            <a:r>
              <a:rPr lang="en-GB" dirty="0"/>
              <a:t> la carte.</a:t>
            </a:r>
          </a:p>
          <a:p>
            <a:r>
              <a:rPr lang="en-GB" dirty="0" err="1"/>
              <a:t>Échangez</a:t>
            </a:r>
            <a:r>
              <a:rPr lang="en-GB" dirty="0"/>
              <a:t> les </a:t>
            </a:r>
            <a:r>
              <a:rPr lang="en-GB" dirty="0" err="1"/>
              <a:t>cartes</a:t>
            </a:r>
            <a:r>
              <a:rPr lang="en-GB" dirty="0"/>
              <a:t> avec </a:t>
            </a:r>
            <a:r>
              <a:rPr lang="en-GB" dirty="0" err="1"/>
              <a:t>votre</a:t>
            </a:r>
            <a:r>
              <a:rPr lang="en-GB" dirty="0"/>
              <a:t> </a:t>
            </a:r>
            <a:r>
              <a:rPr lang="en-GB" dirty="0" err="1"/>
              <a:t>partenaire</a:t>
            </a:r>
            <a:endParaRPr lang="en-GB" dirty="0"/>
          </a:p>
          <a:p>
            <a:r>
              <a:rPr lang="en-GB" dirty="0" err="1"/>
              <a:t>Trouvez</a:t>
            </a:r>
            <a:r>
              <a:rPr lang="en-GB" dirty="0"/>
              <a:t> </a:t>
            </a:r>
            <a:r>
              <a:rPr lang="en-GB" dirty="0" err="1"/>
              <a:t>une</a:t>
            </a:r>
            <a:r>
              <a:rPr lang="en-GB" dirty="0"/>
              <a:t> </a:t>
            </a:r>
            <a:r>
              <a:rPr lang="en-GB" dirty="0" err="1"/>
              <a:t>autre</a:t>
            </a:r>
            <a:r>
              <a:rPr lang="en-GB" dirty="0"/>
              <a:t> </a:t>
            </a:r>
            <a:r>
              <a:rPr lang="en-GB" dirty="0" err="1"/>
              <a:t>personne</a:t>
            </a:r>
            <a:r>
              <a:rPr lang="en-GB" dirty="0"/>
              <a:t> pour former un nouveau </a:t>
            </a:r>
            <a:r>
              <a:rPr lang="en-GB" dirty="0" err="1"/>
              <a:t>binôme</a:t>
            </a:r>
            <a:r>
              <a:rPr lang="en-GB" dirty="0"/>
              <a:t> et </a:t>
            </a:r>
            <a:r>
              <a:rPr lang="en-GB" dirty="0" err="1"/>
              <a:t>répétez</a:t>
            </a:r>
            <a:endParaRPr lang="en-GB" dirty="0"/>
          </a:p>
        </p:txBody>
      </p:sp>
      <p:sp>
        <p:nvSpPr>
          <p:cNvPr id="5" name="Slide Number Placeholder 4"/>
          <p:cNvSpPr>
            <a:spLocks noGrp="1"/>
          </p:cNvSpPr>
          <p:nvPr>
            <p:ph type="sldNum" sz="quarter" idx="12"/>
          </p:nvPr>
        </p:nvSpPr>
        <p:spPr>
          <a:prstGeom prst="rect">
            <a:avLst/>
          </a:prstGeom>
        </p:spPr>
        <p:txBody>
          <a:bodyPr/>
          <a:lstStyle/>
          <a:p>
            <a:pPr defTabSz="914400"/>
            <a:fld id="{463A8DF2-A33D-47C5-8292-C15D51C2C28A}" type="slidenum">
              <a:rPr lang="fr-FR">
                <a:solidFill>
                  <a:srgbClr val="231F20"/>
                </a:solidFill>
                <a:ea typeface="Calibri" charset="0"/>
                <a:cs typeface="Calibri" charset="0"/>
              </a:rPr>
              <a:pPr defTabSz="914400"/>
              <a:t>4</a:t>
            </a:fld>
            <a:endParaRPr lang="fr-FR" dirty="0">
              <a:solidFill>
                <a:srgbClr val="231F20"/>
              </a:solidFill>
              <a:ea typeface="Calibri" charset="0"/>
              <a:cs typeface="Calibri" charset="0"/>
            </a:endParaRPr>
          </a:p>
        </p:txBody>
      </p:sp>
      <p:pic>
        <p:nvPicPr>
          <p:cNvPr id="4" name="Picture 3">
            <a:extLst>
              <a:ext uri="{FF2B5EF4-FFF2-40B4-BE49-F238E27FC236}">
                <a16:creationId xmlns:a16="http://schemas.microsoft.com/office/drawing/2014/main" id="{83E16166-C7AA-4F2D-8C11-3B1C33007376}"/>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93138" y="2492896"/>
            <a:ext cx="3205212" cy="3205212"/>
          </a:xfrm>
          <a:prstGeom prst="rect">
            <a:avLst/>
          </a:prstGeom>
        </p:spPr>
      </p:pic>
    </p:spTree>
    <p:extLst>
      <p:ext uri="{BB962C8B-B14F-4D97-AF65-F5344CB8AC3E}">
        <p14:creationId xmlns:p14="http://schemas.microsoft.com/office/powerpoint/2010/main" val="396428914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821" y="1340768"/>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781756" y="1196752"/>
            <a:ext cx="7362244" cy="1569660"/>
          </a:xfrm>
          <a:prstGeom prst="rect">
            <a:avLst/>
          </a:prstGeom>
          <a:noFill/>
        </p:spPr>
        <p:txBody>
          <a:bodyPr wrap="square" anchor="t">
            <a:spAutoFit/>
          </a:bodyPr>
          <a:lstStyle/>
          <a:p>
            <a:pPr defTabSz="457200"/>
            <a:r>
              <a:rPr lang="en-GB" sz="3200" dirty="0" err="1">
                <a:solidFill>
                  <a:prstClr val="black"/>
                </a:solidFill>
              </a:rPr>
              <a:t>Partager</a:t>
            </a:r>
            <a:r>
              <a:rPr lang="en-GB" sz="3200" dirty="0">
                <a:solidFill>
                  <a:prstClr val="black"/>
                </a:solidFill>
              </a:rPr>
              <a:t> les concepts </a:t>
            </a:r>
            <a:r>
              <a:rPr lang="en-GB" sz="3200" dirty="0" err="1">
                <a:solidFill>
                  <a:prstClr val="black"/>
                </a:solidFill>
              </a:rPr>
              <a:t>clés</a:t>
            </a:r>
            <a:r>
              <a:rPr lang="en-GB" sz="3200" dirty="0">
                <a:solidFill>
                  <a:prstClr val="black"/>
                </a:solidFill>
              </a:rPr>
              <a:t>, les </a:t>
            </a:r>
            <a:r>
              <a:rPr lang="en-GB" sz="3200" dirty="0" err="1">
                <a:solidFill>
                  <a:prstClr val="black"/>
                </a:solidFill>
              </a:rPr>
              <a:t>outils</a:t>
            </a:r>
            <a:r>
              <a:rPr lang="en-GB" sz="3200" dirty="0">
                <a:solidFill>
                  <a:prstClr val="black"/>
                </a:solidFill>
              </a:rPr>
              <a:t> et les </a:t>
            </a:r>
            <a:r>
              <a:rPr lang="en-GB" sz="3200" dirty="0" err="1">
                <a:solidFill>
                  <a:prstClr val="black"/>
                </a:solidFill>
              </a:rPr>
              <a:t>approches</a:t>
            </a:r>
            <a:r>
              <a:rPr lang="en-GB" sz="3200" dirty="0">
                <a:solidFill>
                  <a:prstClr val="black"/>
                </a:solidFill>
              </a:rPr>
              <a:t> pour </a:t>
            </a:r>
            <a:r>
              <a:rPr lang="en-GB" sz="3200" dirty="0" err="1">
                <a:solidFill>
                  <a:prstClr val="black"/>
                </a:solidFill>
              </a:rPr>
              <a:t>une</a:t>
            </a:r>
            <a:r>
              <a:rPr lang="en-GB" sz="3200" dirty="0">
                <a:solidFill>
                  <a:prstClr val="black"/>
                </a:solidFill>
              </a:rPr>
              <a:t> coordination </a:t>
            </a:r>
            <a:r>
              <a:rPr lang="en-GB" sz="3200" b="1" dirty="0" err="1">
                <a:solidFill>
                  <a:prstClr val="black"/>
                </a:solidFill>
              </a:rPr>
              <a:t>efficace</a:t>
            </a:r>
            <a:r>
              <a:rPr lang="en-GB" sz="3200" dirty="0">
                <a:solidFill>
                  <a:prstClr val="black"/>
                </a:solidFill>
              </a:rPr>
              <a:t> des interventions de Nutrition en </a:t>
            </a:r>
            <a:r>
              <a:rPr lang="en-GB" sz="3200" dirty="0" err="1">
                <a:solidFill>
                  <a:prstClr val="black"/>
                </a:solidFill>
              </a:rPr>
              <a:t>urgence</a:t>
            </a:r>
            <a:endParaRPr lang="en-US" sz="3200" dirty="0">
              <a:solidFill>
                <a:prstClr val="black"/>
              </a:solidFill>
            </a:endParaRPr>
          </a:p>
        </p:txBody>
      </p:sp>
      <p:pic>
        <p:nvPicPr>
          <p:cNvPr id="8"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3429000"/>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781756" y="3212976"/>
            <a:ext cx="7362244" cy="1569660"/>
          </a:xfrm>
          <a:prstGeom prst="rect">
            <a:avLst/>
          </a:prstGeom>
          <a:noFill/>
        </p:spPr>
        <p:txBody>
          <a:bodyPr wrap="square" anchor="t">
            <a:spAutoFit/>
          </a:bodyPr>
          <a:lstStyle/>
          <a:p>
            <a:pPr defTabSz="457200"/>
            <a:r>
              <a:rPr lang="en-GB" sz="3200" dirty="0" err="1">
                <a:solidFill>
                  <a:prstClr val="black"/>
                </a:solidFill>
              </a:rPr>
              <a:t>Préparer</a:t>
            </a:r>
            <a:r>
              <a:rPr lang="en-GB" sz="3200" dirty="0">
                <a:solidFill>
                  <a:prstClr val="black"/>
                </a:solidFill>
              </a:rPr>
              <a:t> les participants à </a:t>
            </a:r>
            <a:r>
              <a:rPr lang="en-GB" sz="3200" dirty="0" err="1">
                <a:solidFill>
                  <a:prstClr val="black"/>
                </a:solidFill>
              </a:rPr>
              <a:t>travailler</a:t>
            </a:r>
            <a:r>
              <a:rPr lang="en-GB" sz="3200" dirty="0">
                <a:solidFill>
                  <a:prstClr val="black"/>
                </a:solidFill>
              </a:rPr>
              <a:t> à la </a:t>
            </a:r>
            <a:r>
              <a:rPr lang="en-GB" sz="3200" b="1" dirty="0">
                <a:solidFill>
                  <a:prstClr val="black"/>
                </a:solidFill>
              </a:rPr>
              <a:t>coordination du cluster/</a:t>
            </a:r>
            <a:r>
              <a:rPr lang="en-GB" sz="3200" b="1" dirty="0" err="1">
                <a:solidFill>
                  <a:prstClr val="black"/>
                </a:solidFill>
              </a:rPr>
              <a:t>secteur</a:t>
            </a:r>
            <a:r>
              <a:rPr lang="en-GB" sz="3200" b="1" dirty="0">
                <a:solidFill>
                  <a:prstClr val="black"/>
                </a:solidFill>
              </a:rPr>
              <a:t> de la nutrition</a:t>
            </a:r>
            <a:endParaRPr lang="en-US" sz="3200" b="1" dirty="0">
              <a:solidFill>
                <a:prstClr val="black"/>
              </a:solidFill>
            </a:endParaRPr>
          </a:p>
        </p:txBody>
      </p:sp>
      <p:pic>
        <p:nvPicPr>
          <p:cNvPr id="10"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229200"/>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1781756" y="5013176"/>
            <a:ext cx="7362244" cy="1569660"/>
          </a:xfrm>
          <a:prstGeom prst="rect">
            <a:avLst/>
          </a:prstGeom>
          <a:noFill/>
        </p:spPr>
        <p:txBody>
          <a:bodyPr wrap="square">
            <a:spAutoFit/>
          </a:bodyPr>
          <a:lstStyle/>
          <a:p>
            <a:pPr defTabSz="457200"/>
            <a:r>
              <a:rPr lang="en-GB" sz="3200" dirty="0" err="1">
                <a:solidFill>
                  <a:prstClr val="black"/>
                </a:solidFill>
              </a:rPr>
              <a:t>Promouvoir</a:t>
            </a:r>
            <a:r>
              <a:rPr lang="en-GB" sz="3200" dirty="0">
                <a:solidFill>
                  <a:prstClr val="black"/>
                </a:solidFill>
              </a:rPr>
              <a:t> </a:t>
            </a:r>
            <a:r>
              <a:rPr lang="en-GB" sz="3200" b="1" dirty="0">
                <a:solidFill>
                  <a:prstClr val="black"/>
                </a:solidFill>
              </a:rPr>
              <a:t>le dialogue et le </a:t>
            </a:r>
            <a:r>
              <a:rPr lang="en-GB" sz="3200" b="1" dirty="0" err="1">
                <a:solidFill>
                  <a:prstClr val="black"/>
                </a:solidFill>
              </a:rPr>
              <a:t>partage</a:t>
            </a:r>
            <a:r>
              <a:rPr lang="en-GB" sz="3200" b="1" dirty="0">
                <a:solidFill>
                  <a:prstClr val="black"/>
                </a:solidFill>
              </a:rPr>
              <a:t> </a:t>
            </a:r>
            <a:r>
              <a:rPr lang="en-GB" sz="3200" dirty="0">
                <a:solidFill>
                  <a:prstClr val="black"/>
                </a:solidFill>
              </a:rPr>
              <a:t>entre les </a:t>
            </a:r>
            <a:r>
              <a:rPr lang="en-GB" sz="3200" dirty="0" err="1">
                <a:solidFill>
                  <a:prstClr val="black"/>
                </a:solidFill>
              </a:rPr>
              <a:t>coordinateurs</a:t>
            </a:r>
            <a:r>
              <a:rPr lang="en-GB" sz="3200" dirty="0">
                <a:solidFill>
                  <a:prstClr val="black"/>
                </a:solidFill>
              </a:rPr>
              <a:t> des clusters/</a:t>
            </a:r>
            <a:r>
              <a:rPr lang="en-GB" sz="3200" dirty="0" err="1">
                <a:solidFill>
                  <a:prstClr val="black"/>
                </a:solidFill>
              </a:rPr>
              <a:t>secteurs</a:t>
            </a:r>
            <a:r>
              <a:rPr lang="en-GB" sz="3200" dirty="0">
                <a:solidFill>
                  <a:prstClr val="black"/>
                </a:solidFill>
              </a:rPr>
              <a:t> </a:t>
            </a:r>
            <a:r>
              <a:rPr lang="en-GB" sz="3200" dirty="0" err="1">
                <a:solidFill>
                  <a:prstClr val="black"/>
                </a:solidFill>
              </a:rPr>
              <a:t>existants</a:t>
            </a:r>
            <a:r>
              <a:rPr lang="en-GB" sz="3200" dirty="0">
                <a:solidFill>
                  <a:prstClr val="black"/>
                </a:solidFill>
              </a:rPr>
              <a:t> et </a:t>
            </a:r>
            <a:r>
              <a:rPr lang="en-GB" sz="3200" dirty="0" err="1">
                <a:solidFill>
                  <a:prstClr val="black"/>
                </a:solidFill>
              </a:rPr>
              <a:t>potentiels</a:t>
            </a:r>
            <a:r>
              <a:rPr lang="en-GB" sz="3200" dirty="0">
                <a:solidFill>
                  <a:prstClr val="black"/>
                </a:solidFill>
              </a:rPr>
              <a:t> </a:t>
            </a:r>
            <a:endParaRPr lang="en-US" sz="3200" b="1" dirty="0">
              <a:solidFill>
                <a:prstClr val="black"/>
              </a:solidFill>
            </a:endParaRPr>
          </a:p>
        </p:txBody>
      </p:sp>
      <p:sp>
        <p:nvSpPr>
          <p:cNvPr id="2" name="Title 1"/>
          <p:cNvSpPr>
            <a:spLocks noGrp="1"/>
          </p:cNvSpPr>
          <p:nvPr>
            <p:ph type="title"/>
          </p:nvPr>
        </p:nvSpPr>
        <p:spPr/>
        <p:txBody>
          <a:bodyPr/>
          <a:lstStyle/>
          <a:p>
            <a:r>
              <a:rPr lang="en-US" dirty="0" err="1"/>
              <a:t>Objectifs</a:t>
            </a:r>
            <a:r>
              <a:rPr lang="en-US" dirty="0"/>
              <a:t> de </a:t>
            </a:r>
            <a:r>
              <a:rPr lang="en-US" dirty="0" err="1"/>
              <a:t>cette</a:t>
            </a:r>
            <a:r>
              <a:rPr lang="en-US" dirty="0"/>
              <a:t> formation</a:t>
            </a:r>
          </a:p>
        </p:txBody>
      </p:sp>
    </p:spTree>
    <p:extLst>
      <p:ext uri="{BB962C8B-B14F-4D97-AF65-F5344CB8AC3E}">
        <p14:creationId xmlns:p14="http://schemas.microsoft.com/office/powerpoint/2010/main" val="42537794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left)">
                                      <p:cBhvr>
                                        <p:cTn id="13" dur="5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rot="5400000">
            <a:off x="654975" y="1455259"/>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dirty="0">
              <a:solidFill>
                <a:prstClr val="white"/>
              </a:solidFill>
            </a:endParaRPr>
          </a:p>
        </p:txBody>
      </p:sp>
      <p:sp>
        <p:nvSpPr>
          <p:cNvPr id="7" name="TextBox 6"/>
          <p:cNvSpPr txBox="1"/>
          <p:nvPr/>
        </p:nvSpPr>
        <p:spPr>
          <a:xfrm>
            <a:off x="1164464" y="1412776"/>
            <a:ext cx="7725536" cy="769441"/>
          </a:xfrm>
          <a:prstGeom prst="rect">
            <a:avLst/>
          </a:prstGeom>
          <a:noFill/>
        </p:spPr>
        <p:txBody>
          <a:bodyPr wrap="square">
            <a:spAutoFit/>
          </a:bodyPr>
          <a:lstStyle/>
          <a:p>
            <a:pPr defTabSz="457200"/>
            <a:r>
              <a:rPr lang="en-GB" sz="2200" dirty="0" err="1">
                <a:solidFill>
                  <a:prstClr val="black"/>
                </a:solidFill>
              </a:rPr>
              <a:t>Étendre</a:t>
            </a:r>
            <a:r>
              <a:rPr lang="en-GB" sz="2200" dirty="0">
                <a:solidFill>
                  <a:prstClr val="black"/>
                </a:solidFill>
              </a:rPr>
              <a:t> les </a:t>
            </a:r>
            <a:r>
              <a:rPr lang="en-GB" sz="2200" dirty="0" err="1">
                <a:solidFill>
                  <a:prstClr val="black"/>
                </a:solidFill>
              </a:rPr>
              <a:t>connaissances</a:t>
            </a:r>
            <a:r>
              <a:rPr lang="en-GB" sz="2200" dirty="0">
                <a:solidFill>
                  <a:prstClr val="black"/>
                </a:solidFill>
              </a:rPr>
              <a:t> de </a:t>
            </a:r>
            <a:r>
              <a:rPr lang="en-GB" sz="2200" dirty="0" err="1">
                <a:solidFill>
                  <a:prstClr val="black"/>
                </a:solidFill>
              </a:rPr>
              <a:t>l’</a:t>
            </a:r>
            <a:r>
              <a:rPr lang="en-GB" sz="2200" b="1" dirty="0" err="1">
                <a:solidFill>
                  <a:prstClr val="black"/>
                </a:solidFill>
              </a:rPr>
              <a:t>Approche</a:t>
            </a:r>
            <a:r>
              <a:rPr lang="en-GB" sz="2200" b="1" dirty="0">
                <a:solidFill>
                  <a:prstClr val="black"/>
                </a:solidFill>
              </a:rPr>
              <a:t> Cluster </a:t>
            </a:r>
            <a:r>
              <a:rPr lang="en-GB" sz="2200" dirty="0">
                <a:solidFill>
                  <a:prstClr val="black"/>
                </a:solidFill>
              </a:rPr>
              <a:t>(</a:t>
            </a:r>
            <a:r>
              <a:rPr lang="en-GB" sz="2200" dirty="0" err="1">
                <a:solidFill>
                  <a:prstClr val="black"/>
                </a:solidFill>
              </a:rPr>
              <a:t>origines</a:t>
            </a:r>
            <a:r>
              <a:rPr lang="en-GB" sz="2200" dirty="0">
                <a:solidFill>
                  <a:prstClr val="black"/>
                </a:solidFill>
              </a:rPr>
              <a:t>, </a:t>
            </a:r>
            <a:r>
              <a:rPr lang="en-GB" sz="2200" dirty="0" err="1">
                <a:solidFill>
                  <a:prstClr val="black"/>
                </a:solidFill>
              </a:rPr>
              <a:t>objectifs</a:t>
            </a:r>
            <a:r>
              <a:rPr lang="en-GB" sz="2200" dirty="0">
                <a:solidFill>
                  <a:prstClr val="black"/>
                </a:solidFill>
              </a:rPr>
              <a:t> et </a:t>
            </a:r>
            <a:r>
              <a:rPr lang="en-GB" sz="2200" dirty="0" err="1">
                <a:solidFill>
                  <a:prstClr val="black"/>
                </a:solidFill>
              </a:rPr>
              <a:t>fonctions</a:t>
            </a:r>
            <a:r>
              <a:rPr lang="en-GB" sz="2200" dirty="0">
                <a:solidFill>
                  <a:prstClr val="black"/>
                </a:solidFill>
              </a:rPr>
              <a:t>)</a:t>
            </a:r>
            <a:endParaRPr lang="en-US" sz="2200" dirty="0">
              <a:solidFill>
                <a:prstClr val="black"/>
              </a:solidFill>
            </a:endParaRPr>
          </a:p>
        </p:txBody>
      </p:sp>
      <p:sp>
        <p:nvSpPr>
          <p:cNvPr id="8" name="Cube 7"/>
          <p:cNvSpPr/>
          <p:nvPr/>
        </p:nvSpPr>
        <p:spPr>
          <a:xfrm rot="5400000">
            <a:off x="665235" y="2360412"/>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dirty="0">
              <a:solidFill>
                <a:prstClr val="white"/>
              </a:solidFill>
            </a:endParaRPr>
          </a:p>
        </p:txBody>
      </p:sp>
      <p:sp>
        <p:nvSpPr>
          <p:cNvPr id="9" name="TextBox 8"/>
          <p:cNvSpPr txBox="1"/>
          <p:nvPr/>
        </p:nvSpPr>
        <p:spPr>
          <a:xfrm>
            <a:off x="1168272" y="2204864"/>
            <a:ext cx="7725536" cy="1107996"/>
          </a:xfrm>
          <a:prstGeom prst="rect">
            <a:avLst/>
          </a:prstGeom>
          <a:noFill/>
        </p:spPr>
        <p:txBody>
          <a:bodyPr wrap="square">
            <a:spAutoFit/>
          </a:bodyPr>
          <a:lstStyle/>
          <a:p>
            <a:pPr defTabSz="457200"/>
            <a:r>
              <a:rPr lang="en-GB" sz="2200" dirty="0">
                <a:solidFill>
                  <a:prstClr val="black"/>
                </a:solidFill>
              </a:rPr>
              <a:t>Explorer les </a:t>
            </a:r>
            <a:r>
              <a:rPr lang="en-GB" sz="2200" b="1" dirty="0" err="1">
                <a:solidFill>
                  <a:prstClr val="black"/>
                </a:solidFill>
              </a:rPr>
              <a:t>rôles</a:t>
            </a:r>
            <a:r>
              <a:rPr lang="en-GB" sz="2200" b="1" dirty="0">
                <a:solidFill>
                  <a:prstClr val="black"/>
                </a:solidFill>
              </a:rPr>
              <a:t> et </a:t>
            </a:r>
            <a:r>
              <a:rPr lang="en-GB" sz="2200" b="1" dirty="0" err="1">
                <a:solidFill>
                  <a:prstClr val="black"/>
                </a:solidFill>
              </a:rPr>
              <a:t>responsabilités</a:t>
            </a:r>
            <a:r>
              <a:rPr lang="en-GB" sz="2200" b="1" dirty="0">
                <a:solidFill>
                  <a:prstClr val="black"/>
                </a:solidFill>
              </a:rPr>
              <a:t> </a:t>
            </a:r>
            <a:r>
              <a:rPr lang="en-GB" sz="2200" dirty="0">
                <a:solidFill>
                  <a:prstClr val="black"/>
                </a:solidFill>
              </a:rPr>
              <a:t>et </a:t>
            </a:r>
            <a:r>
              <a:rPr lang="en-GB" sz="2200" b="1" dirty="0" err="1">
                <a:solidFill>
                  <a:prstClr val="black"/>
                </a:solidFill>
              </a:rPr>
              <a:t>redevabilités</a:t>
            </a:r>
            <a:r>
              <a:rPr lang="en-GB" sz="2200" dirty="0">
                <a:solidFill>
                  <a:prstClr val="black"/>
                </a:solidFill>
              </a:rPr>
              <a:t> des </a:t>
            </a:r>
            <a:r>
              <a:rPr lang="en-GB" sz="2200" dirty="0" err="1">
                <a:solidFill>
                  <a:prstClr val="black"/>
                </a:solidFill>
              </a:rPr>
              <a:t>coordinateurs</a:t>
            </a:r>
            <a:r>
              <a:rPr lang="en-GB" sz="2200" dirty="0">
                <a:solidFill>
                  <a:prstClr val="black"/>
                </a:solidFill>
              </a:rPr>
              <a:t> du cluster/</a:t>
            </a:r>
            <a:r>
              <a:rPr lang="en-GB" sz="2200" dirty="0" err="1">
                <a:solidFill>
                  <a:prstClr val="black"/>
                </a:solidFill>
              </a:rPr>
              <a:t>secteur</a:t>
            </a:r>
            <a:r>
              <a:rPr lang="en-GB" sz="2200" dirty="0">
                <a:solidFill>
                  <a:prstClr val="black"/>
                </a:solidFill>
              </a:rPr>
              <a:t>, des </a:t>
            </a:r>
            <a:r>
              <a:rPr lang="en-GB" sz="2200" dirty="0" err="1">
                <a:solidFill>
                  <a:prstClr val="black"/>
                </a:solidFill>
              </a:rPr>
              <a:t>partenaires</a:t>
            </a:r>
            <a:r>
              <a:rPr lang="en-GB" sz="2200" dirty="0">
                <a:solidFill>
                  <a:prstClr val="black"/>
                </a:solidFill>
              </a:rPr>
              <a:t> et des parties </a:t>
            </a:r>
            <a:r>
              <a:rPr lang="en-GB" sz="2200" dirty="0" err="1">
                <a:solidFill>
                  <a:prstClr val="black"/>
                </a:solidFill>
              </a:rPr>
              <a:t>prenantes</a:t>
            </a:r>
            <a:r>
              <a:rPr lang="en-GB" sz="2200" dirty="0">
                <a:solidFill>
                  <a:prstClr val="black"/>
                </a:solidFill>
              </a:rPr>
              <a:t> à </a:t>
            </a:r>
            <a:r>
              <a:rPr lang="en-GB" sz="2200" dirty="0" err="1">
                <a:solidFill>
                  <a:prstClr val="black"/>
                </a:solidFill>
              </a:rPr>
              <a:t>l'échelle</a:t>
            </a:r>
            <a:r>
              <a:rPr lang="en-GB" sz="2200" dirty="0">
                <a:solidFill>
                  <a:prstClr val="black"/>
                </a:solidFill>
              </a:rPr>
              <a:t> </a:t>
            </a:r>
            <a:r>
              <a:rPr lang="en-GB" sz="2200" dirty="0" err="1">
                <a:solidFill>
                  <a:prstClr val="black"/>
                </a:solidFill>
              </a:rPr>
              <a:t>nationale</a:t>
            </a:r>
            <a:r>
              <a:rPr lang="en-GB" sz="2200" dirty="0">
                <a:solidFill>
                  <a:prstClr val="black"/>
                </a:solidFill>
              </a:rPr>
              <a:t> et </a:t>
            </a:r>
            <a:r>
              <a:rPr lang="en-GB" sz="2200" dirty="0" err="1">
                <a:solidFill>
                  <a:prstClr val="black"/>
                </a:solidFill>
              </a:rPr>
              <a:t>sous-nationale</a:t>
            </a:r>
            <a:endParaRPr lang="en-US" sz="2200" dirty="0">
              <a:solidFill>
                <a:prstClr val="black"/>
              </a:solidFill>
            </a:endParaRPr>
          </a:p>
        </p:txBody>
      </p:sp>
      <p:sp>
        <p:nvSpPr>
          <p:cNvPr id="12" name="Cube 11"/>
          <p:cNvSpPr/>
          <p:nvPr/>
        </p:nvSpPr>
        <p:spPr>
          <a:xfrm rot="5400000">
            <a:off x="683567" y="3566545"/>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dirty="0">
              <a:solidFill>
                <a:prstClr val="white"/>
              </a:solidFill>
            </a:endParaRPr>
          </a:p>
        </p:txBody>
      </p:sp>
      <p:sp>
        <p:nvSpPr>
          <p:cNvPr id="13" name="TextBox 12"/>
          <p:cNvSpPr txBox="1"/>
          <p:nvPr/>
        </p:nvSpPr>
        <p:spPr>
          <a:xfrm>
            <a:off x="1164193" y="3356992"/>
            <a:ext cx="7725536" cy="1446550"/>
          </a:xfrm>
          <a:prstGeom prst="rect">
            <a:avLst/>
          </a:prstGeom>
          <a:noFill/>
        </p:spPr>
        <p:txBody>
          <a:bodyPr wrap="square" anchor="t">
            <a:spAutoFit/>
          </a:bodyPr>
          <a:lstStyle/>
          <a:p>
            <a:pPr defTabSz="457200"/>
            <a:r>
              <a:rPr lang="en-GB" sz="2200" dirty="0" err="1">
                <a:solidFill>
                  <a:prstClr val="black"/>
                </a:solidFill>
              </a:rPr>
              <a:t>Étendre</a:t>
            </a:r>
            <a:r>
              <a:rPr lang="en-GB" sz="2200" dirty="0">
                <a:solidFill>
                  <a:prstClr val="black"/>
                </a:solidFill>
              </a:rPr>
              <a:t> les </a:t>
            </a:r>
            <a:r>
              <a:rPr lang="en-GB" sz="2200" dirty="0" err="1">
                <a:solidFill>
                  <a:prstClr val="black"/>
                </a:solidFill>
              </a:rPr>
              <a:t>connaissances</a:t>
            </a:r>
            <a:r>
              <a:rPr lang="en-GB" sz="2200" dirty="0">
                <a:solidFill>
                  <a:prstClr val="black"/>
                </a:solidFill>
              </a:rPr>
              <a:t> </a:t>
            </a:r>
            <a:r>
              <a:rPr lang="en-GB" sz="2200" dirty="0" err="1">
                <a:solidFill>
                  <a:prstClr val="black"/>
                </a:solidFill>
              </a:rPr>
              <a:t>sur</a:t>
            </a:r>
            <a:r>
              <a:rPr lang="en-GB" sz="2200" dirty="0">
                <a:solidFill>
                  <a:prstClr val="black"/>
                </a:solidFill>
              </a:rPr>
              <a:t> </a:t>
            </a:r>
            <a:r>
              <a:rPr lang="en-GB" sz="2200" b="1" dirty="0" err="1">
                <a:solidFill>
                  <a:prstClr val="black"/>
                </a:solidFill>
              </a:rPr>
              <a:t>l’attitude</a:t>
            </a:r>
            <a:r>
              <a:rPr lang="en-GB" sz="2200" b="1" dirty="0">
                <a:solidFill>
                  <a:prstClr val="black"/>
                </a:solidFill>
              </a:rPr>
              <a:t>, les </a:t>
            </a:r>
            <a:r>
              <a:rPr lang="en-GB" sz="2200" b="1" dirty="0" err="1">
                <a:solidFill>
                  <a:prstClr val="black"/>
                </a:solidFill>
              </a:rPr>
              <a:t>compétences</a:t>
            </a:r>
            <a:r>
              <a:rPr lang="en-GB" sz="2200" b="1" dirty="0">
                <a:solidFill>
                  <a:prstClr val="black"/>
                </a:solidFill>
              </a:rPr>
              <a:t> </a:t>
            </a:r>
            <a:r>
              <a:rPr lang="en-GB" sz="2200" dirty="0">
                <a:solidFill>
                  <a:prstClr val="black"/>
                </a:solidFill>
              </a:rPr>
              <a:t>et </a:t>
            </a:r>
            <a:r>
              <a:rPr lang="en-GB" sz="2200" b="1" dirty="0">
                <a:solidFill>
                  <a:prstClr val="black"/>
                </a:solidFill>
              </a:rPr>
              <a:t>les </a:t>
            </a:r>
            <a:r>
              <a:rPr lang="en-GB" sz="2200" b="1" dirty="0" err="1">
                <a:solidFill>
                  <a:prstClr val="black"/>
                </a:solidFill>
              </a:rPr>
              <a:t>comportements</a:t>
            </a:r>
            <a:r>
              <a:rPr lang="en-GB" sz="2200" b="1" dirty="0">
                <a:solidFill>
                  <a:prstClr val="black"/>
                </a:solidFill>
              </a:rPr>
              <a:t> </a:t>
            </a:r>
            <a:r>
              <a:rPr lang="en-GB" sz="2200" dirty="0" err="1">
                <a:solidFill>
                  <a:prstClr val="black"/>
                </a:solidFill>
              </a:rPr>
              <a:t>requis</a:t>
            </a:r>
            <a:r>
              <a:rPr lang="en-GB" sz="2200" dirty="0">
                <a:solidFill>
                  <a:prstClr val="black"/>
                </a:solidFill>
              </a:rPr>
              <a:t> par les</a:t>
            </a:r>
            <a:r>
              <a:rPr lang="en-GB" sz="2200" dirty="0"/>
              <a:t>  </a:t>
            </a:r>
            <a:r>
              <a:rPr lang="en-GB" sz="2200" dirty="0" err="1"/>
              <a:t>coordinateurs</a:t>
            </a:r>
            <a:r>
              <a:rPr lang="en-GB" sz="2200" dirty="0">
                <a:solidFill>
                  <a:prstClr val="black"/>
                </a:solidFill>
              </a:rPr>
              <a:t>  du cluster/</a:t>
            </a:r>
            <a:r>
              <a:rPr lang="en-GB" sz="2200" dirty="0" err="1">
                <a:solidFill>
                  <a:prstClr val="black"/>
                </a:solidFill>
              </a:rPr>
              <a:t>secteur</a:t>
            </a:r>
            <a:r>
              <a:rPr lang="en-GB" sz="2200" dirty="0">
                <a:solidFill>
                  <a:prstClr val="black"/>
                </a:solidFill>
              </a:rPr>
              <a:t> </a:t>
            </a:r>
            <a:r>
              <a:rPr lang="en-GB" sz="2200" dirty="0" err="1">
                <a:solidFill>
                  <a:prstClr val="black"/>
                </a:solidFill>
              </a:rPr>
              <a:t>sous</a:t>
            </a:r>
            <a:r>
              <a:rPr lang="en-GB" sz="2200" dirty="0">
                <a:solidFill>
                  <a:prstClr val="black"/>
                </a:solidFill>
              </a:rPr>
              <a:t> national </a:t>
            </a:r>
            <a:r>
              <a:rPr lang="en-GB" sz="2200" dirty="0" err="1">
                <a:solidFill>
                  <a:prstClr val="black"/>
                </a:solidFill>
              </a:rPr>
              <a:t>visant</a:t>
            </a:r>
            <a:r>
              <a:rPr lang="en-GB" sz="2200" dirty="0">
                <a:solidFill>
                  <a:prstClr val="black"/>
                </a:solidFill>
              </a:rPr>
              <a:t> à </a:t>
            </a:r>
            <a:r>
              <a:rPr lang="en-GB" sz="2200" dirty="0" err="1">
                <a:solidFill>
                  <a:prstClr val="black"/>
                </a:solidFill>
              </a:rPr>
              <a:t>contribuer</a:t>
            </a:r>
            <a:r>
              <a:rPr lang="en-GB" sz="2200" dirty="0">
                <a:solidFill>
                  <a:prstClr val="black"/>
                </a:solidFill>
              </a:rPr>
              <a:t> à </a:t>
            </a:r>
            <a:r>
              <a:rPr lang="en-GB" sz="2200" dirty="0" err="1">
                <a:solidFill>
                  <a:prstClr val="black"/>
                </a:solidFill>
              </a:rPr>
              <a:t>l’efficacité</a:t>
            </a:r>
            <a:r>
              <a:rPr lang="en-GB" sz="2200" dirty="0">
                <a:solidFill>
                  <a:prstClr val="black"/>
                </a:solidFill>
              </a:rPr>
              <a:t> des performances du cluster/</a:t>
            </a:r>
            <a:r>
              <a:rPr lang="en-GB" sz="2200" dirty="0" err="1">
                <a:solidFill>
                  <a:prstClr val="black"/>
                </a:solidFill>
              </a:rPr>
              <a:t>secteur</a:t>
            </a:r>
            <a:r>
              <a:rPr lang="en-GB" sz="2200" dirty="0">
                <a:solidFill>
                  <a:prstClr val="black"/>
                </a:solidFill>
              </a:rPr>
              <a:t> </a:t>
            </a:r>
            <a:r>
              <a:rPr lang="en-GB" sz="2200" dirty="0" err="1">
                <a:solidFill>
                  <a:prstClr val="black"/>
                </a:solidFill>
              </a:rPr>
              <a:t>sous</a:t>
            </a:r>
            <a:r>
              <a:rPr lang="en-GB" sz="2200" dirty="0">
                <a:solidFill>
                  <a:prstClr val="black"/>
                </a:solidFill>
              </a:rPr>
              <a:t>-national </a:t>
            </a:r>
            <a:endParaRPr lang="en-US" sz="2200" dirty="0">
              <a:solidFill>
                <a:prstClr val="black"/>
              </a:solidFill>
            </a:endParaRPr>
          </a:p>
        </p:txBody>
      </p:sp>
      <p:sp>
        <p:nvSpPr>
          <p:cNvPr id="14" name="Cube 13"/>
          <p:cNvSpPr/>
          <p:nvPr/>
        </p:nvSpPr>
        <p:spPr>
          <a:xfrm rot="5400000">
            <a:off x="683568" y="5013176"/>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dirty="0">
              <a:solidFill>
                <a:prstClr val="white"/>
              </a:solidFill>
            </a:endParaRPr>
          </a:p>
        </p:txBody>
      </p:sp>
      <p:sp>
        <p:nvSpPr>
          <p:cNvPr id="15" name="TextBox 14"/>
          <p:cNvSpPr txBox="1"/>
          <p:nvPr/>
        </p:nvSpPr>
        <p:spPr>
          <a:xfrm>
            <a:off x="1259632" y="4941168"/>
            <a:ext cx="7884368" cy="1107996"/>
          </a:xfrm>
          <a:prstGeom prst="rect">
            <a:avLst/>
          </a:prstGeom>
          <a:noFill/>
        </p:spPr>
        <p:txBody>
          <a:bodyPr wrap="square">
            <a:spAutoFit/>
          </a:bodyPr>
          <a:lstStyle/>
          <a:p>
            <a:pPr defTabSz="457200"/>
            <a:r>
              <a:rPr lang="en-GB" sz="2200" dirty="0">
                <a:solidFill>
                  <a:prstClr val="black"/>
                </a:solidFill>
              </a:rPr>
              <a:t>Identifier la </a:t>
            </a:r>
            <a:r>
              <a:rPr lang="en-GB" sz="2200" dirty="0" err="1">
                <a:solidFill>
                  <a:prstClr val="black"/>
                </a:solidFill>
              </a:rPr>
              <a:t>manière</a:t>
            </a:r>
            <a:r>
              <a:rPr lang="en-GB" sz="2200" dirty="0">
                <a:solidFill>
                  <a:prstClr val="black"/>
                </a:solidFill>
              </a:rPr>
              <a:t> </a:t>
            </a:r>
            <a:r>
              <a:rPr lang="en-GB" sz="2200" dirty="0" err="1">
                <a:solidFill>
                  <a:prstClr val="black"/>
                </a:solidFill>
              </a:rPr>
              <a:t>d’accéder</a:t>
            </a:r>
            <a:r>
              <a:rPr lang="en-GB" sz="2200" dirty="0">
                <a:solidFill>
                  <a:prstClr val="black"/>
                </a:solidFill>
              </a:rPr>
              <a:t> et </a:t>
            </a:r>
            <a:r>
              <a:rPr lang="en-GB" sz="2200" dirty="0" err="1">
                <a:solidFill>
                  <a:prstClr val="black"/>
                </a:solidFill>
              </a:rPr>
              <a:t>d’exploiter</a:t>
            </a:r>
            <a:r>
              <a:rPr lang="en-GB" sz="2200" dirty="0">
                <a:solidFill>
                  <a:prstClr val="black"/>
                </a:solidFill>
              </a:rPr>
              <a:t> les </a:t>
            </a:r>
            <a:r>
              <a:rPr lang="en-GB" sz="2200" b="1" dirty="0" err="1">
                <a:solidFill>
                  <a:prstClr val="black"/>
                </a:solidFill>
              </a:rPr>
              <a:t>outils</a:t>
            </a:r>
            <a:r>
              <a:rPr lang="en-GB" sz="2200" b="1" dirty="0">
                <a:solidFill>
                  <a:prstClr val="black"/>
                </a:solidFill>
              </a:rPr>
              <a:t>, sources </a:t>
            </a:r>
            <a:r>
              <a:rPr lang="en-GB" sz="2200" b="1" dirty="0" err="1">
                <a:solidFill>
                  <a:prstClr val="black"/>
                </a:solidFill>
              </a:rPr>
              <a:t>d’informations</a:t>
            </a:r>
            <a:r>
              <a:rPr lang="en-GB" sz="2200" b="1" dirty="0">
                <a:solidFill>
                  <a:prstClr val="black"/>
                </a:solidFill>
              </a:rPr>
              <a:t> et </a:t>
            </a:r>
            <a:r>
              <a:rPr lang="en-GB" sz="2200" b="1" dirty="0" err="1">
                <a:solidFill>
                  <a:prstClr val="black"/>
                </a:solidFill>
              </a:rPr>
              <a:t>enseignements</a:t>
            </a:r>
            <a:r>
              <a:rPr lang="en-GB" sz="2200" b="1" dirty="0">
                <a:solidFill>
                  <a:prstClr val="black"/>
                </a:solidFill>
              </a:rPr>
              <a:t> </a:t>
            </a:r>
            <a:r>
              <a:rPr lang="en-GB" sz="2200" dirty="0" err="1">
                <a:solidFill>
                  <a:prstClr val="black"/>
                </a:solidFill>
              </a:rPr>
              <a:t>spécifiques</a:t>
            </a:r>
            <a:r>
              <a:rPr lang="en-GB" sz="2200" dirty="0">
                <a:solidFill>
                  <a:prstClr val="black"/>
                </a:solidFill>
              </a:rPr>
              <a:t> au cluster à </a:t>
            </a:r>
            <a:r>
              <a:rPr lang="en-GB" sz="2200" dirty="0" err="1">
                <a:solidFill>
                  <a:prstClr val="black"/>
                </a:solidFill>
              </a:rPr>
              <a:t>chaque</a:t>
            </a:r>
            <a:r>
              <a:rPr lang="en-GB" sz="2200" dirty="0">
                <a:solidFill>
                  <a:prstClr val="black"/>
                </a:solidFill>
              </a:rPr>
              <a:t> </a:t>
            </a:r>
            <a:r>
              <a:rPr lang="en-GB" sz="2200" dirty="0" err="1">
                <a:solidFill>
                  <a:prstClr val="black"/>
                </a:solidFill>
              </a:rPr>
              <a:t>stade</a:t>
            </a:r>
            <a:r>
              <a:rPr lang="en-GB" sz="2200" dirty="0">
                <a:solidFill>
                  <a:prstClr val="black"/>
                </a:solidFill>
              </a:rPr>
              <a:t> du cycle de programme </a:t>
            </a:r>
            <a:r>
              <a:rPr lang="en-GB" sz="2200" dirty="0" err="1">
                <a:solidFill>
                  <a:prstClr val="black"/>
                </a:solidFill>
              </a:rPr>
              <a:t>humanitaire</a:t>
            </a:r>
            <a:endParaRPr lang="en-US" sz="2200" b="1" dirty="0">
              <a:solidFill>
                <a:prstClr val="black"/>
              </a:solidFill>
            </a:endParaRPr>
          </a:p>
        </p:txBody>
      </p:sp>
      <p:sp>
        <p:nvSpPr>
          <p:cNvPr id="2" name="Title 1"/>
          <p:cNvSpPr>
            <a:spLocks noGrp="1"/>
          </p:cNvSpPr>
          <p:nvPr>
            <p:ph type="title"/>
          </p:nvPr>
        </p:nvSpPr>
        <p:spPr/>
        <p:txBody>
          <a:bodyPr/>
          <a:lstStyle/>
          <a:p>
            <a:r>
              <a:rPr lang="en-US"/>
              <a:t>Résultats globaux de la formation</a:t>
            </a:r>
          </a:p>
        </p:txBody>
      </p:sp>
    </p:spTree>
    <p:extLst>
      <p:ext uri="{BB962C8B-B14F-4D97-AF65-F5344CB8AC3E}">
        <p14:creationId xmlns:p14="http://schemas.microsoft.com/office/powerpoint/2010/main" val="10814948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wipe(left)">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22" presetClass="entr" presetSubtype="8"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22" presetClass="entr" presetSubtype="8"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9" grpId="0"/>
      <p:bldP spid="12" grpId="0" animBg="1"/>
      <p:bldP spid="13" grpId="0"/>
      <p:bldP spid="14"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a:spLocks noGrp="1" noChangeArrowheads="1"/>
          </p:cNvSpPr>
          <p:nvPr>
            <p:ph type="title"/>
          </p:nvPr>
        </p:nvSpPr>
        <p:spPr>
          <a:solidFill>
            <a:srgbClr val="C1D150"/>
          </a:solidFill>
        </p:spPr>
        <p:txBody>
          <a:bodyPr>
            <a:normAutofit/>
          </a:bodyPr>
          <a:lstStyle/>
          <a:p>
            <a:pPr defTabSz="891760">
              <a:defRPr/>
            </a:pPr>
            <a:r>
              <a:rPr lang="en-GB" b="1">
                <a:solidFill>
                  <a:schemeClr val="bg1"/>
                </a:solidFill>
                <a:latin typeface="Calibri" panose="020F0502020204030204" pitchFamily="34" charset="0"/>
              </a:rPr>
              <a:t>Programme succinct</a:t>
            </a:r>
          </a:p>
        </p:txBody>
      </p:sp>
      <p:grpSp>
        <p:nvGrpSpPr>
          <p:cNvPr id="4" name="Group 3"/>
          <p:cNvGrpSpPr/>
          <p:nvPr/>
        </p:nvGrpSpPr>
        <p:grpSpPr>
          <a:xfrm>
            <a:off x="827584" y="2204022"/>
            <a:ext cx="7804597" cy="1163710"/>
            <a:chOff x="1345842" y="1532586"/>
            <a:chExt cx="7804597" cy="1163710"/>
          </a:xfrm>
        </p:grpSpPr>
        <p:sp>
          <p:nvSpPr>
            <p:cNvPr id="2" name="Oval 1"/>
            <p:cNvSpPr/>
            <p:nvPr/>
          </p:nvSpPr>
          <p:spPr>
            <a:xfrm>
              <a:off x="1345842" y="1532586"/>
              <a:ext cx="936946" cy="936946"/>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r>
                <a:rPr lang="en-GB" sz="2000" b="1">
                  <a:solidFill>
                    <a:srgbClr val="4BACC6">
                      <a:lumMod val="50000"/>
                    </a:srgbClr>
                  </a:solidFill>
                </a:rPr>
                <a:t>Jour </a:t>
              </a:r>
              <a:r>
                <a:rPr lang="en-GB" sz="3200" b="1">
                  <a:solidFill>
                    <a:srgbClr val="4BACC6">
                      <a:lumMod val="50000"/>
                    </a:srgbClr>
                  </a:solidFill>
                </a:rPr>
                <a:t>1</a:t>
              </a:r>
              <a:endParaRPr lang="en-US" sz="2000" b="1" dirty="0">
                <a:solidFill>
                  <a:srgbClr val="4BACC6">
                    <a:lumMod val="50000"/>
                  </a:srgbClr>
                </a:solidFill>
              </a:endParaRPr>
            </a:p>
          </p:txBody>
        </p:sp>
        <p:sp>
          <p:nvSpPr>
            <p:cNvPr id="3" name="TextBox 2"/>
            <p:cNvSpPr txBox="1"/>
            <p:nvPr/>
          </p:nvSpPr>
          <p:spPr>
            <a:xfrm>
              <a:off x="2575774" y="1680633"/>
              <a:ext cx="6574665" cy="1015663"/>
            </a:xfrm>
            <a:prstGeom prst="rect">
              <a:avLst/>
            </a:prstGeom>
            <a:noFill/>
          </p:spPr>
          <p:txBody>
            <a:bodyPr wrap="square">
              <a:spAutoFit/>
            </a:bodyPr>
            <a:lstStyle/>
            <a:p>
              <a:pPr defTabSz="457200"/>
              <a:r>
                <a:rPr lang="en-US" sz="2000" b="1" dirty="0">
                  <a:solidFill>
                    <a:srgbClr val="000000"/>
                  </a:solidFill>
                  <a:ea typeface="Calibri"/>
                  <a:cs typeface="Calibri"/>
                </a:rPr>
                <a:t>COMPRÉHENSION DU CONTEXTE DE COORDINATION HUMANITAIRE ET DÉVELOPPEMENT DES COMPÉTENCES DE COORDINATION</a:t>
              </a:r>
              <a:endParaRPr lang="en-US" sz="2000" dirty="0">
                <a:solidFill>
                  <a:prstClr val="black"/>
                </a:solidFill>
              </a:endParaRPr>
            </a:p>
          </p:txBody>
        </p:sp>
      </p:grpSp>
      <p:grpSp>
        <p:nvGrpSpPr>
          <p:cNvPr id="5" name="Group 4"/>
          <p:cNvGrpSpPr/>
          <p:nvPr/>
        </p:nvGrpSpPr>
        <p:grpSpPr>
          <a:xfrm>
            <a:off x="827584" y="4148238"/>
            <a:ext cx="7804596" cy="936946"/>
            <a:chOff x="1345842" y="2593898"/>
            <a:chExt cx="7804596" cy="936946"/>
          </a:xfrm>
        </p:grpSpPr>
        <p:sp>
          <p:nvSpPr>
            <p:cNvPr id="10" name="TextBox 9"/>
            <p:cNvSpPr txBox="1"/>
            <p:nvPr/>
          </p:nvSpPr>
          <p:spPr>
            <a:xfrm>
              <a:off x="2575773" y="2877705"/>
              <a:ext cx="6574665" cy="400110"/>
            </a:xfrm>
            <a:prstGeom prst="rect">
              <a:avLst/>
            </a:prstGeom>
            <a:noFill/>
          </p:spPr>
          <p:txBody>
            <a:bodyPr wrap="square">
              <a:spAutoFit/>
            </a:bodyPr>
            <a:lstStyle/>
            <a:p>
              <a:pPr defTabSz="457200"/>
              <a:r>
                <a:rPr lang="en-US" sz="2000" b="1">
                  <a:solidFill>
                    <a:srgbClr val="000000"/>
                  </a:solidFill>
                  <a:ea typeface="Calibri"/>
                  <a:cs typeface="Calibri"/>
                </a:rPr>
                <a:t>COORDINATION AU SEIN DES PROGRAMMES HUMANITAIRES</a:t>
              </a:r>
              <a:endParaRPr lang="en-US" sz="2000" dirty="0">
                <a:solidFill>
                  <a:prstClr val="black"/>
                </a:solidFill>
              </a:endParaRPr>
            </a:p>
          </p:txBody>
        </p:sp>
        <p:sp>
          <p:nvSpPr>
            <p:cNvPr id="13" name="Oval 12"/>
            <p:cNvSpPr/>
            <p:nvPr/>
          </p:nvSpPr>
          <p:spPr>
            <a:xfrm>
              <a:off x="1345842" y="2593898"/>
              <a:ext cx="936946" cy="936946"/>
            </a:xfrm>
            <a:prstGeom prst="ellipse">
              <a:avLst/>
            </a:prstGeom>
            <a:solidFill>
              <a:schemeClr val="accent6">
                <a:lumMod val="40000"/>
                <a:lumOff val="6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r>
                <a:rPr lang="en-GB" sz="2000" b="1">
                  <a:solidFill>
                    <a:srgbClr val="4BACC6">
                      <a:lumMod val="50000"/>
                    </a:srgbClr>
                  </a:solidFill>
                </a:rPr>
                <a:t>Jour </a:t>
              </a:r>
              <a:r>
                <a:rPr lang="en-GB" sz="3200" b="1">
                  <a:solidFill>
                    <a:srgbClr val="4BACC6">
                      <a:lumMod val="50000"/>
                    </a:srgbClr>
                  </a:solidFill>
                </a:rPr>
                <a:t>2</a:t>
              </a:r>
              <a:endParaRPr lang="en-US" sz="2000" b="1" dirty="0">
                <a:solidFill>
                  <a:srgbClr val="4BACC6">
                    <a:lumMod val="50000"/>
                  </a:srgbClr>
                </a:solidFill>
              </a:endParaRPr>
            </a:p>
          </p:txBody>
        </p:sp>
      </p:grpSp>
    </p:spTree>
    <p:extLst>
      <p:ext uri="{BB962C8B-B14F-4D97-AF65-F5344CB8AC3E}">
        <p14:creationId xmlns:p14="http://schemas.microsoft.com/office/powerpoint/2010/main" val="41977261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Diagram 2"/>
          <p:cNvGraphicFramePr/>
          <p:nvPr>
            <p:extLst/>
          </p:nvPr>
        </p:nvGraphicFramePr>
        <p:xfrm>
          <a:off x="1104900" y="2711166"/>
          <a:ext cx="6934200" cy="3809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2411760" y="1143000"/>
            <a:ext cx="4176464" cy="1569660"/>
          </a:xfrm>
          <a:prstGeom prst="rect">
            <a:avLst/>
          </a:prstGeom>
          <a:noFill/>
        </p:spPr>
        <p:txBody>
          <a:bodyPr wrap="square">
            <a:spAutoFit/>
          </a:bodyPr>
          <a:lstStyle/>
          <a:p>
            <a:pPr defTabSz="457200"/>
            <a:r>
              <a:rPr lang="en-US" sz="2400">
                <a:solidFill>
                  <a:srgbClr val="5767B4"/>
                </a:solidFill>
                <a:ea typeface="Calibri" charset="0"/>
                <a:cs typeface="Calibri" charset="0"/>
              </a:rPr>
              <a:t>Le cours contribue à l’obtention </a:t>
            </a:r>
            <a:r>
              <a:rPr lang="en-US" sz="2400" b="1">
                <a:solidFill>
                  <a:srgbClr val="5767B4"/>
                </a:solidFill>
                <a:ea typeface="Calibri" charset="0"/>
                <a:cs typeface="Calibri" charset="0"/>
              </a:rPr>
              <a:t>d'enseignements pertinents et significatifs </a:t>
            </a:r>
            <a:r>
              <a:rPr lang="en-US" sz="2400">
                <a:solidFill>
                  <a:srgbClr val="5767B4"/>
                </a:solidFill>
                <a:ea typeface="Calibri" charset="0"/>
                <a:cs typeface="Calibri" charset="0"/>
              </a:rPr>
              <a:t>que les participants peuvent appliquer à leur travail. </a:t>
            </a:r>
          </a:p>
        </p:txBody>
      </p:sp>
      <p:sp>
        <p:nvSpPr>
          <p:cNvPr id="12" name="TextBox 11"/>
          <p:cNvSpPr txBox="1"/>
          <p:nvPr/>
        </p:nvSpPr>
        <p:spPr>
          <a:xfrm>
            <a:off x="147628" y="4725144"/>
            <a:ext cx="3344252" cy="2246769"/>
          </a:xfrm>
          <a:prstGeom prst="rect">
            <a:avLst/>
          </a:prstGeom>
          <a:noFill/>
        </p:spPr>
        <p:txBody>
          <a:bodyPr wrap="square">
            <a:spAutoFit/>
          </a:bodyPr>
          <a:lstStyle/>
          <a:p>
            <a:pPr defTabSz="457200"/>
            <a:r>
              <a:rPr lang="en-US" sz="2000" dirty="0">
                <a:solidFill>
                  <a:srgbClr val="8064A2"/>
                </a:solidFill>
                <a:ea typeface="Calibri" charset="0"/>
                <a:cs typeface="Calibri" charset="0"/>
              </a:rPr>
              <a:t>Les participants </a:t>
            </a:r>
            <a:r>
              <a:rPr lang="en-US" sz="2000" dirty="0" err="1">
                <a:solidFill>
                  <a:srgbClr val="8064A2"/>
                </a:solidFill>
                <a:ea typeface="Calibri" charset="0"/>
                <a:cs typeface="Calibri" charset="0"/>
              </a:rPr>
              <a:t>disposent</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d’opportunités</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équitables</a:t>
            </a:r>
            <a:r>
              <a:rPr lang="en-US" sz="2000" dirty="0">
                <a:solidFill>
                  <a:srgbClr val="8064A2"/>
                </a:solidFill>
                <a:ea typeface="Calibri" charset="0"/>
                <a:cs typeface="Calibri" charset="0"/>
              </a:rPr>
              <a:t> pour </a:t>
            </a:r>
            <a:r>
              <a:rPr lang="en-US" sz="2000" b="1" dirty="0" err="1">
                <a:solidFill>
                  <a:srgbClr val="8064A2"/>
                </a:solidFill>
                <a:ea typeface="Calibri" charset="0"/>
                <a:cs typeface="Calibri" charset="0"/>
              </a:rPr>
              <a:t>s'impliquer</a:t>
            </a:r>
            <a:r>
              <a:rPr lang="en-US" sz="2000" b="1" dirty="0">
                <a:solidFill>
                  <a:srgbClr val="8064A2"/>
                </a:solidFill>
                <a:ea typeface="Calibri" charset="0"/>
                <a:cs typeface="Calibri" charset="0"/>
              </a:rPr>
              <a:t>, </a:t>
            </a:r>
            <a:r>
              <a:rPr lang="en-US" sz="2000" b="1" dirty="0" err="1">
                <a:solidFill>
                  <a:srgbClr val="8064A2"/>
                </a:solidFill>
                <a:ea typeface="Calibri" charset="0"/>
                <a:cs typeface="Calibri" charset="0"/>
              </a:rPr>
              <a:t>partager</a:t>
            </a:r>
            <a:r>
              <a:rPr lang="en-US" sz="2000" b="1" dirty="0">
                <a:solidFill>
                  <a:srgbClr val="8064A2"/>
                </a:solidFill>
                <a:ea typeface="Calibri" charset="0"/>
                <a:cs typeface="Calibri" charset="0"/>
              </a:rPr>
              <a:t> </a:t>
            </a:r>
            <a:r>
              <a:rPr lang="en-US" sz="2000" b="1" dirty="0" err="1">
                <a:solidFill>
                  <a:srgbClr val="8064A2"/>
                </a:solidFill>
                <a:ea typeface="Calibri" charset="0"/>
                <a:cs typeface="Calibri" charset="0"/>
              </a:rPr>
              <a:t>leurs</a:t>
            </a:r>
            <a:r>
              <a:rPr lang="en-US" sz="2000" b="1" dirty="0">
                <a:solidFill>
                  <a:srgbClr val="8064A2"/>
                </a:solidFill>
                <a:ea typeface="Calibri" charset="0"/>
                <a:cs typeface="Calibri" charset="0"/>
              </a:rPr>
              <a:t> opinions et poser des questions</a:t>
            </a:r>
            <a:r>
              <a:rPr lang="en-US" sz="2000" dirty="0">
                <a:solidFill>
                  <a:srgbClr val="8064A2"/>
                </a:solidFill>
                <a:ea typeface="Calibri" charset="0"/>
                <a:cs typeface="Calibri" charset="0"/>
              </a:rPr>
              <a:t> et pour </a:t>
            </a:r>
            <a:r>
              <a:rPr lang="en-US" sz="2000" dirty="0" err="1">
                <a:solidFill>
                  <a:srgbClr val="8064A2"/>
                </a:solidFill>
                <a:ea typeface="Calibri" charset="0"/>
                <a:cs typeface="Calibri" charset="0"/>
              </a:rPr>
              <a:t>satisfaire</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leurs</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besoins</a:t>
            </a:r>
            <a:r>
              <a:rPr lang="en-US" sz="2000" dirty="0">
                <a:solidFill>
                  <a:srgbClr val="8064A2"/>
                </a:solidFill>
                <a:ea typeface="Calibri" charset="0"/>
                <a:cs typeface="Calibri" charset="0"/>
              </a:rPr>
              <a:t> et </a:t>
            </a:r>
            <a:r>
              <a:rPr lang="en-US" sz="2000" dirty="0" err="1">
                <a:solidFill>
                  <a:srgbClr val="8064A2"/>
                </a:solidFill>
                <a:ea typeface="Calibri" charset="0"/>
                <a:cs typeface="Calibri" charset="0"/>
              </a:rPr>
              <a:t>leurs</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attentes</a:t>
            </a:r>
            <a:r>
              <a:rPr lang="en-US" sz="2000" dirty="0">
                <a:solidFill>
                  <a:srgbClr val="8064A2"/>
                </a:solidFill>
                <a:ea typeface="Calibri" charset="0"/>
                <a:cs typeface="Calibri" charset="0"/>
              </a:rPr>
              <a:t> en </a:t>
            </a:r>
            <a:r>
              <a:rPr lang="en-US" sz="2000" dirty="0" err="1">
                <a:solidFill>
                  <a:srgbClr val="8064A2"/>
                </a:solidFill>
                <a:ea typeface="Calibri" charset="0"/>
                <a:cs typeface="Calibri" charset="0"/>
              </a:rPr>
              <a:t>termes</a:t>
            </a:r>
            <a:r>
              <a:rPr lang="en-US" sz="2000" dirty="0">
                <a:solidFill>
                  <a:srgbClr val="8064A2"/>
                </a:solidFill>
                <a:ea typeface="Calibri" charset="0"/>
                <a:cs typeface="Calibri" charset="0"/>
              </a:rPr>
              <a:t> </a:t>
            </a:r>
            <a:r>
              <a:rPr lang="en-US" sz="2000" dirty="0" err="1">
                <a:solidFill>
                  <a:srgbClr val="8064A2"/>
                </a:solidFill>
                <a:ea typeface="Calibri" charset="0"/>
                <a:cs typeface="Calibri" charset="0"/>
              </a:rPr>
              <a:t>d’apprentissage</a:t>
            </a:r>
            <a:r>
              <a:rPr lang="en-US" sz="2000" dirty="0">
                <a:solidFill>
                  <a:srgbClr val="8064A2"/>
                </a:solidFill>
                <a:ea typeface="Calibri" charset="0"/>
                <a:cs typeface="Calibri" charset="0"/>
              </a:rPr>
              <a:t>.</a:t>
            </a:r>
          </a:p>
        </p:txBody>
      </p:sp>
      <p:sp>
        <p:nvSpPr>
          <p:cNvPr id="13" name="TextBox 12"/>
          <p:cNvSpPr txBox="1"/>
          <p:nvPr/>
        </p:nvSpPr>
        <p:spPr>
          <a:xfrm>
            <a:off x="5652120" y="4919008"/>
            <a:ext cx="3491880" cy="1938992"/>
          </a:xfrm>
          <a:prstGeom prst="rect">
            <a:avLst/>
          </a:prstGeom>
          <a:noFill/>
        </p:spPr>
        <p:txBody>
          <a:bodyPr wrap="square">
            <a:spAutoFit/>
          </a:bodyPr>
          <a:lstStyle/>
          <a:p>
            <a:pPr defTabSz="457200"/>
            <a:r>
              <a:rPr lang="en-US" sz="2000" dirty="0">
                <a:ln w="3175">
                  <a:noFill/>
                </a:ln>
                <a:solidFill>
                  <a:srgbClr val="4BACC6"/>
                </a:solidFill>
                <a:ea typeface="Calibri" charset="0"/>
                <a:cs typeface="Calibri" charset="0"/>
              </a:rPr>
              <a:t>Les participants et les </a:t>
            </a:r>
            <a:r>
              <a:rPr lang="en-US" sz="2000" dirty="0" err="1">
                <a:ln w="3175">
                  <a:noFill/>
                </a:ln>
                <a:solidFill>
                  <a:srgbClr val="4BACC6"/>
                </a:solidFill>
                <a:ea typeface="Calibri" charset="0"/>
                <a:cs typeface="Calibri" charset="0"/>
              </a:rPr>
              <a:t>animateurs</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ont</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besoin</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d’une</a:t>
            </a:r>
            <a:r>
              <a:rPr lang="en-US" sz="2000" dirty="0">
                <a:ln w="3175">
                  <a:noFill/>
                </a:ln>
                <a:solidFill>
                  <a:srgbClr val="4BACC6"/>
                </a:solidFill>
                <a:ea typeface="Calibri" charset="0"/>
                <a:cs typeface="Calibri" charset="0"/>
              </a:rPr>
              <a:t> relation </a:t>
            </a:r>
            <a:r>
              <a:rPr lang="en-US" sz="2000" dirty="0" err="1">
                <a:ln w="3175">
                  <a:noFill/>
                </a:ln>
                <a:solidFill>
                  <a:srgbClr val="4BACC6"/>
                </a:solidFill>
                <a:ea typeface="Calibri" charset="0"/>
                <a:cs typeface="Calibri" charset="0"/>
              </a:rPr>
              <a:t>reposant</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sur</a:t>
            </a:r>
            <a:r>
              <a:rPr lang="en-US" sz="2000" dirty="0">
                <a:ln w="3175">
                  <a:noFill/>
                </a:ln>
                <a:solidFill>
                  <a:srgbClr val="4BACC6"/>
                </a:solidFill>
                <a:ea typeface="Calibri" charset="0"/>
                <a:cs typeface="Calibri" charset="0"/>
              </a:rPr>
              <a:t> la </a:t>
            </a:r>
            <a:r>
              <a:rPr lang="en-US" sz="2000" b="1" dirty="0" err="1">
                <a:ln w="3175">
                  <a:noFill/>
                </a:ln>
                <a:solidFill>
                  <a:srgbClr val="4BACC6"/>
                </a:solidFill>
                <a:ea typeface="Calibri" charset="0"/>
                <a:cs typeface="Calibri" charset="0"/>
              </a:rPr>
              <a:t>confiance</a:t>
            </a:r>
            <a:r>
              <a:rPr lang="en-US" sz="2000" b="1" dirty="0">
                <a:ln w="3175">
                  <a:noFill/>
                </a:ln>
                <a:solidFill>
                  <a:srgbClr val="4BACC6"/>
                </a:solidFill>
                <a:ea typeface="Calibri" charset="0"/>
                <a:cs typeface="Calibri" charset="0"/>
              </a:rPr>
              <a:t> et le respect </a:t>
            </a:r>
            <a:r>
              <a:rPr lang="en-US" sz="2000" dirty="0" err="1">
                <a:ln w="3175">
                  <a:noFill/>
                </a:ln>
                <a:solidFill>
                  <a:srgbClr val="4BACC6"/>
                </a:solidFill>
                <a:ea typeface="Calibri" charset="0"/>
                <a:cs typeface="Calibri" charset="0"/>
              </a:rPr>
              <a:t>afin</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d’atteindre</a:t>
            </a:r>
            <a:r>
              <a:rPr lang="en-US" sz="2000" dirty="0">
                <a:ln w="3175">
                  <a:noFill/>
                </a:ln>
                <a:solidFill>
                  <a:srgbClr val="4BACC6"/>
                </a:solidFill>
                <a:ea typeface="Calibri" charset="0"/>
                <a:cs typeface="Calibri" charset="0"/>
              </a:rPr>
              <a:t> les </a:t>
            </a:r>
            <a:r>
              <a:rPr lang="en-US" sz="2000" dirty="0" err="1">
                <a:ln w="3175">
                  <a:noFill/>
                </a:ln>
                <a:solidFill>
                  <a:srgbClr val="4BACC6"/>
                </a:solidFill>
                <a:ea typeface="Calibri" charset="0"/>
                <a:cs typeface="Calibri" charset="0"/>
              </a:rPr>
              <a:t>objectifs</a:t>
            </a:r>
            <a:r>
              <a:rPr lang="en-US" sz="2000" dirty="0">
                <a:ln w="3175">
                  <a:noFill/>
                </a:ln>
                <a:solidFill>
                  <a:srgbClr val="4BACC6"/>
                </a:solidFill>
                <a:ea typeface="Calibri" charset="0"/>
                <a:cs typeface="Calibri" charset="0"/>
              </a:rPr>
              <a:t> </a:t>
            </a:r>
            <a:r>
              <a:rPr lang="en-US" sz="2000" dirty="0" err="1">
                <a:ln w="3175">
                  <a:noFill/>
                </a:ln>
                <a:solidFill>
                  <a:srgbClr val="4BACC6"/>
                </a:solidFill>
                <a:ea typeface="Calibri" charset="0"/>
                <a:cs typeface="Calibri" charset="0"/>
              </a:rPr>
              <a:t>d’apprentissage</a:t>
            </a:r>
            <a:r>
              <a:rPr lang="en-US" sz="2000" dirty="0">
                <a:ln w="3175">
                  <a:noFill/>
                </a:ln>
                <a:solidFill>
                  <a:srgbClr val="4BACC6"/>
                </a:solidFill>
                <a:ea typeface="Calibri" charset="0"/>
                <a:cs typeface="Calibri" charset="0"/>
              </a:rPr>
              <a:t>.</a:t>
            </a:r>
          </a:p>
        </p:txBody>
      </p:sp>
      <p:sp>
        <p:nvSpPr>
          <p:cNvPr id="2" name="Title 1"/>
          <p:cNvSpPr>
            <a:spLocks noGrp="1"/>
          </p:cNvSpPr>
          <p:nvPr>
            <p:ph type="title"/>
          </p:nvPr>
        </p:nvSpPr>
        <p:spPr/>
        <p:txBody>
          <a:bodyPr/>
          <a:lstStyle/>
          <a:p>
            <a:r>
              <a:rPr lang="en-US"/>
              <a:t>Rôles et responsabilités</a:t>
            </a:r>
          </a:p>
        </p:txBody>
      </p:sp>
    </p:spTree>
    <p:extLst>
      <p:ext uri="{BB962C8B-B14F-4D97-AF65-F5344CB8AC3E}">
        <p14:creationId xmlns:p14="http://schemas.microsoft.com/office/powerpoint/2010/main" val="40199726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5105" y="1146200"/>
            <a:ext cx="8229600" cy="493712"/>
          </a:xfrm>
        </p:spPr>
        <p:txBody>
          <a:bodyPr anchor="t">
            <a:normAutofit fontScale="85000" lnSpcReduction="10000"/>
          </a:bodyPr>
          <a:lstStyle/>
          <a:p>
            <a:pPr marL="0" indent="0" algn="ctr">
              <a:buNone/>
            </a:pPr>
            <a:r>
              <a:rPr lang="en-US" sz="2400">
                <a:latin typeface="Calibri" charset="0"/>
                <a:ea typeface="Calibri" charset="0"/>
                <a:cs typeface="Calibri" charset="0"/>
              </a:rPr>
              <a:t>Nous </a:t>
            </a:r>
            <a:r>
              <a:rPr lang="en-US" sz="2400" b="1">
                <a:latin typeface="Calibri" charset="0"/>
                <a:ea typeface="Calibri" charset="0"/>
                <a:cs typeface="Calibri" charset="0"/>
              </a:rPr>
              <a:t>sommes tous mutuellement responsables </a:t>
            </a:r>
            <a:r>
              <a:rPr lang="en-US" sz="2400">
                <a:latin typeface="Calibri" charset="0"/>
                <a:ea typeface="Calibri" charset="0"/>
                <a:cs typeface="Calibri" charset="0"/>
              </a:rPr>
              <a:t>du succès d’une formation</a:t>
            </a:r>
          </a:p>
          <a:p>
            <a:pPr marL="0" indent="0">
              <a:buNone/>
            </a:pPr>
            <a:endParaRPr lang="en-US" sz="2400" dirty="0">
              <a:latin typeface="Calibri" charset="0"/>
              <a:ea typeface="Calibri" charset="0"/>
              <a:cs typeface="Calibri" charset="0"/>
            </a:endParaRPr>
          </a:p>
          <a:p>
            <a:pPr marL="0" indent="0">
              <a:buNone/>
            </a:pPr>
            <a:endParaRPr lang="en-US" sz="2400" b="1" dirty="0">
              <a:latin typeface="Calibri" charset="0"/>
              <a:ea typeface="Calibri" charset="0"/>
              <a:cs typeface="Calibri" charset="0"/>
            </a:endParaRPr>
          </a:p>
          <a:p>
            <a:endParaRPr lang="en-US" sz="2400" dirty="0">
              <a:latin typeface="Calibri" charset="0"/>
              <a:ea typeface="Calibri" charset="0"/>
              <a:cs typeface="Calibri" charset="0"/>
            </a:endParaRPr>
          </a:p>
          <a:p>
            <a:endParaRPr lang="en-US" sz="2400" dirty="0">
              <a:latin typeface="Calibri" charset="0"/>
              <a:ea typeface="Calibri" charset="0"/>
              <a:cs typeface="Calibri" charset="0"/>
            </a:endParaRPr>
          </a:p>
          <a:p>
            <a:endParaRPr lang="en-US" sz="2400" dirty="0">
              <a:latin typeface="Calibri" charset="0"/>
              <a:ea typeface="Calibri" charset="0"/>
              <a:cs typeface="Calibri" charset="0"/>
            </a:endParaRPr>
          </a:p>
          <a:p>
            <a:pPr marL="0" indent="0">
              <a:buNone/>
            </a:pPr>
            <a:endParaRPr lang="en-US" sz="2400" dirty="0">
              <a:latin typeface="Calibri" charset="0"/>
              <a:ea typeface="Calibri" charset="0"/>
              <a:cs typeface="Calibri" charset="0"/>
            </a:endParaRPr>
          </a:p>
          <a:p>
            <a:pPr marL="0" indent="0">
              <a:buNone/>
            </a:pPr>
            <a:endParaRPr lang="en-US" sz="2400" dirty="0">
              <a:latin typeface="Calibri" charset="0"/>
              <a:ea typeface="Calibri" charset="0"/>
              <a:cs typeface="Calibri" charset="0"/>
            </a:endParaRPr>
          </a:p>
        </p:txBody>
      </p:sp>
      <p:sp>
        <p:nvSpPr>
          <p:cNvPr id="6" name="TextBox 5"/>
          <p:cNvSpPr txBox="1"/>
          <p:nvPr/>
        </p:nvSpPr>
        <p:spPr>
          <a:xfrm>
            <a:off x="0" y="3325119"/>
            <a:ext cx="3995936" cy="3170099"/>
          </a:xfrm>
          <a:prstGeom prst="rect">
            <a:avLst/>
          </a:prstGeom>
          <a:noFill/>
          <a:ln>
            <a:noFill/>
          </a:ln>
        </p:spPr>
        <p:txBody>
          <a:bodyPr wrap="square">
            <a:spAutoFit/>
          </a:bodyPr>
          <a:lstStyle/>
          <a:p>
            <a:pPr marL="285750" indent="-285750" defTabSz="457200">
              <a:buFont typeface="Wingdings" panose="05000000000000000000" pitchFamily="2" charset="2"/>
              <a:buChar char="Ø"/>
            </a:pPr>
            <a:r>
              <a:rPr lang="en-US" sz="2000" dirty="0" err="1">
                <a:solidFill>
                  <a:prstClr val="black"/>
                </a:solidFill>
                <a:ea typeface="Calibri" charset="0"/>
                <a:cs typeface="Calibri" charset="0"/>
              </a:rPr>
              <a:t>Présenter</a:t>
            </a:r>
            <a:r>
              <a:rPr lang="en-US" sz="2000" dirty="0">
                <a:solidFill>
                  <a:prstClr val="black"/>
                </a:solidFill>
                <a:ea typeface="Calibri" charset="0"/>
                <a:cs typeface="Calibri" charset="0"/>
              </a:rPr>
              <a:t> et </a:t>
            </a:r>
            <a:r>
              <a:rPr lang="en-US" sz="2000" dirty="0" err="1">
                <a:solidFill>
                  <a:prstClr val="black"/>
                </a:solidFill>
                <a:ea typeface="Calibri" charset="0"/>
                <a:cs typeface="Calibri" charset="0"/>
              </a:rPr>
              <a:t>expliquer</a:t>
            </a:r>
            <a:r>
              <a:rPr lang="en-US" sz="2000" dirty="0">
                <a:solidFill>
                  <a:prstClr val="black"/>
                </a:solidFill>
                <a:ea typeface="Calibri" charset="0"/>
                <a:cs typeface="Calibri" charset="0"/>
              </a:rPr>
              <a:t> les </a:t>
            </a:r>
            <a:r>
              <a:rPr lang="en-US" sz="2000" dirty="0" err="1">
                <a:solidFill>
                  <a:prstClr val="black"/>
                </a:solidFill>
                <a:ea typeface="Calibri" charset="0"/>
                <a:cs typeface="Calibri" charset="0"/>
              </a:rPr>
              <a:t>principaux</a:t>
            </a:r>
            <a:r>
              <a:rPr lang="en-US" sz="2000" dirty="0">
                <a:solidFill>
                  <a:prstClr val="black"/>
                </a:solidFill>
                <a:ea typeface="Calibri" charset="0"/>
                <a:cs typeface="Calibri" charset="0"/>
              </a:rPr>
              <a:t> </a:t>
            </a:r>
            <a:r>
              <a:rPr lang="en-US" sz="2000" b="1" dirty="0">
                <a:solidFill>
                  <a:prstClr val="black"/>
                </a:solidFill>
                <a:ea typeface="Calibri" charset="0"/>
                <a:cs typeface="Calibri" charset="0"/>
              </a:rPr>
              <a:t>concepts de coordination du cluster</a:t>
            </a:r>
          </a:p>
          <a:p>
            <a:pPr marL="285750" indent="-285750" defTabSz="457200">
              <a:buFont typeface="Wingdings" panose="05000000000000000000" pitchFamily="2" charset="2"/>
              <a:buChar char="Ø"/>
            </a:pPr>
            <a:r>
              <a:rPr lang="en-US" sz="2000" dirty="0" err="1">
                <a:solidFill>
                  <a:prstClr val="black"/>
                </a:solidFill>
                <a:ea typeface="Calibri" charset="0"/>
                <a:cs typeface="Calibri" charset="0"/>
              </a:rPr>
              <a:t>Animer</a:t>
            </a:r>
            <a:r>
              <a:rPr lang="en-US" sz="2000" dirty="0">
                <a:solidFill>
                  <a:prstClr val="black"/>
                </a:solidFill>
                <a:ea typeface="Calibri" charset="0"/>
                <a:cs typeface="Calibri" charset="0"/>
              </a:rPr>
              <a:t> les discussions et la </a:t>
            </a:r>
            <a:r>
              <a:rPr lang="en-US" sz="2000" dirty="0" err="1">
                <a:solidFill>
                  <a:prstClr val="black"/>
                </a:solidFill>
                <a:ea typeface="Calibri" charset="0"/>
                <a:cs typeface="Calibri" charset="0"/>
              </a:rPr>
              <a:t>rétro</a:t>
            </a:r>
            <a:r>
              <a:rPr lang="en-US" sz="2000" dirty="0">
                <a:solidFill>
                  <a:prstClr val="black"/>
                </a:solidFill>
                <a:ea typeface="Calibri" charset="0"/>
                <a:cs typeface="Calibri" charset="0"/>
              </a:rPr>
              <a:t>-information</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Aider les participants à </a:t>
            </a:r>
            <a:r>
              <a:rPr lang="en-US" sz="2000" b="1" dirty="0" err="1">
                <a:solidFill>
                  <a:prstClr val="black"/>
                </a:solidFill>
                <a:ea typeface="Calibri" charset="0"/>
                <a:cs typeface="Calibri" charset="0"/>
              </a:rPr>
              <a:t>appliquer</a:t>
            </a:r>
            <a:r>
              <a:rPr lang="en-US" sz="2000" b="1" dirty="0">
                <a:solidFill>
                  <a:prstClr val="black"/>
                </a:solidFill>
                <a:ea typeface="Calibri" charset="0"/>
                <a:cs typeface="Calibri" charset="0"/>
              </a:rPr>
              <a:t> </a:t>
            </a:r>
            <a:r>
              <a:rPr lang="en-US" sz="2000" b="1" dirty="0" err="1">
                <a:solidFill>
                  <a:prstClr val="black"/>
                </a:solidFill>
                <a:ea typeface="Calibri" charset="0"/>
                <a:cs typeface="Calibri" charset="0"/>
              </a:rPr>
              <a:t>ce</a:t>
            </a:r>
            <a:r>
              <a:rPr lang="en-US" sz="2000" b="1" dirty="0">
                <a:solidFill>
                  <a:prstClr val="black"/>
                </a:solidFill>
                <a:ea typeface="Calibri" charset="0"/>
                <a:cs typeface="Calibri" charset="0"/>
              </a:rPr>
              <a:t> </a:t>
            </a:r>
            <a:r>
              <a:rPr lang="en-US" sz="2000" b="1" dirty="0" err="1">
                <a:solidFill>
                  <a:prstClr val="black"/>
                </a:solidFill>
                <a:ea typeface="Calibri" charset="0"/>
                <a:cs typeface="Calibri" charset="0"/>
              </a:rPr>
              <a:t>qu’ils</a:t>
            </a:r>
            <a:r>
              <a:rPr lang="en-US" sz="2000" b="1" dirty="0">
                <a:solidFill>
                  <a:prstClr val="black"/>
                </a:solidFill>
                <a:ea typeface="Calibri" charset="0"/>
                <a:cs typeface="Calibri" charset="0"/>
              </a:rPr>
              <a:t> </a:t>
            </a:r>
            <a:r>
              <a:rPr lang="en-US" sz="2000" b="1" dirty="0" err="1">
                <a:solidFill>
                  <a:prstClr val="black"/>
                </a:solidFill>
                <a:ea typeface="Calibri" charset="0"/>
                <a:cs typeface="Calibri" charset="0"/>
              </a:rPr>
              <a:t>ont</a:t>
            </a:r>
            <a:r>
              <a:rPr lang="en-US" sz="2000" b="1" dirty="0">
                <a:solidFill>
                  <a:prstClr val="black"/>
                </a:solidFill>
                <a:ea typeface="Calibri" charset="0"/>
                <a:cs typeface="Calibri" charset="0"/>
              </a:rPr>
              <a:t> </a:t>
            </a:r>
            <a:r>
              <a:rPr lang="en-US" sz="2000" b="1" dirty="0" err="1">
                <a:solidFill>
                  <a:prstClr val="black"/>
                </a:solidFill>
                <a:ea typeface="Calibri" charset="0"/>
                <a:cs typeface="Calibri" charset="0"/>
              </a:rPr>
              <a:t>appris</a:t>
            </a:r>
            <a:r>
              <a:rPr lang="en-US" sz="2000" b="1" dirty="0">
                <a:solidFill>
                  <a:prstClr val="black"/>
                </a:solidFill>
                <a:ea typeface="Calibri" charset="0"/>
                <a:cs typeface="Calibri" charset="0"/>
              </a:rPr>
              <a:t> </a:t>
            </a:r>
            <a:r>
              <a:rPr lang="en-US" sz="2000" dirty="0" err="1">
                <a:solidFill>
                  <a:prstClr val="black"/>
                </a:solidFill>
                <a:ea typeface="Calibri" charset="0"/>
                <a:cs typeface="Calibri" charset="0"/>
              </a:rPr>
              <a:t>dans</a:t>
            </a:r>
            <a:r>
              <a:rPr lang="en-US" sz="2000" dirty="0">
                <a:solidFill>
                  <a:prstClr val="black"/>
                </a:solidFill>
                <a:ea typeface="Calibri" charset="0"/>
                <a:cs typeface="Calibri" charset="0"/>
              </a:rPr>
              <a:t> le cadre du travail en </a:t>
            </a:r>
            <a:r>
              <a:rPr lang="en-US" sz="2000" dirty="0" err="1">
                <a:solidFill>
                  <a:prstClr val="black"/>
                </a:solidFill>
                <a:ea typeface="Calibri" charset="0"/>
                <a:cs typeface="Calibri" charset="0"/>
              </a:rPr>
              <a:t>groupe</a:t>
            </a:r>
            <a:r>
              <a:rPr lang="en-US" sz="2000" dirty="0">
                <a:solidFill>
                  <a:prstClr val="black"/>
                </a:solidFill>
                <a:ea typeface="Calibri" charset="0"/>
                <a:cs typeface="Calibri" charset="0"/>
              </a:rPr>
              <a:t> </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Aider les participants à </a:t>
            </a:r>
            <a:r>
              <a:rPr lang="en-US" sz="2000" dirty="0" err="1">
                <a:solidFill>
                  <a:prstClr val="black"/>
                </a:solidFill>
                <a:ea typeface="Calibri" charset="0"/>
                <a:cs typeface="Calibri" charset="0"/>
              </a:rPr>
              <a:t>rester</a:t>
            </a:r>
            <a:r>
              <a:rPr lang="en-US" sz="2000" dirty="0">
                <a:solidFill>
                  <a:prstClr val="black"/>
                </a:solidFill>
                <a:ea typeface="Calibri" charset="0"/>
                <a:cs typeface="Calibri" charset="0"/>
              </a:rPr>
              <a:t> </a:t>
            </a:r>
            <a:r>
              <a:rPr lang="en-US" sz="2000" b="1" dirty="0" err="1">
                <a:solidFill>
                  <a:prstClr val="black"/>
                </a:solidFill>
                <a:ea typeface="Calibri" charset="0"/>
                <a:cs typeface="Calibri" charset="0"/>
              </a:rPr>
              <a:t>concentrés</a:t>
            </a:r>
            <a:r>
              <a:rPr lang="en-US" sz="2000" b="1" dirty="0">
                <a:solidFill>
                  <a:prstClr val="black"/>
                </a:solidFill>
                <a:ea typeface="Calibri" charset="0"/>
                <a:cs typeface="Calibri" charset="0"/>
              </a:rPr>
              <a:t> et </a:t>
            </a:r>
            <a:r>
              <a:rPr lang="en-US" sz="2000" b="1" dirty="0" err="1">
                <a:solidFill>
                  <a:prstClr val="black"/>
                </a:solidFill>
                <a:ea typeface="Calibri" charset="0"/>
                <a:cs typeface="Calibri" charset="0"/>
              </a:rPr>
              <a:t>motivés</a:t>
            </a:r>
            <a:endParaRPr lang="en-US" sz="2000" b="1" dirty="0">
              <a:solidFill>
                <a:prstClr val="black"/>
              </a:solidFill>
              <a:ea typeface="Calibri" charset="0"/>
              <a:cs typeface="Calibri" charset="0"/>
            </a:endParaRPr>
          </a:p>
        </p:txBody>
      </p:sp>
      <p:sp>
        <p:nvSpPr>
          <p:cNvPr id="8" name="TextBox 7"/>
          <p:cNvSpPr txBox="1"/>
          <p:nvPr/>
        </p:nvSpPr>
        <p:spPr>
          <a:xfrm>
            <a:off x="6403492" y="3442615"/>
            <a:ext cx="2764894" cy="2554545"/>
          </a:xfrm>
          <a:prstGeom prst="rect">
            <a:avLst/>
          </a:prstGeom>
          <a:noFill/>
        </p:spPr>
        <p:txBody>
          <a:bodyPr wrap="square">
            <a:spAutoFit/>
          </a:bodyPr>
          <a:lstStyle/>
          <a:p>
            <a:pPr marL="285750" indent="-285750" defTabSz="457200">
              <a:buFont typeface="Wingdings" panose="05000000000000000000" pitchFamily="2" charset="2"/>
              <a:buChar char="Ø"/>
            </a:pPr>
            <a:r>
              <a:rPr lang="en-US" sz="2000" b="1" dirty="0" err="1">
                <a:solidFill>
                  <a:prstClr val="black"/>
                </a:solidFill>
                <a:ea typeface="Calibri" charset="0"/>
                <a:cs typeface="Calibri" charset="0"/>
              </a:rPr>
              <a:t>Éteindre</a:t>
            </a:r>
            <a:r>
              <a:rPr lang="en-US" sz="2000" b="1" dirty="0">
                <a:solidFill>
                  <a:prstClr val="black"/>
                </a:solidFill>
                <a:ea typeface="Calibri" charset="0"/>
                <a:cs typeface="Calibri" charset="0"/>
              </a:rPr>
              <a:t> </a:t>
            </a:r>
            <a:r>
              <a:rPr lang="en-US" sz="2000" dirty="0" err="1">
                <a:solidFill>
                  <a:prstClr val="black"/>
                </a:solidFill>
                <a:ea typeface="Calibri" charset="0"/>
                <a:cs typeface="Calibri" charset="0"/>
              </a:rPr>
              <a:t>nos</a:t>
            </a:r>
            <a:r>
              <a:rPr lang="en-US" sz="2000" dirty="0">
                <a:solidFill>
                  <a:prstClr val="black"/>
                </a:solidFill>
                <a:ea typeface="Calibri" charset="0"/>
                <a:cs typeface="Calibri" charset="0"/>
              </a:rPr>
              <a:t> </a:t>
            </a:r>
            <a:r>
              <a:rPr lang="en-US" sz="2000" dirty="0" err="1">
                <a:solidFill>
                  <a:prstClr val="black"/>
                </a:solidFill>
                <a:ea typeface="Calibri" charset="0"/>
                <a:cs typeface="Calibri" charset="0"/>
              </a:rPr>
              <a:t>téléphones</a:t>
            </a:r>
            <a:r>
              <a:rPr lang="en-US" sz="2000" dirty="0">
                <a:solidFill>
                  <a:prstClr val="black"/>
                </a:solidFill>
                <a:ea typeface="Calibri" charset="0"/>
                <a:cs typeface="Calibri" charset="0"/>
              </a:rPr>
              <a:t> portables </a:t>
            </a:r>
            <a:r>
              <a:rPr lang="en-US" sz="2000" dirty="0" err="1">
                <a:solidFill>
                  <a:prstClr val="black"/>
                </a:solidFill>
                <a:ea typeface="Calibri" charset="0"/>
                <a:cs typeface="Calibri" charset="0"/>
              </a:rPr>
              <a:t>durant</a:t>
            </a:r>
            <a:r>
              <a:rPr lang="en-US" sz="2000" dirty="0">
                <a:solidFill>
                  <a:prstClr val="black"/>
                </a:solidFill>
                <a:ea typeface="Calibri" charset="0"/>
                <a:cs typeface="Calibri" charset="0"/>
              </a:rPr>
              <a:t> les séances</a:t>
            </a:r>
          </a:p>
          <a:p>
            <a:pPr marL="285750" indent="-285750" defTabSz="457200">
              <a:buFont typeface="Wingdings" panose="05000000000000000000" pitchFamily="2" charset="2"/>
              <a:buChar char="Ø"/>
            </a:pPr>
            <a:r>
              <a:rPr lang="en-US" sz="2000" b="1" dirty="0">
                <a:solidFill>
                  <a:prstClr val="black"/>
                </a:solidFill>
                <a:ea typeface="Calibri" charset="0"/>
                <a:cs typeface="Calibri" charset="0"/>
              </a:rPr>
              <a:t>Ne pas consulter </a:t>
            </a:r>
            <a:r>
              <a:rPr lang="en-US" sz="2000" dirty="0" err="1">
                <a:solidFill>
                  <a:prstClr val="black"/>
                </a:solidFill>
                <a:ea typeface="Calibri" charset="0"/>
                <a:cs typeface="Calibri" charset="0"/>
              </a:rPr>
              <a:t>nos</a:t>
            </a:r>
            <a:r>
              <a:rPr lang="en-US" sz="2000" dirty="0">
                <a:solidFill>
                  <a:prstClr val="black"/>
                </a:solidFill>
                <a:ea typeface="Calibri" charset="0"/>
                <a:cs typeface="Calibri" charset="0"/>
              </a:rPr>
              <a:t> e-mails </a:t>
            </a:r>
            <a:r>
              <a:rPr lang="en-US" sz="2000" dirty="0" err="1">
                <a:solidFill>
                  <a:prstClr val="black"/>
                </a:solidFill>
                <a:ea typeface="Calibri" charset="0"/>
                <a:cs typeface="Calibri" charset="0"/>
              </a:rPr>
              <a:t>durant</a:t>
            </a:r>
            <a:r>
              <a:rPr lang="en-US" sz="2000" dirty="0">
                <a:solidFill>
                  <a:prstClr val="black"/>
                </a:solidFill>
                <a:ea typeface="Calibri" charset="0"/>
                <a:cs typeface="Calibri" charset="0"/>
              </a:rPr>
              <a:t> les séances</a:t>
            </a:r>
          </a:p>
          <a:p>
            <a:pPr marL="285750" indent="-285750" defTabSz="457200">
              <a:buFont typeface="Wingdings" panose="05000000000000000000" pitchFamily="2" charset="2"/>
              <a:buChar char="Ø"/>
            </a:pPr>
            <a:r>
              <a:rPr lang="en-US" sz="2000" dirty="0" err="1">
                <a:solidFill>
                  <a:prstClr val="black"/>
                </a:solidFill>
                <a:ea typeface="Calibri" charset="0"/>
                <a:cs typeface="Calibri" charset="0"/>
              </a:rPr>
              <a:t>Rester</a:t>
            </a:r>
            <a:r>
              <a:rPr lang="en-US" sz="2000" dirty="0">
                <a:solidFill>
                  <a:prstClr val="black"/>
                </a:solidFill>
                <a:ea typeface="Calibri" charset="0"/>
                <a:cs typeface="Calibri" charset="0"/>
              </a:rPr>
              <a:t> </a:t>
            </a:r>
            <a:r>
              <a:rPr lang="en-US" sz="2000" b="1" dirty="0" err="1">
                <a:solidFill>
                  <a:prstClr val="black"/>
                </a:solidFill>
                <a:ea typeface="Calibri" charset="0"/>
                <a:cs typeface="Calibri" charset="0"/>
              </a:rPr>
              <a:t>motivés</a:t>
            </a:r>
            <a:r>
              <a:rPr lang="en-US" sz="2000" b="1" dirty="0">
                <a:solidFill>
                  <a:prstClr val="black"/>
                </a:solidFill>
                <a:ea typeface="Calibri" charset="0"/>
                <a:cs typeface="Calibri" charset="0"/>
              </a:rPr>
              <a:t> et </a:t>
            </a:r>
            <a:r>
              <a:rPr lang="en-US" sz="2000" b="1" dirty="0" err="1">
                <a:solidFill>
                  <a:prstClr val="black"/>
                </a:solidFill>
                <a:ea typeface="Calibri" charset="0"/>
                <a:cs typeface="Calibri" charset="0"/>
              </a:rPr>
              <a:t>concentrés</a:t>
            </a:r>
            <a:endParaRPr lang="en-US" sz="2000" b="1" dirty="0">
              <a:solidFill>
                <a:prstClr val="black"/>
              </a:solidFill>
              <a:ea typeface="Calibri" charset="0"/>
              <a:cs typeface="Calibri" charset="0"/>
            </a:endParaRPr>
          </a:p>
        </p:txBody>
      </p:sp>
      <p:sp>
        <p:nvSpPr>
          <p:cNvPr id="9" name="TextBox 8"/>
          <p:cNvSpPr txBox="1"/>
          <p:nvPr/>
        </p:nvSpPr>
        <p:spPr>
          <a:xfrm>
            <a:off x="3923928" y="3140968"/>
            <a:ext cx="2321145" cy="2862322"/>
          </a:xfrm>
          <a:prstGeom prst="rect">
            <a:avLst/>
          </a:prstGeom>
          <a:noFill/>
          <a:ln>
            <a:noFill/>
          </a:ln>
        </p:spPr>
        <p:txBody>
          <a:bodyPr wrap="square">
            <a:spAutoFit/>
          </a:bodyPr>
          <a:lstStyle>
            <a:defPPr>
              <a:defRPr lang="en-US"/>
            </a:defPPr>
            <a:lvl1pPr marL="285750" indent="-285750" defTabSz="457200">
              <a:buFont typeface="Wingdings" panose="05000000000000000000" pitchFamily="2" charset="2"/>
              <a:buChar char="Ø"/>
              <a:defRPr sz="2000">
                <a:solidFill>
                  <a:prstClr val="black"/>
                </a:solidFill>
                <a:ea typeface="Calibri" charset="0"/>
                <a:cs typeface="Calibri" charset="0"/>
              </a:defRPr>
            </a:lvl1pPr>
          </a:lstStyle>
          <a:p>
            <a:r>
              <a:rPr lang="en-US" dirty="0"/>
              <a:t>Arriver à </a:t>
            </a:r>
            <a:r>
              <a:rPr lang="en-US" dirty="0" err="1"/>
              <a:t>l’heure</a:t>
            </a:r>
            <a:endParaRPr lang="en-US" dirty="0"/>
          </a:p>
          <a:p>
            <a:r>
              <a:rPr lang="en-US" dirty="0"/>
              <a:t>Arriver en </a:t>
            </a:r>
            <a:r>
              <a:rPr lang="en-US" dirty="0" err="1"/>
              <a:t>étant</a:t>
            </a:r>
            <a:r>
              <a:rPr lang="en-US" dirty="0"/>
              <a:t> </a:t>
            </a:r>
            <a:r>
              <a:rPr lang="en-US" dirty="0" err="1"/>
              <a:t>préparés</a:t>
            </a:r>
            <a:endParaRPr lang="en-US" dirty="0"/>
          </a:p>
          <a:p>
            <a:r>
              <a:rPr lang="en-US" dirty="0" err="1"/>
              <a:t>Écouter</a:t>
            </a:r>
            <a:r>
              <a:rPr lang="en-US" dirty="0"/>
              <a:t> et </a:t>
            </a:r>
            <a:r>
              <a:rPr lang="en-US" dirty="0" err="1"/>
              <a:t>parler</a:t>
            </a:r>
            <a:r>
              <a:rPr lang="en-US" dirty="0"/>
              <a:t> avec respect</a:t>
            </a:r>
          </a:p>
          <a:p>
            <a:r>
              <a:rPr lang="en-US" dirty="0" err="1"/>
              <a:t>Participer</a:t>
            </a:r>
            <a:r>
              <a:rPr lang="en-US" dirty="0"/>
              <a:t> aux discussions et aux </a:t>
            </a:r>
            <a:r>
              <a:rPr lang="en-US" dirty="0" err="1"/>
              <a:t>travaux</a:t>
            </a:r>
            <a:r>
              <a:rPr lang="en-US" dirty="0"/>
              <a:t> de </a:t>
            </a:r>
            <a:r>
              <a:rPr lang="en-US" dirty="0" err="1"/>
              <a:t>groupe</a:t>
            </a:r>
            <a:endParaRPr lang="en-US" dirty="0"/>
          </a:p>
        </p:txBody>
      </p:sp>
      <p:pic>
        <p:nvPicPr>
          <p:cNvPr id="10" name="Picture 9"/>
          <p:cNvPicPr>
            <a:picLocks noChangeAspect="1"/>
          </p:cNvPicPr>
          <p:nvPr/>
        </p:nvPicPr>
        <p:blipFill>
          <a:blip r:embed="rId3" cstate="print"/>
          <a:stretch>
            <a:fillRect/>
          </a:stretch>
        </p:blipFill>
        <p:spPr>
          <a:xfrm>
            <a:off x="1105192" y="1776499"/>
            <a:ext cx="964344" cy="950368"/>
          </a:xfrm>
          <a:prstGeom prst="rect">
            <a:avLst/>
          </a:prstGeom>
        </p:spPr>
      </p:pic>
      <p:pic>
        <p:nvPicPr>
          <p:cNvPr id="11" name="Picture 10"/>
          <p:cNvPicPr>
            <a:picLocks noChangeAspect="1"/>
          </p:cNvPicPr>
          <p:nvPr/>
        </p:nvPicPr>
        <p:blipFill>
          <a:blip r:embed="rId4" cstate="print"/>
          <a:stretch>
            <a:fillRect/>
          </a:stretch>
        </p:blipFill>
        <p:spPr>
          <a:xfrm>
            <a:off x="4116491" y="1731134"/>
            <a:ext cx="957287" cy="950400"/>
          </a:xfrm>
          <a:prstGeom prst="rect">
            <a:avLst/>
          </a:prstGeom>
        </p:spPr>
      </p:pic>
      <p:pic>
        <p:nvPicPr>
          <p:cNvPr id="12" name="Picture 11"/>
          <p:cNvPicPr>
            <a:picLocks noChangeAspect="1"/>
          </p:cNvPicPr>
          <p:nvPr/>
        </p:nvPicPr>
        <p:blipFill>
          <a:blip r:embed="rId5" cstate="print"/>
          <a:stretch>
            <a:fillRect/>
          </a:stretch>
        </p:blipFill>
        <p:spPr>
          <a:xfrm>
            <a:off x="7134618" y="1651938"/>
            <a:ext cx="964376" cy="950400"/>
          </a:xfrm>
          <a:prstGeom prst="rect">
            <a:avLst/>
          </a:prstGeom>
        </p:spPr>
      </p:pic>
      <p:sp>
        <p:nvSpPr>
          <p:cNvPr id="2" name="Rectangle 1"/>
          <p:cNvSpPr/>
          <p:nvPr/>
        </p:nvSpPr>
        <p:spPr>
          <a:xfrm>
            <a:off x="0" y="2780928"/>
            <a:ext cx="2184957" cy="461665"/>
          </a:xfrm>
          <a:prstGeom prst="rect">
            <a:avLst/>
          </a:prstGeom>
        </p:spPr>
        <p:txBody>
          <a:bodyPr wrap="none">
            <a:spAutoFit/>
          </a:bodyPr>
          <a:lstStyle/>
          <a:p>
            <a:pPr defTabSz="457200"/>
            <a:r>
              <a:rPr lang="en-US" sz="2400" b="1" dirty="0">
                <a:solidFill>
                  <a:prstClr val="black"/>
                </a:solidFill>
                <a:ea typeface="Calibri" charset="0"/>
                <a:cs typeface="Calibri" charset="0"/>
              </a:rPr>
              <a:t>Les </a:t>
            </a:r>
            <a:r>
              <a:rPr lang="en-US" sz="2400" b="1" dirty="0" err="1">
                <a:solidFill>
                  <a:prstClr val="black"/>
                </a:solidFill>
                <a:ea typeface="Calibri" charset="0"/>
                <a:cs typeface="Calibri" charset="0"/>
              </a:rPr>
              <a:t>animateurs</a:t>
            </a:r>
            <a:r>
              <a:rPr lang="en-US" sz="2400" b="1" dirty="0">
                <a:solidFill>
                  <a:prstClr val="black"/>
                </a:solidFill>
                <a:ea typeface="Calibri" charset="0"/>
                <a:cs typeface="Calibri" charset="0"/>
              </a:rPr>
              <a:t> </a:t>
            </a:r>
            <a:r>
              <a:rPr lang="en-US" sz="2400" b="1" dirty="0" err="1">
                <a:solidFill>
                  <a:prstClr val="black"/>
                </a:solidFill>
                <a:ea typeface="Calibri" charset="0"/>
                <a:cs typeface="Calibri" charset="0"/>
              </a:rPr>
              <a:t>devront</a:t>
            </a:r>
            <a:r>
              <a:rPr lang="en-US" sz="2400" b="1" dirty="0">
                <a:solidFill>
                  <a:prstClr val="black"/>
                </a:solidFill>
                <a:ea typeface="Calibri" charset="0"/>
                <a:cs typeface="Calibri" charset="0"/>
              </a:rPr>
              <a:t> :</a:t>
            </a:r>
            <a:endParaRPr lang="en-US" sz="2400" dirty="0">
              <a:solidFill>
                <a:prstClr val="black"/>
              </a:solidFill>
            </a:endParaRPr>
          </a:p>
        </p:txBody>
      </p:sp>
      <p:sp>
        <p:nvSpPr>
          <p:cNvPr id="4" name="Rectangle 3"/>
          <p:cNvSpPr/>
          <p:nvPr/>
        </p:nvSpPr>
        <p:spPr>
          <a:xfrm>
            <a:off x="3419872" y="2492896"/>
            <a:ext cx="2309351" cy="461665"/>
          </a:xfrm>
          <a:prstGeom prst="rect">
            <a:avLst/>
          </a:prstGeom>
        </p:spPr>
        <p:txBody>
          <a:bodyPr wrap="none">
            <a:spAutoFit/>
          </a:bodyPr>
          <a:lstStyle/>
          <a:p>
            <a:pPr algn="ctr" defTabSz="457200"/>
            <a:r>
              <a:rPr lang="en-US" sz="2400" b="1" dirty="0">
                <a:solidFill>
                  <a:prstClr val="black"/>
                </a:solidFill>
                <a:ea typeface="Calibri" charset="0"/>
                <a:cs typeface="Calibri" charset="0"/>
              </a:rPr>
              <a:t>Les participants </a:t>
            </a:r>
            <a:r>
              <a:rPr lang="en-US" sz="2400" b="1" dirty="0" err="1">
                <a:solidFill>
                  <a:prstClr val="black"/>
                </a:solidFill>
                <a:ea typeface="Calibri" charset="0"/>
                <a:cs typeface="Calibri" charset="0"/>
              </a:rPr>
              <a:t>devront</a:t>
            </a:r>
            <a:r>
              <a:rPr lang="en-US" sz="2400" b="1" dirty="0">
                <a:solidFill>
                  <a:prstClr val="black"/>
                </a:solidFill>
                <a:ea typeface="Calibri" charset="0"/>
                <a:cs typeface="Calibri" charset="0"/>
              </a:rPr>
              <a:t> :</a:t>
            </a:r>
          </a:p>
        </p:txBody>
      </p:sp>
      <p:sp>
        <p:nvSpPr>
          <p:cNvPr id="7" name="Rectangle 6"/>
          <p:cNvSpPr/>
          <p:nvPr/>
        </p:nvSpPr>
        <p:spPr>
          <a:xfrm>
            <a:off x="6822229" y="2726867"/>
            <a:ext cx="1589154" cy="461665"/>
          </a:xfrm>
          <a:prstGeom prst="rect">
            <a:avLst/>
          </a:prstGeom>
        </p:spPr>
        <p:txBody>
          <a:bodyPr wrap="none">
            <a:spAutoFit/>
          </a:bodyPr>
          <a:lstStyle/>
          <a:p>
            <a:pPr algn="ctr" defTabSz="457200"/>
            <a:r>
              <a:rPr lang="en-US" sz="2400" b="1">
                <a:solidFill>
                  <a:prstClr val="black"/>
                </a:solidFill>
                <a:ea typeface="Calibri" charset="0"/>
                <a:cs typeface="Calibri" charset="0"/>
              </a:rPr>
              <a:t>Nous tous devrons :</a:t>
            </a:r>
          </a:p>
        </p:txBody>
      </p:sp>
      <p:sp>
        <p:nvSpPr>
          <p:cNvPr id="13" name="Title 12"/>
          <p:cNvSpPr>
            <a:spLocks noGrp="1"/>
          </p:cNvSpPr>
          <p:nvPr>
            <p:ph type="title"/>
          </p:nvPr>
        </p:nvSpPr>
        <p:spPr/>
        <p:txBody>
          <a:bodyPr/>
          <a:lstStyle/>
          <a:p>
            <a:r>
              <a:rPr lang="en-US"/>
              <a:t>Comment ferons-nous ?</a:t>
            </a:r>
          </a:p>
        </p:txBody>
      </p:sp>
    </p:spTree>
    <p:extLst>
      <p:ext uri="{BB962C8B-B14F-4D97-AF65-F5344CB8AC3E}">
        <p14:creationId xmlns:p14="http://schemas.microsoft.com/office/powerpoint/2010/main" val="2548908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500"/>
                                        <p:tgtEl>
                                          <p:spTgt spid="6">
                                            <p:txEl>
                                              <p:pRg st="0" end="0"/>
                                            </p:txEl>
                                          </p:spTgt>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left)">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wipe(left)">
                                      <p:cBhvr>
                                        <p:cTn id="41" dur="500"/>
                                        <p:tgtEl>
                                          <p:spTgt spid="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
                                            <p:txEl>
                                              <p:pRg st="2" end="2"/>
                                            </p:txEl>
                                          </p:spTgt>
                                        </p:tgtEl>
                                        <p:attrNameLst>
                                          <p:attrName>style.visibility</p:attrName>
                                        </p:attrNameLst>
                                      </p:cBhvr>
                                      <p:to>
                                        <p:strVal val="visible"/>
                                      </p:to>
                                    </p:set>
                                    <p:animEffect transition="in" filter="wipe(left)">
                                      <p:cBhvr>
                                        <p:cTn id="46" dur="500"/>
                                        <p:tgtEl>
                                          <p:spTgt spid="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animEffect transition="in" filter="wipe(left)">
                                      <p:cBhvr>
                                        <p:cTn id="51" dur="500"/>
                                        <p:tgtEl>
                                          <p:spTgt spid="9">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8">
                                            <p:txEl>
                                              <p:pRg st="0" end="0"/>
                                            </p:txEl>
                                          </p:spTgt>
                                        </p:tgtEl>
                                        <p:attrNameLst>
                                          <p:attrName>style.visibility</p:attrName>
                                        </p:attrNameLst>
                                      </p:cBhvr>
                                      <p:to>
                                        <p:strVal val="visible"/>
                                      </p:to>
                                    </p:set>
                                    <p:animEffect transition="in" filter="wipe(left)">
                                      <p:cBhvr>
                                        <p:cTn id="62" dur="500"/>
                                        <p:tgtEl>
                                          <p:spTgt spid="8">
                                            <p:txEl>
                                              <p:pRg st="0" end="0"/>
                                            </p:txEl>
                                          </p:spTgt>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8">
                                            <p:txEl>
                                              <p:pRg st="1" end="1"/>
                                            </p:txEl>
                                          </p:spTgt>
                                        </p:tgtEl>
                                        <p:attrNameLst>
                                          <p:attrName>style.visibility</p:attrName>
                                        </p:attrNameLst>
                                      </p:cBhvr>
                                      <p:to>
                                        <p:strVal val="visible"/>
                                      </p:to>
                                    </p:set>
                                    <p:animEffect transition="in" filter="wipe(left)">
                                      <p:cBhvr>
                                        <p:cTn id="66" dur="500"/>
                                        <p:tgtEl>
                                          <p:spTgt spid="8">
                                            <p:txEl>
                                              <p:pRg st="1" end="1"/>
                                            </p:txEl>
                                          </p:spTgt>
                                        </p:tgtEl>
                                      </p:cBhvr>
                                    </p:animEffect>
                                  </p:childTnLst>
                                </p:cTn>
                              </p:par>
                            </p:childTnLst>
                          </p:cTn>
                        </p:par>
                        <p:par>
                          <p:cTn id="67" fill="hold">
                            <p:stCondLst>
                              <p:cond delay="1500"/>
                            </p:stCondLst>
                            <p:childTnLst>
                              <p:par>
                                <p:cTn id="68" presetID="22" presetClass="entr" presetSubtype="8" fill="hold" grpId="0" nodeType="afterEffect">
                                  <p:stCondLst>
                                    <p:cond delay="0"/>
                                  </p:stCondLst>
                                  <p:childTnLst>
                                    <p:set>
                                      <p:cBhvr>
                                        <p:cTn id="69" dur="1" fill="hold">
                                          <p:stCondLst>
                                            <p:cond delay="0"/>
                                          </p:stCondLst>
                                        </p:cTn>
                                        <p:tgtEl>
                                          <p:spTgt spid="8">
                                            <p:txEl>
                                              <p:pRg st="2" end="2"/>
                                            </p:txEl>
                                          </p:spTgt>
                                        </p:tgtEl>
                                        <p:attrNameLst>
                                          <p:attrName>style.visibility</p:attrName>
                                        </p:attrNameLst>
                                      </p:cBhvr>
                                      <p:to>
                                        <p:strVal val="visible"/>
                                      </p:to>
                                    </p:set>
                                    <p:animEffect transition="in" filter="wipe(left)">
                                      <p:cBhvr>
                                        <p:cTn id="7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P spid="2" grpId="0"/>
      <p:bldP spid="4" grpId="0"/>
      <p:bldP spid="7" grpId="0"/>
    </p:bldLst>
  </p:timing>
</p:sld>
</file>

<file path=ppt/theme/theme1.xml><?xml version="1.0" encoding="utf-8"?>
<a:theme xmlns:a="http://schemas.openxmlformats.org/drawingml/2006/main" name="PowerPoint Template with examples">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Oswald and Roboto">
      <a:majorFont>
        <a:latin typeface="Oswald"/>
        <a:ea typeface=""/>
        <a:cs typeface=""/>
      </a:majorFont>
      <a:minorFont>
        <a:latin typeface="Roboto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_dlc_DocId xmlns="5858627f-d058-4b92-9b52-677b5fd7d454">EMOPSGCCU-1435067120-27874</_dlc_DocId>
    <TaxCatchAll xmlns="ca283e0b-db31-4043-a2ef-b80661bf084a">
      <Value>3</Value>
    </TaxCatchAll>
    <_dlc_DocIdUrl xmlns="5858627f-d058-4b92-9b52-677b5fd7d454">
      <Url>https://unicef.sharepoint.com/teams/EMOPS-GCCU/_layouts/15/DocIdRedir.aspx?ID=EMOPSGCCU-1435067120-27874</Url>
      <Description>EMOPSGCCU-1435067120-27874</Description>
    </_dlc_DocIdUrl>
    <ContentLanguage xmlns="ca283e0b-db31-4043-a2ef-b80661bf084a">English</ContentLanguage>
    <k8c968e8c72a4eda96b7e8fdbe192be2 xmlns="ca283e0b-db31-4043-a2ef-b80661bf084a">
      <Terms xmlns="http://schemas.microsoft.com/office/infopath/2007/PartnerControls"/>
    </k8c968e8c72a4eda96b7e8fdbe192be2>
    <DateTransmittedEmail xmlns="ca283e0b-db31-4043-a2ef-b80661bf084a" xsi:nil="true"/>
    <ContentStatus xmlns="ca283e0b-db31-4043-a2ef-b80661bf084a" xsi:nil="true"/>
    <SenderEmail xmlns="ca283e0b-db31-4043-a2ef-b80661bf084a" xsi:nil="true"/>
    <IconOverlay xmlns="http://schemas.microsoft.com/sharepoint/v4" xsi:nil="true"/>
    <h6a71f3e574e4344bc34f3fc9dd20054 xmlns="ca283e0b-db31-4043-a2ef-b80661bf084a">
      <Terms xmlns="http://schemas.microsoft.com/office/infopath/2007/PartnerControls"/>
    </h6a71f3e574e4344bc34f3fc9dd20054>
    <TaxKeywordTaxHTField xmlns="5858627f-d058-4b92-9b52-677b5fd7d454">
      <Terms xmlns="http://schemas.microsoft.com/office/infopath/2007/PartnerControls"/>
    </TaxKeywordTaxHTField>
    <CategoryDescription xmlns="http://schemas.microsoft.com/sharepoint.v3" xsi:nil="true"/>
    <RecipientsEmail xmlns="ca283e0b-db31-4043-a2ef-b80661bf084a" xsi:nil="true"/>
    <mda26ace941f4791a7314a339fee829c xmlns="ca283e0b-db31-4043-a2ef-b80661bf084a">
      <Terms xmlns="http://schemas.microsoft.com/office/infopath/2007/PartnerControls"/>
    </mda26ace941f4791a7314a339fee829c>
    <WrittenBy xmlns="ca283e0b-db31-4043-a2ef-b80661bf084a">
      <UserInfo>
        <DisplayName/>
        <AccountId xsi:nil="true"/>
        <AccountType/>
      </UserInfo>
    </WrittenBy>
  </documentManagement>
</p:properties>
</file>

<file path=customXml/item6.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FF9B1E2B-A0E6-4B40-A425-BFC50B184E05}"/>
</file>

<file path=customXml/itemProps2.xml><?xml version="1.0" encoding="utf-8"?>
<ds:datastoreItem xmlns:ds="http://schemas.openxmlformats.org/officeDocument/2006/customXml" ds:itemID="{D04848C7-AA40-4931-8CAA-0F6D24A95C01}"/>
</file>

<file path=customXml/itemProps3.xml><?xml version="1.0" encoding="utf-8"?>
<ds:datastoreItem xmlns:ds="http://schemas.openxmlformats.org/officeDocument/2006/customXml" ds:itemID="{C641B102-A292-4D8A-96FE-046C748B6E2B}"/>
</file>

<file path=customXml/itemProps4.xml><?xml version="1.0" encoding="utf-8"?>
<ds:datastoreItem xmlns:ds="http://schemas.openxmlformats.org/officeDocument/2006/customXml" ds:itemID="{6A0627E0-19E1-4246-BD09-18DA9260D6DB}"/>
</file>

<file path=customXml/itemProps5.xml><?xml version="1.0" encoding="utf-8"?>
<ds:datastoreItem xmlns:ds="http://schemas.openxmlformats.org/officeDocument/2006/customXml" ds:itemID="{D485C28A-276F-4180-9E46-5668BC893296}"/>
</file>

<file path=customXml/itemProps6.xml><?xml version="1.0" encoding="utf-8"?>
<ds:datastoreItem xmlns:ds="http://schemas.openxmlformats.org/officeDocument/2006/customXml" ds:itemID="{42069C0A-7CD2-4405-B159-A2CCF4ACDB1E}"/>
</file>

<file path=docProps/app.xml><?xml version="1.0" encoding="utf-8"?>
<Properties xmlns="http://schemas.openxmlformats.org/officeDocument/2006/extended-properties" xmlns:vt="http://schemas.openxmlformats.org/officeDocument/2006/docPropsVTypes">
  <Template>blank</Template>
  <TotalTime>559</TotalTime>
  <Words>669</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PowerPoint Template with examples</vt:lpstr>
      <vt:lpstr>1_Office Theme</vt:lpstr>
      <vt:lpstr>PowerPoint Presentation</vt:lpstr>
      <vt:lpstr>Mot de bienvenue et présentations</vt:lpstr>
      <vt:lpstr>Équipe de l’atelier de formation</vt:lpstr>
      <vt:lpstr>Présentations</vt:lpstr>
      <vt:lpstr>Objectifs de cette formation</vt:lpstr>
      <vt:lpstr>Résultats globaux de la formation</vt:lpstr>
      <vt:lpstr>Programme succinct</vt:lpstr>
      <vt:lpstr>Rôles et responsabilités</vt:lpstr>
      <vt:lpstr>Comment ferons-nous ?</vt:lpstr>
      <vt:lpstr>Méthodologie</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Marion Orchison</dc:creator>
  <cp:lastModifiedBy>Yara Sfeir</cp:lastModifiedBy>
  <cp:revision>59</cp:revision>
  <cp:lastPrinted>2017-12-07T13:33:57Z</cp:lastPrinted>
  <dcterms:created xsi:type="dcterms:W3CDTF">2017-10-13T11:56:37Z</dcterms:created>
  <dcterms:modified xsi:type="dcterms:W3CDTF">2019-09-11T16:13:34Z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_dlc_DocIdItemGuid">
    <vt:lpwstr>ef4ba502-e5f4-4cf6-9c42-3f974fab1e26</vt:lpwstr>
  </property>
  <property fmtid="{D5CDD505-2E9C-101B-9397-08002B2CF9AE}" pid="5" name="TaxKeyword">
    <vt:lpwstr/>
  </property>
</Properties>
</file>